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83" r:id="rId3"/>
    <p:sldId id="257" r:id="rId4"/>
    <p:sldId id="279" r:id="rId5"/>
    <p:sldId id="258" r:id="rId6"/>
    <p:sldId id="259" r:id="rId7"/>
    <p:sldId id="264" r:id="rId8"/>
    <p:sldId id="270" r:id="rId9"/>
    <p:sldId id="271" r:id="rId10"/>
    <p:sldId id="268" r:id="rId11"/>
    <p:sldId id="269" r:id="rId12"/>
    <p:sldId id="265" r:id="rId13"/>
    <p:sldId id="266" r:id="rId14"/>
    <p:sldId id="267" r:id="rId15"/>
    <p:sldId id="260" r:id="rId16"/>
    <p:sldId id="261" r:id="rId17"/>
    <p:sldId id="281" r:id="rId18"/>
    <p:sldId id="282" r:id="rId19"/>
    <p:sldId id="284" r:id="rId20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7E781-A61F-4235-A6ED-C024320C1D36}" type="datetimeFigureOut">
              <a:rPr lang="hr-HR" smtClean="0"/>
              <a:t>25.10.2021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A1969-CAB3-4AD3-994B-2E9A6628B9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897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5D93-905B-41E7-AF83-519274E75F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6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1244600"/>
            <a:ext cx="5969000" cy="3357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How involved are you</a:t>
            </a:r>
            <a:r>
              <a:rPr lang="en-IE" baseline="0" dirty="0"/>
              <a:t> staff at the sharp end involved in assessing the implications of change, before it occurs?</a:t>
            </a:r>
          </a:p>
          <a:p>
            <a:r>
              <a:rPr lang="en-IE" baseline="0" dirty="0"/>
              <a:t>Are staff involved in regular risk reviews – do they have an opportunity to provide their input?</a:t>
            </a:r>
          </a:p>
          <a:p>
            <a:r>
              <a:rPr lang="en-IE" baseline="0" dirty="0"/>
              <a:t>Who has the authority to STOP a work process?  Do they know?  Are they prepared to use it?</a:t>
            </a:r>
          </a:p>
          <a:p>
            <a:r>
              <a:rPr lang="en-IE" baseline="0" dirty="0"/>
              <a:t>Are you executing join inspections as per </a:t>
            </a:r>
          </a:p>
          <a:p>
            <a:endParaRPr lang="en-IE" baseline="0" dirty="0"/>
          </a:p>
          <a:p>
            <a:r>
              <a:rPr lang="en-IE" baseline="0" dirty="0"/>
              <a:t>Effective reporting systems are a really good way to leverage the expert EHS knowledge of the workforce and to provide a mechanism to involve, engage and empower employees.  However good reporting systems need to be well resourced and the following elements are essential;</a:t>
            </a:r>
          </a:p>
          <a:p>
            <a:endParaRPr lang="en-IE" baseline="0" dirty="0"/>
          </a:p>
          <a:p>
            <a:r>
              <a:rPr lang="en-IE" baseline="0" dirty="0"/>
              <a:t>Accessible – is it possible to complete a report without leaving your work area? </a:t>
            </a:r>
          </a:p>
          <a:p>
            <a:r>
              <a:rPr lang="en-IE" baseline="0" dirty="0"/>
              <a:t>How easy is it to complete a report? </a:t>
            </a:r>
          </a:p>
          <a:p>
            <a:r>
              <a:rPr lang="en-IE" baseline="0" dirty="0"/>
              <a:t>Once your report is completed is progress visible thereafter?, does anyone contact you for clarification? Is feedback provided? </a:t>
            </a:r>
          </a:p>
          <a:p>
            <a:r>
              <a:rPr lang="en-IE" baseline="0" dirty="0"/>
              <a:t>Does the reporting process make an impact on your surroundings?  Do you see change in response to reports?</a:t>
            </a:r>
          </a:p>
          <a:p>
            <a:r>
              <a:rPr lang="en-IE" baseline="0" dirty="0"/>
              <a:t>Do you have any concerns about negative perceptions or actions in response to your report? </a:t>
            </a:r>
          </a:p>
          <a:p>
            <a:endParaRPr lang="en-IE" baseline="0" dirty="0"/>
          </a:p>
          <a:p>
            <a:r>
              <a:rPr lang="en-IE" baseline="0" dirty="0"/>
              <a:t>You should consider how people will report issues which they may not want to be publically disclosed and a confidential (but not anonymous) option should be considered.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2359-C15E-491B-9E12-CE4CA903A8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5D93-905B-41E7-AF83-519274E75F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4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5D93-905B-41E7-AF83-519274E75F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7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32F1-4833-4AE8-99F6-F7D17BD9DF1E}" type="datetimeFigureOut">
              <a:rPr lang="hr-HR" smtClean="0"/>
              <a:t>25.10.2021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7403-E6B8-4A60-A028-07323AC8DA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627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32F1-4833-4AE8-99F6-F7D17BD9DF1E}" type="datetimeFigureOut">
              <a:rPr lang="hr-HR" smtClean="0"/>
              <a:t>25.10.2021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7403-E6B8-4A60-A028-07323AC8DA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31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32F1-4833-4AE8-99F6-F7D17BD9DF1E}" type="datetimeFigureOut">
              <a:rPr lang="hr-HR" smtClean="0"/>
              <a:t>25.10.2021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7403-E6B8-4A60-A028-07323AC8DA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713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- Big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EEADED5-E76A-4AAB-B9E0-2EEB3B977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 l="-1" t="-8533" r="-264" b="-4889"/>
            </a:stretch>
          </a:blipFill>
        </p:spPr>
        <p:txBody>
          <a:bodyPr anchor="t"/>
          <a:lstStyle>
            <a:lvl1pPr marL="22860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02520-C4F3-4894-AD22-E501BA14A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916" y="343230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1A3548-CF3F-4978-8AD0-7A392F4C7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916" y="5921121"/>
            <a:ext cx="7118555" cy="62547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51CD2FD-9C4C-4E07-8BF6-44CF77C213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8788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335AFF-A0FF-44A7-A301-0EB63725BC65}"/>
              </a:ext>
            </a:extLst>
          </p:cNvPr>
          <p:cNvGrpSpPr/>
          <p:nvPr userDrawn="1"/>
        </p:nvGrpSpPr>
        <p:grpSpPr>
          <a:xfrm>
            <a:off x="6502854" y="1312607"/>
            <a:ext cx="5689147" cy="5545394"/>
            <a:chOff x="6502854" y="1312607"/>
            <a:chExt cx="5689147" cy="554539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7C00F51-3192-46A1-92AD-71801E0ADEE2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8C4CF05-A489-4183-A2F4-21DB0554CAC1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134" y="5702278"/>
            <a:ext cx="1516361" cy="7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693" rIns="91388" bIns="45693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TEVA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0EC5-03F5-43BA-B315-06055CFE0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54" r="34128"/>
          <a:stretch/>
        </p:blipFill>
        <p:spPr>
          <a:xfrm>
            <a:off x="10217202" y="-8571"/>
            <a:ext cx="1974849" cy="2140179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37772" y="1"/>
            <a:ext cx="6366219" cy="3424443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328449" y="45"/>
            <a:ext cx="5821275" cy="3424441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-50360" y="3424443"/>
            <a:ext cx="6378809" cy="3433557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328449" y="3424443"/>
            <a:ext cx="5821275" cy="3433557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95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32F1-4833-4AE8-99F6-F7D17BD9DF1E}" type="datetimeFigureOut">
              <a:rPr lang="hr-HR" smtClean="0"/>
              <a:t>25.10.2021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7403-E6B8-4A60-A028-07323AC8DA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26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32F1-4833-4AE8-99F6-F7D17BD9DF1E}" type="datetimeFigureOut">
              <a:rPr lang="hr-HR" smtClean="0"/>
              <a:t>25.10.2021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7403-E6B8-4A60-A028-07323AC8DA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05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32F1-4833-4AE8-99F6-F7D17BD9DF1E}" type="datetimeFigureOut">
              <a:rPr lang="hr-HR" smtClean="0"/>
              <a:t>25.10.2021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7403-E6B8-4A60-A028-07323AC8DA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3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32F1-4833-4AE8-99F6-F7D17BD9DF1E}" type="datetimeFigureOut">
              <a:rPr lang="hr-HR" smtClean="0"/>
              <a:t>25.10.2021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7403-E6B8-4A60-A028-07323AC8DA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22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32F1-4833-4AE8-99F6-F7D17BD9DF1E}" type="datetimeFigureOut">
              <a:rPr lang="hr-HR" smtClean="0"/>
              <a:t>25.10.2021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7403-E6B8-4A60-A028-07323AC8DA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376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32F1-4833-4AE8-99F6-F7D17BD9DF1E}" type="datetimeFigureOut">
              <a:rPr lang="hr-HR" smtClean="0"/>
              <a:t>25.10.2021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7403-E6B8-4A60-A028-07323AC8DA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58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32F1-4833-4AE8-99F6-F7D17BD9DF1E}" type="datetimeFigureOut">
              <a:rPr lang="hr-HR" smtClean="0"/>
              <a:t>25.10.2021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7403-E6B8-4A60-A028-07323AC8DA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7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32F1-4833-4AE8-99F6-F7D17BD9DF1E}" type="datetimeFigureOut">
              <a:rPr lang="hr-HR" smtClean="0"/>
              <a:t>25.10.2021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7403-E6B8-4A60-A028-07323AC8DA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10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D32F1-4833-4AE8-99F6-F7D17BD9DF1E}" type="datetimeFigureOut">
              <a:rPr lang="hr-HR" smtClean="0"/>
              <a:t>25.10.2021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B7403-E6B8-4A60-A028-07323AC8DA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77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TEVAEHS-SPC-03-012.04%20Teva%20EHS%20Risk%20Analysis%20Matrix%20.pd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boce%20s%20komprimiranim%20plinom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E0FD3E-8EED-4A68-8A87-0E4B024EB2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8788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9A4D7AE-8DB7-444D-92B7-BA5142F63364}"/>
              </a:ext>
            </a:extLst>
          </p:cNvPr>
          <p:cNvGrpSpPr/>
          <p:nvPr userDrawn="1"/>
        </p:nvGrpSpPr>
        <p:grpSpPr>
          <a:xfrm>
            <a:off x="1459614" y="-63374"/>
            <a:ext cx="10749803" cy="6921374"/>
            <a:chOff x="6502854" y="1312607"/>
            <a:chExt cx="5689147" cy="554539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9AA81B7-22C2-47B6-B148-6270AB89371E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59E9219-D871-4DAF-92A9-1EBBE20AB0BC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>
          <a:xfrm>
            <a:off x="-1" y="0"/>
            <a:ext cx="12209418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414640" y="5597084"/>
            <a:ext cx="5451546" cy="923330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hr-HR" sz="3600" dirty="0"/>
              <a:t>Prevencija teških incidenata</a:t>
            </a:r>
          </a:p>
          <a:p>
            <a:r>
              <a:rPr lang="hr-HR" dirty="0"/>
              <a:t>Krešimir Harapin, dipl. ing. stroj.</a:t>
            </a:r>
          </a:p>
        </p:txBody>
      </p:sp>
      <p:pic>
        <p:nvPicPr>
          <p:cNvPr id="9" name="Imagen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5343">
            <a:off x="6405074" y="180531"/>
            <a:ext cx="2418951" cy="2082456"/>
          </a:xfrm>
          <a:prstGeom prst="rect">
            <a:avLst/>
          </a:prstGeom>
        </p:spPr>
      </p:pic>
      <p:pic>
        <p:nvPicPr>
          <p:cNvPr id="10" name="Imagen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40966">
            <a:off x="4455467" y="2794794"/>
            <a:ext cx="2376765" cy="2046139"/>
          </a:xfrm>
          <a:prstGeom prst="rect">
            <a:avLst/>
          </a:prstGeom>
        </p:spPr>
      </p:pic>
      <p:pic>
        <p:nvPicPr>
          <p:cNvPr id="12" name="Imagen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19" y="1407765"/>
            <a:ext cx="2311030" cy="19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00416"/>
            <a:ext cx="10515600" cy="795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SIF proces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1447" y="1400887"/>
            <a:ext cx="10515600" cy="5063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42424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Procjena rizika u skladu s matricom rizika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utvrđivanje vrste rizičnog promatranja,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određivanje posljedice promatranja,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utvrđivanje vjerojatnosti promatranja,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određivanje razine 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rizika.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None/>
              <a:tabLst/>
              <a:defRPr/>
            </a:pPr>
            <a:endParaRPr lang="hr-HR" sz="2800" dirty="0">
              <a:solidFill>
                <a:srgbClr val="424242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None/>
              <a:tabLst/>
              <a:defRPr/>
            </a:pPr>
            <a:r>
              <a:rPr lang="hr-HR" sz="2800" b="1" dirty="0">
                <a:solidFill>
                  <a:srgbClr val="424242"/>
                </a:solidFill>
                <a:latin typeface="Arial" panose="020B0604020202020204"/>
              </a:rPr>
              <a:t>Implementacija korektivnih i/ili preventivnih mjera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definiranje korektivne /ili preventivne mjere,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definiranje odgovornih osoba,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definiranje roka implementacije,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praćenje 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provedbe.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</a:rPr>
              <a:t/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</a:rPr>
            </a:b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928" y="3500845"/>
            <a:ext cx="2501905" cy="250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962" y="995820"/>
            <a:ext cx="3596871" cy="222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6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845344" y="130684"/>
            <a:ext cx="10515600" cy="795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1" u="none" strike="noStrike" kern="1200" cap="none" spc="0" normalizeH="0" baseline="0" noProof="0" dirty="0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Klasifikacija posljedica događaja - primjer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rgbClr val="35786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278881"/>
              </p:ext>
            </p:extLst>
          </p:nvPr>
        </p:nvGraphicFramePr>
        <p:xfrm>
          <a:off x="1062197" y="1091797"/>
          <a:ext cx="10081895" cy="4922647"/>
        </p:xfrm>
        <a:graphic>
          <a:graphicData uri="http://schemas.openxmlformats.org/drawingml/2006/table">
            <a:tbl>
              <a:tblPr firstRow="1" firstCol="1" bandRow="1"/>
              <a:tblGrid>
                <a:gridCol w="1260475">
                  <a:extLst>
                    <a:ext uri="{9D8B030D-6E8A-4147-A177-3AD203B41FA5}">
                      <a16:colId xmlns:a16="http://schemas.microsoft.com/office/drawing/2014/main" xmlns="" val="4216115863"/>
                    </a:ext>
                  </a:extLst>
                </a:gridCol>
                <a:gridCol w="1551940">
                  <a:extLst>
                    <a:ext uri="{9D8B030D-6E8A-4147-A177-3AD203B41FA5}">
                      <a16:colId xmlns:a16="http://schemas.microsoft.com/office/drawing/2014/main" xmlns="" val="3464632558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xmlns="" val="1569557704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xmlns="" val="2008919418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xmlns="" val="581299042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xmlns="" val="1699614195"/>
                    </a:ext>
                  </a:extLst>
                </a:gridCol>
              </a:tblGrid>
              <a:tr h="144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Posljedica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1 - Malena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2 - Umjerena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 Ozbiljna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4 -  Značajna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5 - Vrlo ozbiljna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229542"/>
                  </a:ext>
                </a:extLst>
              </a:tr>
              <a:tr h="1031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Zajednica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Zajednica može biti svjesna problema, ali nije zaprimljena pritužba.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Samo interna komunikacija.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Zaprimljena pritužba iz lokalne zajednice.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Problem je odmah riješen (&lt;72 h),  nije popraćen u medijima, nisu obaviještena nadležna tijela.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Pritužba lokalne zajednice ili događaj koji nije odmah riješen (&lt;72 h</a:t>
                      </a:r>
                      <a:r>
                        <a:rPr lang="hr-HR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Svaki događaj povezan s lokalnom zajednicom koji rezultira obavijesti inspekciji/državnim tijelima s nalazima i/ili potencijalnim parnicama/kaznama i/ili objavama u lokalnom tisku i/ili digitalnim medijima ili društvenim mrežama.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Svaka evakuacija ili naređenje za odlazak u sklonište koji uključuje zajednicu.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Svaki događaj koji uključuje novčanu kaznu ili parnicu regulatorne agencije/državne vlasti i/ili objave u tiskanom regionalnom ili nacionalnom tisku i/ili digitalnim medijima ili društvenim mrežama.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4120796"/>
                  </a:ext>
                </a:extLst>
              </a:tr>
              <a:tr h="55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Okoliš - Izlijevanje tekućina ili krutina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Svako ispuštanje tekućina ili krutina u količinama većim od 5 litara/1 kg u nepropusnu </a:t>
                      </a:r>
                      <a:r>
                        <a:rPr lang="hr-H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tankvanu</a:t>
                      </a: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i/ili ne dovodi do rizika od onečišćenja tla i/ili podzemnih voda i/ili površinskih voda ili ispuštanja u sustav odvodnje lokacije.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Svako ispuštanje tekućina u količini 5-200 litara ili krutina u količini 1-100 kg u nepropusnu </a:t>
                      </a:r>
                      <a:r>
                        <a:rPr lang="hr-H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tankvanu</a:t>
                      </a: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i/ili ne dovodi do rizika od onečišćenja tla i/ili podzemnih voda i/ili površinskih voda i ne utječe na lokacijski ili vanjski uređaj za obradu otpadnih voda.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Svako izlijevanje u količinama većim od 200 litara ili 100 kg unutar nepropusne tankvane i/ili ne dovodi do rizika od onečišćenja tla i/ili podzemnih voda i/ili površinskih voda i ne utječe na lokacijski ili vanjski uređaj za obradu otpadnih voda.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Svako izlijevanje tekućina ili krutina koje za posljedicu ima lokalizirano onečišćenje tla i/ili podzemnih voda i/ili površinskih voda, koje se može sanirati bez obavijesti i /ili uključivanja vanjskih resursa i/ili koje  utječe  na interni i/ili vanjski uređaj za obradu otpadnih voda.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Svako ispuštanje tekućina ili krutina u tlo, podzemne i/ili površinske vode koje zahtijeva obavijest izvan lokacije i/ili uključivanje vanjskih institucija.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66639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Zdravlje i sigurnost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Nezgoda s potencijalnom tjelesnom ozljedom (</a:t>
                      </a:r>
                      <a:r>
                        <a:rPr lang="hr-H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near</a:t>
                      </a: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hr-H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miss</a:t>
                      </a: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Bez očekivanog utjecaja na zdravlje.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Prva pomoć.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Reverzibilan ili minimalan utjecaj na zdravlje.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Zabrana rada ili prelazak na drugo radno mjesto.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Potreban medicinski tretman i nakon pružanja prve pomoći.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Gubitak svijesti.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Druge zabilježeni slučajevi.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Reverzibilan ozbiljan utjecaj na zdravlje.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Trajna invalidnost.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Hospitalizacija manje od tri radnika.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Ozljeda  dvoje ili više radnika.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Amputacija.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Gubitak oka / vida.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Bolovanje</a:t>
                      </a: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Ireverzibilne profesionalne bolesti  koje nisu opasne za život (npr. gubitak sluha, astma)  kod jednog ili više radnika.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Nezgoda sa smrtnim ishodom.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Hospitalizacija troje ili više radnika.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Potencijalno za život opasne ireverzibilne profesionalne bolesti (npr. karcinom, tuberkuloza) kod jednog ili više radnika.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2662596"/>
                  </a:ext>
                </a:extLst>
              </a:tr>
              <a:tr h="506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Imovinska šteta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Procijenjeni gubitak ≤ $ 1.000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$ 1.000 ≤ Procijenjeni gubitak ≤ $ 10.000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$ 10.000 ≤ Procijenjeni gubitak ≤ $ 100.000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$ 100.000 ≤ Procijenjeni gubitak ≤ $ 100.000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Procijenjeni gubitak &gt; $ 500.000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17684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845344" y="3989092"/>
            <a:ext cx="1526628" cy="496614"/>
          </a:xfrm>
          <a:prstGeom prst="ellipse">
            <a:avLst/>
          </a:prstGeom>
          <a:noFill/>
          <a:ln w="31750" cap="flat" cmpd="sng" algn="ctr">
            <a:solidFill>
              <a:srgbClr val="FB344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45401" y="926088"/>
            <a:ext cx="1526628" cy="496614"/>
          </a:xfrm>
          <a:prstGeom prst="ellipse">
            <a:avLst/>
          </a:prstGeom>
          <a:noFill/>
          <a:ln w="38100" cap="flat" cmpd="sng" algn="ctr">
            <a:solidFill>
              <a:srgbClr val="2F25F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99957" y="4788310"/>
            <a:ext cx="5066022" cy="9727"/>
          </a:xfrm>
          <a:prstGeom prst="straightConnector1">
            <a:avLst/>
          </a:prstGeom>
          <a:noFill/>
          <a:ln w="12700" cap="flat" cmpd="sng" algn="ctr">
            <a:solidFill>
              <a:srgbClr val="FB3449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>
          <a:xfrm flipH="1" flipV="1">
            <a:off x="7993365" y="1380398"/>
            <a:ext cx="10093" cy="3407912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" name="Oval 7"/>
          <p:cNvSpPr/>
          <p:nvPr/>
        </p:nvSpPr>
        <p:spPr>
          <a:xfrm>
            <a:off x="7465979" y="4788310"/>
            <a:ext cx="822615" cy="4031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944" y="2106586"/>
            <a:ext cx="537373" cy="5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1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26793"/>
              </p:ext>
            </p:extLst>
          </p:nvPr>
        </p:nvGraphicFramePr>
        <p:xfrm>
          <a:off x="1352054" y="1773984"/>
          <a:ext cx="7982776" cy="2384551"/>
        </p:xfrm>
        <a:graphic>
          <a:graphicData uri="http://schemas.openxmlformats.org/drawingml/2006/table">
            <a:tbl>
              <a:tblPr firstRow="1" firstCol="1" bandRow="1"/>
              <a:tblGrid>
                <a:gridCol w="1804471">
                  <a:extLst>
                    <a:ext uri="{9D8B030D-6E8A-4147-A177-3AD203B41FA5}">
                      <a16:colId xmlns:a16="http://schemas.microsoft.com/office/drawing/2014/main" xmlns="" val="3291876921"/>
                    </a:ext>
                  </a:extLst>
                </a:gridCol>
                <a:gridCol w="3264492">
                  <a:extLst>
                    <a:ext uri="{9D8B030D-6E8A-4147-A177-3AD203B41FA5}">
                      <a16:colId xmlns:a16="http://schemas.microsoft.com/office/drawing/2014/main" xmlns="" val="1806122304"/>
                    </a:ext>
                  </a:extLst>
                </a:gridCol>
                <a:gridCol w="2913813">
                  <a:extLst>
                    <a:ext uri="{9D8B030D-6E8A-4147-A177-3AD203B41FA5}">
                      <a16:colId xmlns:a16="http://schemas.microsoft.com/office/drawing/2014/main" xmlns="" val="3208054106"/>
                    </a:ext>
                  </a:extLst>
                </a:gridCol>
              </a:tblGrid>
              <a:tr h="254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101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Vjerojatnost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923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Mogućnost događaja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923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Učestalost ishoda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9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8955993"/>
                  </a:ext>
                </a:extLst>
              </a:tr>
              <a:tr h="426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– Rijetko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Može se dogoditi samo u izvanrednim okolnostima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Jednom u 100 ili više godina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7037894"/>
                  </a:ext>
                </a:extLst>
              </a:tr>
              <a:tr h="426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– Malo vjerojatno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Može se dogoditi ponekad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Jednom u 10-100 godina  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3122301"/>
                  </a:ext>
                </a:extLst>
              </a:tr>
              <a:tr h="426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– Moguće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Može se dogoditi ponekad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Jednom u 1-10 godina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6638497"/>
                  </a:ext>
                </a:extLst>
              </a:tr>
              <a:tr h="426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– Vjerojatno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 marR="69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Vjerojatno će se dogoditi u većini okolnosti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Jednom u 6 -12 mjeseci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4039502"/>
                  </a:ext>
                </a:extLst>
              </a:tr>
              <a:tr h="425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– Gotovo sigurno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Očekuje se da će se dogoditi u većini okolnosti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Više od jednom u 6 mjeseci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55245" marT="4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2921185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901426" y="2823658"/>
            <a:ext cx="1526628" cy="496614"/>
          </a:xfrm>
          <a:prstGeom prst="ellipse">
            <a:avLst/>
          </a:prstGeom>
          <a:noFill/>
          <a:ln w="38100" cap="flat" cmpd="sng" algn="ctr">
            <a:solidFill>
              <a:srgbClr val="2F25F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291424" y="387501"/>
            <a:ext cx="7272131" cy="795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1" u="none" strike="noStrike" kern="1200" cap="none" spc="0" normalizeH="0" baseline="0" noProof="0" dirty="0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Klasifikacija vjerojatnosti događaja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rgbClr val="35786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74" y="4619706"/>
            <a:ext cx="3040789" cy="1708537"/>
          </a:xfrm>
          <a:prstGeom prst="rect">
            <a:avLst/>
          </a:prstGeom>
        </p:spPr>
      </p:pic>
      <p:pic>
        <p:nvPicPr>
          <p:cNvPr id="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225" y="1685156"/>
            <a:ext cx="835244" cy="5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7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file"/>
          </p:cNvPr>
          <p:cNvSpPr txBox="1"/>
          <p:nvPr/>
        </p:nvSpPr>
        <p:spPr>
          <a:xfrm>
            <a:off x="3003291" y="5570623"/>
            <a:ext cx="542803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67" dirty="0">
                <a:solidFill>
                  <a:srgbClr val="FF0000"/>
                </a:solidFill>
                <a:latin typeface="Arial"/>
              </a:rPr>
              <a:t>SIF – Visoka razina rizika, 10 - 25</a:t>
            </a:r>
            <a:endParaRPr lang="hr-HR" sz="2667" b="1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61812"/>
              </p:ext>
            </p:extLst>
          </p:nvPr>
        </p:nvGraphicFramePr>
        <p:xfrm>
          <a:off x="2783926" y="1281443"/>
          <a:ext cx="5866765" cy="3441700"/>
        </p:xfrm>
        <a:graphic>
          <a:graphicData uri="http://schemas.openxmlformats.org/drawingml/2006/table">
            <a:tbl>
              <a:tblPr firstRow="1" firstCol="1" bandRow="1"/>
              <a:tblGrid>
                <a:gridCol w="1028065">
                  <a:extLst>
                    <a:ext uri="{9D8B030D-6E8A-4147-A177-3AD203B41FA5}">
                      <a16:colId xmlns:a16="http://schemas.microsoft.com/office/drawing/2014/main" xmlns="" val="4279056166"/>
                    </a:ext>
                  </a:extLst>
                </a:gridCol>
                <a:gridCol w="1028065">
                  <a:extLst>
                    <a:ext uri="{9D8B030D-6E8A-4147-A177-3AD203B41FA5}">
                      <a16:colId xmlns:a16="http://schemas.microsoft.com/office/drawing/2014/main" xmlns="" val="2157299899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xmlns="" val="1029301118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xmlns="" val="1371779263"/>
                    </a:ext>
                  </a:extLst>
                </a:gridCol>
                <a:gridCol w="728345">
                  <a:extLst>
                    <a:ext uri="{9D8B030D-6E8A-4147-A177-3AD203B41FA5}">
                      <a16:colId xmlns:a16="http://schemas.microsoft.com/office/drawing/2014/main" xmlns="" val="373695303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xmlns="" val="1662606714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xmlns="" val="196469772"/>
                    </a:ext>
                  </a:extLst>
                </a:gridCol>
              </a:tblGrid>
              <a:tr h="34353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131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131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923A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577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Ozbiljnost ishoda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923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9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7360416"/>
                  </a:ext>
                </a:extLst>
              </a:tr>
              <a:tr h="344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1 - Malena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41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2 - Umjerena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6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3 - Ozbiljna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4 - Značajna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– Vrlo ozbiljna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198630"/>
                  </a:ext>
                </a:extLst>
              </a:tr>
              <a:tr h="344170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8890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Tablica vjerojatnosti ishoda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923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– Rijetko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41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0511837"/>
                  </a:ext>
                </a:extLst>
              </a:tr>
              <a:tr h="344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– Malo vjerojatno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41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664774"/>
                  </a:ext>
                </a:extLst>
              </a:tr>
              <a:tr h="344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– Moguće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41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3190168"/>
                  </a:ext>
                </a:extLst>
              </a:tr>
              <a:tr h="344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–Vjerojatno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588986"/>
                  </a:ext>
                </a:extLst>
              </a:tr>
              <a:tr h="344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– Gotovo sigurno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3810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9353484"/>
                  </a:ext>
                </a:extLst>
              </a:tr>
              <a:tr h="344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Niskorizična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1 - 4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Manje važno: Upravljanje postojećim kontrolama kako bi se zadržala prihvatljiva razina rizika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73025" marT="374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9047587"/>
                  </a:ext>
                </a:extLst>
              </a:tr>
              <a:tr h="344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Srednjorizična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5 - 9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00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Srednje važno: Ponovno ocjenjivanje kontrola kako bi se kontrolirala prihvatljiva razina rizika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73025" marT="374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3327609"/>
                  </a:ext>
                </a:extLst>
              </a:tr>
              <a:tr h="344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Visokorizična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10 - 25</a:t>
                      </a: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Vrlo važno: Potrebna je trenutna akcija kako bi se umanjio rizik ili  prekinula aktivnost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73025" marT="374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3184063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7067135" y="1872235"/>
            <a:ext cx="797667" cy="428017"/>
          </a:xfrm>
          <a:prstGeom prst="ellipse">
            <a:avLst/>
          </a:prstGeom>
          <a:noFill/>
          <a:ln w="31750" cap="flat" cmpd="sng" algn="ctr">
            <a:solidFill>
              <a:srgbClr val="FB344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06811" y="2990916"/>
            <a:ext cx="1312080" cy="411025"/>
          </a:xfrm>
          <a:prstGeom prst="ellipse">
            <a:avLst/>
          </a:prstGeom>
          <a:noFill/>
          <a:ln w="38100" cap="flat" cmpd="sng" algn="ctr">
            <a:solidFill>
              <a:srgbClr val="2F25F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18891" y="3196428"/>
            <a:ext cx="2071991" cy="0"/>
          </a:xfrm>
          <a:prstGeom prst="straightConnector1">
            <a:avLst/>
          </a:prstGeom>
          <a:noFill/>
          <a:ln w="19050" cap="flat" cmpd="sng" algn="ctr">
            <a:solidFill>
              <a:srgbClr val="42424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>
          <a:xfrm>
            <a:off x="7465968" y="2300252"/>
            <a:ext cx="0" cy="535022"/>
          </a:xfrm>
          <a:prstGeom prst="straightConnector1">
            <a:avLst/>
          </a:prstGeom>
          <a:noFill/>
          <a:ln w="22225" cap="flat" cmpd="sng" algn="ctr">
            <a:solidFill>
              <a:srgbClr val="424242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6890552" y="2981188"/>
            <a:ext cx="1312080" cy="411025"/>
            <a:chOff x="1438209" y="2464729"/>
            <a:chExt cx="1312080" cy="411025"/>
          </a:xfrm>
        </p:grpSpPr>
        <p:sp>
          <p:nvSpPr>
            <p:cNvPr id="9" name="Oval 8"/>
            <p:cNvSpPr/>
            <p:nvPr/>
          </p:nvSpPr>
          <p:spPr>
            <a:xfrm>
              <a:off x="1438209" y="2464729"/>
              <a:ext cx="1312080" cy="411025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7555" y="2464729"/>
              <a:ext cx="593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Arial" panose="020B0604020202020204"/>
                </a:rPr>
                <a:t>SIF</a:t>
              </a:r>
            </a:p>
          </p:txBody>
        </p:sp>
      </p:grpSp>
      <p:sp>
        <p:nvSpPr>
          <p:cNvPr id="11" name="Title 3"/>
          <p:cNvSpPr txBox="1">
            <a:spLocks/>
          </p:cNvSpPr>
          <p:nvPr/>
        </p:nvSpPr>
        <p:spPr>
          <a:xfrm>
            <a:off x="333704" y="-11268"/>
            <a:ext cx="10515600" cy="795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1" u="none" strike="noStrike" kern="1200" cap="none" spc="0" normalizeH="0" baseline="0" noProof="0" dirty="0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Određivanje razine rizika – procjena SIF-a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rgbClr val="35786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517" y="1388290"/>
            <a:ext cx="2532895" cy="289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731493" y="4505995"/>
            <a:ext cx="61198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r-HR" altLang="sr-Latn-RS" sz="1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sr-Latn-RS" sz="4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r-HR" altLang="sr-Latn-RS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izik</a:t>
            </a:r>
            <a:r>
              <a:rPr lang="hr-HR" altLang="sr-Latn-RS" sz="1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r-HR" altLang="sr-Latn-RS" sz="4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r-HR" altLang="sr-Latn-RS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jerojatnost x </a:t>
            </a:r>
            <a:r>
              <a:rPr lang="hr-HR" altLang="sr-Latn-RS" sz="4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altLang="sr-Latn-RS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osljedica</a:t>
            </a:r>
          </a:p>
        </p:txBody>
      </p:sp>
    </p:spTree>
    <p:extLst>
      <p:ext uri="{BB962C8B-B14F-4D97-AF65-F5344CB8AC3E}">
        <p14:creationId xmlns:p14="http://schemas.microsoft.com/office/powerpoint/2010/main" val="216840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9647" y="-213361"/>
            <a:ext cx="10515600" cy="10385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Primjeri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rgbClr val="35786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447" y="931578"/>
            <a:ext cx="10861040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i="1" dirty="0">
                <a:solidFill>
                  <a:srgbClr val="424242"/>
                </a:solidFill>
                <a:latin typeface="Arial" panose="020B0604020202020204"/>
              </a:rPr>
              <a:t>Zapažanje radnika:</a:t>
            </a: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 ledene sige na krovu zgrade; opasnost od pada na prolaznike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Utjecaj: Sigurnosni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Posljedica: 4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Vjerojatnost: 3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Razina rizika: 12 – Visoki rizik/SIF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CAPA: Ograđivanje i označavanje opasnog područja i uklanjanje siga</a:t>
            </a:r>
          </a:p>
        </p:txBody>
      </p:sp>
      <p:pic>
        <p:nvPicPr>
          <p:cNvPr id="4" name="Picture 1" descr="image00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875" y="3754613"/>
            <a:ext cx="1811292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kharapin\Documents\s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03" y="1461149"/>
            <a:ext cx="2395487" cy="1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447" y="3389167"/>
            <a:ext cx="10861040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i="1" dirty="0">
                <a:solidFill>
                  <a:srgbClr val="424242"/>
                </a:solidFill>
                <a:latin typeface="Arial" panose="020B0604020202020204"/>
              </a:rPr>
              <a:t>Zapažanje radnika: </a:t>
            </a: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boca s komprimiranim plinom nije osigurana od pada i nema zaštitnu kapu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Utjecaj: Sigurnosni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Posljedica: 5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Vjerojatnost: 3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Razina rizika: 15 – Visoki rizik/SIF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CAPA: osigurati boce od pada i postaviti zaštitnu kapu</a:t>
            </a:r>
          </a:p>
        </p:txBody>
      </p:sp>
    </p:spTree>
    <p:extLst>
      <p:ext uri="{BB962C8B-B14F-4D97-AF65-F5344CB8AC3E}">
        <p14:creationId xmlns:p14="http://schemas.microsoft.com/office/powerpoint/2010/main" val="164952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494" y="4094562"/>
            <a:ext cx="1798213" cy="134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389647" y="-213361"/>
            <a:ext cx="10515600" cy="10385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Primjeri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rgbClr val="35786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4" name="Picture 3" descr="C:\Users\kharapin\AppData\Local\Microsoft\Windows\Temporary Internet Files\Content.Outlook\4D7W2ZWV\IMG_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67169" y="952313"/>
            <a:ext cx="1971235" cy="147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harapin\Desktop\New folder\IMG_5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171" y="3773542"/>
            <a:ext cx="1648077" cy="20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07" y="1104404"/>
            <a:ext cx="10861040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i="1" dirty="0">
                <a:solidFill>
                  <a:srgbClr val="424242"/>
                </a:solidFill>
                <a:latin typeface="Arial" panose="020B0604020202020204"/>
              </a:rPr>
              <a:t>Zapažanje radnika: </a:t>
            </a: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prazne palete odložene visoko te predstavljaju opasnost od pada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Utjecaj: Sigurnosni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Posljedica: 4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Vjerojatnost: 3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Razina rizika: 12 – Visoki rizik/SIF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CAPA: Osigurati slaganje paleta do maksimalne visine 1,8 m; označavanje mjesta za odlaganje paleta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07" y="3687213"/>
            <a:ext cx="10861040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i="1" dirty="0">
                <a:solidFill>
                  <a:srgbClr val="424242"/>
                </a:solidFill>
                <a:latin typeface="Arial" panose="020B0604020202020204"/>
              </a:rPr>
              <a:t>Zapažanje radnika: </a:t>
            </a: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neučinkovita zaštita od udara u stupove regala skladišta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Utjecaj: Sigurnosni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Posljedica: 4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Vjerojatnost: 3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Razina rizika: 12 – Visoki rizik/SIF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r-HR" sz="2133" dirty="0">
                <a:solidFill>
                  <a:srgbClr val="424242"/>
                </a:solidFill>
                <a:latin typeface="Arial" panose="020B0604020202020204"/>
              </a:rPr>
              <a:t>CAPA: sanirati oštećenje te osigurati učinkovitost zaštite od udara u stupove regala</a:t>
            </a:r>
          </a:p>
        </p:txBody>
      </p:sp>
    </p:spTree>
    <p:extLst>
      <p:ext uri="{BB962C8B-B14F-4D97-AF65-F5344CB8AC3E}">
        <p14:creationId xmlns:p14="http://schemas.microsoft.com/office/powerpoint/2010/main" val="2910529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8389" y="91262"/>
            <a:ext cx="10515600" cy="795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Ključni elementi za učinkoviti sustav prevencije SIF-ova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srgbClr val="35786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138" y="805353"/>
            <a:ext cx="105628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424242"/>
              </a:solidFill>
              <a:latin typeface="Arial" panose="020B0604020202020204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424242"/>
                </a:solidFill>
                <a:latin typeface="Arial" panose="020B0604020202020204"/>
              </a:rPr>
              <a:t>Svi trebaju prihvatiti da je detektiranje SIF-a pozitivna okolnost (nije tužakanje i sl.)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424242"/>
                </a:solidFill>
                <a:latin typeface="Arial" panose="020B0604020202020204"/>
              </a:rPr>
              <a:t>Ne postoje loša zapažanja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424242"/>
                </a:solidFill>
                <a:latin typeface="Arial" panose="020B0604020202020204"/>
              </a:rPr>
              <a:t>Svi moramo naučiti bolje uočavati potencijalno opasne situacije -  SIF-ove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424242"/>
                </a:solidFill>
                <a:latin typeface="Arial" panose="020B0604020202020204"/>
              </a:rPr>
              <a:t>SIF prethodnike treba tretirati s više pozornosti nego druge vrste zapažanja s manjom razinom rizika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424242"/>
                </a:solidFill>
                <a:latin typeface="Arial" panose="020B0604020202020204"/>
              </a:rPr>
              <a:t>Podrška rukovoditelja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424242"/>
                </a:solidFill>
                <a:latin typeface="Arial" panose="020B0604020202020204"/>
              </a:rPr>
              <a:t>Uključivanje neposrednih izvršitelja radnih zadataka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424242"/>
                </a:solidFill>
                <a:latin typeface="Arial" panose="020B0604020202020204"/>
              </a:rPr>
              <a:t>Nagrađivanje zaposlenika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424242"/>
                </a:solidFill>
                <a:latin typeface="Arial" panose="020B0604020202020204"/>
              </a:rPr>
              <a:t>Rasprava s radnicima na sastancima</a:t>
            </a:r>
          </a:p>
          <a:p>
            <a:endParaRPr lang="en-US" sz="2400" dirty="0">
              <a:solidFill>
                <a:srgbClr val="424242"/>
              </a:solidFill>
              <a:latin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14" y="3805693"/>
            <a:ext cx="4038465" cy="22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8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 descr="cid:98AE7A2C2F3C4386B1E5A1B1AF488AE5@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1079429"/>
            <a:ext cx="5829300" cy="493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4" descr="cid:A1E2B268DEBE43F4A4D8CA80552DAC2F@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46" y="1079429"/>
            <a:ext cx="5345289" cy="493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28544" y="116634"/>
            <a:ext cx="10972800" cy="64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>
                    <a:lumMod val="50000"/>
                  </a:schemeClr>
                </a:solidFill>
                <a:latin typeface="Georgia"/>
                <a:ea typeface="+mj-ea"/>
                <a:cs typeface="Georgia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5pPr>
            <a:lvl6pPr marL="28800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601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4022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202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defTabSz="913992" eaLnBrk="1" hangingPunct="1">
              <a:lnSpc>
                <a:spcPct val="90000"/>
              </a:lnSpc>
            </a:pPr>
            <a:r>
              <a:rPr lang="hr-HR" altLang="en-US" sz="4267" b="0" dirty="0">
                <a:solidFill>
                  <a:schemeClr val="tx2"/>
                </a:solidFill>
                <a:latin typeface="+mn-lt"/>
                <a:cs typeface="+mj-cs"/>
              </a:rPr>
              <a:t>Svatko može prepoznati opasne situacije </a:t>
            </a:r>
            <a:endParaRPr lang="en-IE" altLang="en-US" sz="4267" b="0" dirty="0">
              <a:solidFill>
                <a:schemeClr val="tx2"/>
              </a:solidFill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48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2" descr="cid:CE97F6B8E8B44CE1944E05378C51CFB0@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5" y="1578065"/>
            <a:ext cx="3406113" cy="41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6" descr="cid:D8668F3F15A64FB4A5CD4988377DA638@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34" y="1090493"/>
            <a:ext cx="4054668" cy="256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3" descr="cid:7A72F83BE25F4CA8BBDE10658E29602E@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6" y="3759680"/>
            <a:ext cx="1737681" cy="231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8" descr="cid:CCA3E1B18219494CBA49C055ECCB3646@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39" y="1090493"/>
            <a:ext cx="3741683" cy="49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7" descr="cid:055B816C5267435BA90C4973860382AB@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56" y="3761653"/>
            <a:ext cx="1777977" cy="231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28544" y="116634"/>
            <a:ext cx="10972800" cy="64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>
                    <a:lumMod val="50000"/>
                  </a:schemeClr>
                </a:solidFill>
                <a:latin typeface="Georgia"/>
                <a:ea typeface="+mj-ea"/>
                <a:cs typeface="Georgia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5pPr>
            <a:lvl6pPr marL="28800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601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4022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202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defTabSz="913992" eaLnBrk="1" hangingPunct="1">
              <a:lnSpc>
                <a:spcPct val="90000"/>
              </a:lnSpc>
            </a:pPr>
            <a:r>
              <a:rPr lang="hr-HR" altLang="en-US" sz="4267" b="0" dirty="0">
                <a:solidFill>
                  <a:schemeClr val="tx2"/>
                </a:solidFill>
                <a:latin typeface="+mn-lt"/>
                <a:cs typeface="+mj-cs"/>
              </a:rPr>
              <a:t>Svatko može prepoznati opasne situacije </a:t>
            </a:r>
            <a:endParaRPr lang="en-IE" altLang="en-US" sz="4267" b="0" dirty="0">
              <a:solidFill>
                <a:schemeClr val="tx2"/>
              </a:solidFill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62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>
            <a:extLst>
              <a:ext uri="{FF2B5EF4-FFF2-40B4-BE49-F238E27FC236}">
                <a16:creationId xmlns:a16="http://schemas.microsoft.com/office/drawing/2014/main" xmlns="" id="{564A97CB-104A-413F-969D-F00154777AC9}"/>
              </a:ext>
            </a:extLst>
          </p:cNvPr>
          <p:cNvSpPr txBox="1">
            <a:spLocks/>
          </p:cNvSpPr>
          <p:nvPr/>
        </p:nvSpPr>
        <p:spPr>
          <a:xfrm>
            <a:off x="578916" y="131260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Hvala </a:t>
            </a:r>
            <a:r>
              <a:rPr lang="hr-HR" smtClean="0"/>
              <a:t>na pozornosti!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5" descr="cid:6FC9463364D7443A81E274CB6A479199@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4" y="942563"/>
            <a:ext cx="3687964" cy="26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32" descr="cid:55DFEFB416D846189D0C97749B6A5325@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6"/>
          <a:stretch/>
        </p:blipFill>
        <p:spPr bwMode="auto">
          <a:xfrm>
            <a:off x="101194" y="3628358"/>
            <a:ext cx="3687964" cy="25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9" descr="cid:078FCB4524494D5AB256008C9AB1F840@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01" y="3829293"/>
            <a:ext cx="3788915" cy="230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34" descr="cid:B9D5BFA2A4B34F5E91F7EDEFAA8CB534@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44" b="12000"/>
          <a:stretch>
            <a:fillRect/>
          </a:stretch>
        </p:blipFill>
        <p:spPr bwMode="auto">
          <a:xfrm>
            <a:off x="8438131" y="3627720"/>
            <a:ext cx="3483331" cy="252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21" descr="cid:37A337D736FF423C86D80888EFB0C183@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63" b="17490"/>
          <a:stretch>
            <a:fillRect/>
          </a:stretch>
        </p:blipFill>
        <p:spPr bwMode="auto">
          <a:xfrm>
            <a:off x="4029403" y="933317"/>
            <a:ext cx="3788915" cy="277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7" descr="cid:CA4BBE4339B3495EB8B2D2DAFAF41424@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30" y="933318"/>
            <a:ext cx="3515767" cy="26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28544" y="116634"/>
            <a:ext cx="10972800" cy="64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>
                    <a:lumMod val="50000"/>
                  </a:schemeClr>
                </a:solidFill>
                <a:latin typeface="Georgia"/>
                <a:ea typeface="+mj-ea"/>
                <a:cs typeface="Georgia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5pPr>
            <a:lvl6pPr marL="28800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601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4022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202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defTabSz="913992" eaLnBrk="1" hangingPunct="1">
              <a:lnSpc>
                <a:spcPct val="90000"/>
              </a:lnSpc>
            </a:pPr>
            <a:r>
              <a:rPr lang="hr-HR" altLang="en-US" sz="4267" b="0" dirty="0">
                <a:solidFill>
                  <a:schemeClr val="tx2"/>
                </a:solidFill>
                <a:latin typeface="+mn-lt"/>
                <a:cs typeface="+mj-cs"/>
              </a:rPr>
              <a:t>Svatko može prepoznati opasne </a:t>
            </a:r>
            <a:r>
              <a:rPr lang="hr-HR" altLang="en-US" sz="4267" b="0" dirty="0" smtClean="0">
                <a:solidFill>
                  <a:schemeClr val="tx2"/>
                </a:solidFill>
                <a:latin typeface="+mn-lt"/>
                <a:cs typeface="+mj-cs"/>
              </a:rPr>
              <a:t>situacije</a:t>
            </a:r>
            <a:r>
              <a:rPr lang="es-ES" altLang="en-US" sz="4267" b="0" dirty="0" smtClean="0">
                <a:solidFill>
                  <a:schemeClr val="tx2"/>
                </a:solidFill>
                <a:latin typeface="+mn-lt"/>
                <a:cs typeface="+mj-cs"/>
              </a:rPr>
              <a:t>?</a:t>
            </a:r>
            <a:endParaRPr lang="en-IE" altLang="en-US" sz="4267" b="0" dirty="0">
              <a:solidFill>
                <a:schemeClr val="tx2"/>
              </a:solidFill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15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9554191" y="2308130"/>
            <a:ext cx="2101851" cy="10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67" b="1" i="1" kern="0" dirty="0">
                <a:latin typeface="Arial" pitchFamily="34" charset="0"/>
                <a:ea typeface="MS PGothic" pitchFamily="34" charset="-128"/>
                <a:cs typeface="Arial" pitchFamily="34" charset="0"/>
              </a:rPr>
              <a:t>~ 20</a:t>
            </a:r>
            <a:r>
              <a:rPr lang="hr-HR" sz="1867" b="1" i="1" kern="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867" b="1" i="1" kern="0" dirty="0">
                <a:latin typeface="Arial" pitchFamily="34" charset="0"/>
                <a:ea typeface="MS PGothic" pitchFamily="34" charset="-128"/>
                <a:cs typeface="Arial" pitchFamily="34" charset="0"/>
              </a:rPr>
              <a:t>% </a:t>
            </a:r>
            <a:r>
              <a:rPr lang="hr-HR" sz="1867" b="1" i="1" kern="0" dirty="0">
                <a:latin typeface="Arial" pitchFamily="34" charset="0"/>
                <a:ea typeface="MS PGothic" pitchFamily="34" charset="-128"/>
                <a:cs typeface="Arial" pitchFamily="34" charset="0"/>
              </a:rPr>
              <a:t>potencijalno teških i smrtnih  ozljeda</a:t>
            </a:r>
            <a:endParaRPr lang="en-US" sz="1867" b="1" kern="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5" name="Group 219"/>
          <p:cNvGrpSpPr>
            <a:grpSpLocks/>
          </p:cNvGrpSpPr>
          <p:nvPr/>
        </p:nvGrpSpPr>
        <p:grpSpPr bwMode="auto">
          <a:xfrm>
            <a:off x="-124523" y="1133163"/>
            <a:ext cx="11364652" cy="3843228"/>
            <a:chOff x="-782558" y="1509713"/>
            <a:chExt cx="9128046" cy="4075112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4335463" y="1557338"/>
              <a:ext cx="1597025" cy="4017962"/>
            </a:xfrm>
            <a:prstGeom prst="triangle">
              <a:avLst>
                <a:gd name="adj" fmla="val 50000"/>
              </a:avLst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-505016" y="4820510"/>
              <a:ext cx="2892821" cy="46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9170" eaLnBrk="1" hangingPunct="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hr-HR" sz="2667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Prva pomoć</a:t>
              </a:r>
              <a:endParaRPr lang="en-US" sz="2667" kern="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72893" y="3847943"/>
              <a:ext cx="2868614" cy="53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9170" eaLnBrk="1" hangingPunct="1">
                <a:spcBef>
                  <a:spcPct val="50000"/>
                </a:spcBef>
                <a:defRPr/>
              </a:pPr>
              <a:r>
                <a:rPr lang="hr-HR" sz="2667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Medicinska pomoć</a:t>
              </a:r>
              <a:endParaRPr lang="en-US" sz="2667" b="1" kern="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-782558" y="2946154"/>
              <a:ext cx="4589384" cy="53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9170" eaLnBrk="1" hangingPunct="1">
                <a:spcBef>
                  <a:spcPct val="50000"/>
                </a:spcBef>
                <a:defRPr/>
              </a:pPr>
              <a:r>
                <a:rPr lang="hr-HR" sz="2667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Ozljede s izgubljenim vremenom</a:t>
              </a:r>
              <a:endParaRPr lang="en-US" sz="2667" b="1" kern="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V="1">
              <a:off x="2640013" y="4691063"/>
              <a:ext cx="5002212" cy="0"/>
            </a:xfrm>
            <a:prstGeom prst="line">
              <a:avLst/>
            </a:prstGeom>
            <a:ln>
              <a:solidFill>
                <a:srgbClr val="66CCFF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 flipV="1">
              <a:off x="3375025" y="3757613"/>
              <a:ext cx="3533775" cy="1587"/>
            </a:xfrm>
            <a:prstGeom prst="line">
              <a:avLst/>
            </a:prstGeom>
            <a:ln>
              <a:solidFill>
                <a:srgbClr val="66CCFF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4203700" y="2730500"/>
              <a:ext cx="1905000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4037013" y="1520825"/>
              <a:ext cx="2209800" cy="1428750"/>
            </a:xfrm>
            <a:prstGeom prst="triangle">
              <a:avLst>
                <a:gd name="adj" fmla="val 50000"/>
              </a:avLst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>
              <a:off x="1944688" y="1509713"/>
              <a:ext cx="6400800" cy="407511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99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5" name="Oval 57"/>
            <p:cNvSpPr>
              <a:spLocks noChangeArrowheads="1"/>
            </p:cNvSpPr>
            <p:nvPr/>
          </p:nvSpPr>
          <p:spPr bwMode="auto">
            <a:xfrm>
              <a:off x="3103563" y="48387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58"/>
            <p:cNvSpPr>
              <a:spLocks noChangeArrowheads="1"/>
            </p:cNvSpPr>
            <p:nvPr/>
          </p:nvSpPr>
          <p:spPr bwMode="auto">
            <a:xfrm>
              <a:off x="3408363" y="48387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59"/>
            <p:cNvSpPr>
              <a:spLocks noChangeArrowheads="1"/>
            </p:cNvSpPr>
            <p:nvPr/>
          </p:nvSpPr>
          <p:spPr bwMode="auto">
            <a:xfrm>
              <a:off x="3884613" y="48387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60"/>
            <p:cNvSpPr>
              <a:spLocks noChangeArrowheads="1"/>
            </p:cNvSpPr>
            <p:nvPr/>
          </p:nvSpPr>
          <p:spPr bwMode="auto">
            <a:xfrm>
              <a:off x="3676650" y="53149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auto">
            <a:xfrm>
              <a:off x="4133850" y="53149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auto">
            <a:xfrm>
              <a:off x="2757488" y="47815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63"/>
            <p:cNvSpPr>
              <a:spLocks noChangeArrowheads="1"/>
            </p:cNvSpPr>
            <p:nvPr/>
          </p:nvSpPr>
          <p:spPr bwMode="auto">
            <a:xfrm>
              <a:off x="4103688" y="47434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64"/>
            <p:cNvSpPr>
              <a:spLocks noChangeArrowheads="1"/>
            </p:cNvSpPr>
            <p:nvPr/>
          </p:nvSpPr>
          <p:spPr bwMode="auto">
            <a:xfrm>
              <a:off x="2495550" y="517683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65"/>
            <p:cNvSpPr>
              <a:spLocks noChangeArrowheads="1"/>
            </p:cNvSpPr>
            <p:nvPr/>
          </p:nvSpPr>
          <p:spPr bwMode="auto">
            <a:xfrm>
              <a:off x="2876550" y="4953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66"/>
            <p:cNvSpPr>
              <a:spLocks noChangeArrowheads="1"/>
            </p:cNvSpPr>
            <p:nvPr/>
          </p:nvSpPr>
          <p:spPr bwMode="auto">
            <a:xfrm>
              <a:off x="3486150" y="4953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67"/>
            <p:cNvSpPr>
              <a:spLocks noChangeArrowheads="1"/>
            </p:cNvSpPr>
            <p:nvPr/>
          </p:nvSpPr>
          <p:spPr bwMode="auto">
            <a:xfrm>
              <a:off x="2528888" y="50101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68"/>
            <p:cNvSpPr>
              <a:spLocks noChangeArrowheads="1"/>
            </p:cNvSpPr>
            <p:nvPr/>
          </p:nvSpPr>
          <p:spPr bwMode="auto">
            <a:xfrm>
              <a:off x="2986088" y="50101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69"/>
            <p:cNvSpPr>
              <a:spLocks noChangeArrowheads="1"/>
            </p:cNvSpPr>
            <p:nvPr/>
          </p:nvSpPr>
          <p:spPr bwMode="auto">
            <a:xfrm>
              <a:off x="2114550" y="54292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70"/>
            <p:cNvSpPr>
              <a:spLocks noChangeArrowheads="1"/>
            </p:cNvSpPr>
            <p:nvPr/>
          </p:nvSpPr>
          <p:spPr bwMode="auto">
            <a:xfrm>
              <a:off x="2876550" y="5257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71"/>
            <p:cNvSpPr>
              <a:spLocks noChangeArrowheads="1"/>
            </p:cNvSpPr>
            <p:nvPr/>
          </p:nvSpPr>
          <p:spPr bwMode="auto">
            <a:xfrm>
              <a:off x="3562350" y="5181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72"/>
            <p:cNvSpPr>
              <a:spLocks noChangeArrowheads="1"/>
            </p:cNvSpPr>
            <p:nvPr/>
          </p:nvSpPr>
          <p:spPr bwMode="auto">
            <a:xfrm>
              <a:off x="3351213" y="53609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73"/>
            <p:cNvSpPr>
              <a:spLocks noChangeArrowheads="1"/>
            </p:cNvSpPr>
            <p:nvPr/>
          </p:nvSpPr>
          <p:spPr bwMode="auto">
            <a:xfrm>
              <a:off x="3960813" y="53609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74"/>
            <p:cNvSpPr>
              <a:spLocks noChangeArrowheads="1"/>
            </p:cNvSpPr>
            <p:nvPr/>
          </p:nvSpPr>
          <p:spPr bwMode="auto">
            <a:xfrm>
              <a:off x="2640013" y="530066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75"/>
            <p:cNvSpPr>
              <a:spLocks noChangeArrowheads="1"/>
            </p:cNvSpPr>
            <p:nvPr/>
          </p:nvSpPr>
          <p:spPr bwMode="auto">
            <a:xfrm>
              <a:off x="3141663" y="52673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76"/>
            <p:cNvSpPr>
              <a:spLocks noChangeArrowheads="1"/>
            </p:cNvSpPr>
            <p:nvPr/>
          </p:nvSpPr>
          <p:spPr bwMode="auto">
            <a:xfrm>
              <a:off x="3867150" y="52197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77"/>
            <p:cNvSpPr>
              <a:spLocks noChangeArrowheads="1"/>
            </p:cNvSpPr>
            <p:nvPr/>
          </p:nvSpPr>
          <p:spPr bwMode="auto">
            <a:xfrm>
              <a:off x="2609850" y="48577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78"/>
            <p:cNvSpPr>
              <a:spLocks noChangeArrowheads="1"/>
            </p:cNvSpPr>
            <p:nvPr/>
          </p:nvSpPr>
          <p:spPr bwMode="auto">
            <a:xfrm>
              <a:off x="3752850" y="48577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79"/>
            <p:cNvSpPr>
              <a:spLocks noChangeArrowheads="1"/>
            </p:cNvSpPr>
            <p:nvPr/>
          </p:nvSpPr>
          <p:spPr bwMode="auto">
            <a:xfrm>
              <a:off x="4286250" y="48577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80"/>
            <p:cNvSpPr>
              <a:spLocks noChangeArrowheads="1"/>
            </p:cNvSpPr>
            <p:nvPr/>
          </p:nvSpPr>
          <p:spPr bwMode="auto">
            <a:xfrm>
              <a:off x="3295650" y="48577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9" name="Group 372"/>
            <p:cNvGrpSpPr>
              <a:grpSpLocks/>
            </p:cNvGrpSpPr>
            <p:nvPr/>
          </p:nvGrpSpPr>
          <p:grpSpPr bwMode="auto">
            <a:xfrm>
              <a:off x="2762250" y="5086350"/>
              <a:ext cx="1371600" cy="76200"/>
              <a:chOff x="1296" y="2640"/>
              <a:chExt cx="864" cy="48"/>
            </a:xfrm>
          </p:grpSpPr>
          <p:sp>
            <p:nvSpPr>
              <p:cNvPr id="193" name="Oval 373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" name="Oval 37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" name="Oval 375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6" name="Oval 376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Oval 378"/>
            <p:cNvSpPr>
              <a:spLocks noChangeArrowheads="1"/>
            </p:cNvSpPr>
            <p:nvPr/>
          </p:nvSpPr>
          <p:spPr bwMode="auto">
            <a:xfrm>
              <a:off x="3479800" y="54292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380"/>
            <p:cNvSpPr>
              <a:spLocks noChangeArrowheads="1"/>
            </p:cNvSpPr>
            <p:nvPr/>
          </p:nvSpPr>
          <p:spPr bwMode="auto">
            <a:xfrm>
              <a:off x="3638550" y="4724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381"/>
            <p:cNvSpPr>
              <a:spLocks noChangeArrowheads="1"/>
            </p:cNvSpPr>
            <p:nvPr/>
          </p:nvSpPr>
          <p:spPr bwMode="auto">
            <a:xfrm>
              <a:off x="3865563" y="49911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" name="Group 382"/>
            <p:cNvGrpSpPr>
              <a:grpSpLocks/>
            </p:cNvGrpSpPr>
            <p:nvPr/>
          </p:nvGrpSpPr>
          <p:grpSpPr bwMode="auto">
            <a:xfrm>
              <a:off x="2495550" y="5486400"/>
              <a:ext cx="1371600" cy="76200"/>
              <a:chOff x="1296" y="2640"/>
              <a:chExt cx="864" cy="48"/>
            </a:xfrm>
          </p:grpSpPr>
          <p:sp>
            <p:nvSpPr>
              <p:cNvPr id="189" name="Oval 383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0" name="Oval 38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1" name="Oval 385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2" name="Oval 386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4" name="Oval 388"/>
            <p:cNvSpPr>
              <a:spLocks noChangeArrowheads="1"/>
            </p:cNvSpPr>
            <p:nvPr/>
          </p:nvSpPr>
          <p:spPr bwMode="auto">
            <a:xfrm>
              <a:off x="3351213" y="51323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389"/>
            <p:cNvSpPr>
              <a:spLocks noChangeArrowheads="1"/>
            </p:cNvSpPr>
            <p:nvPr/>
          </p:nvSpPr>
          <p:spPr bwMode="auto">
            <a:xfrm>
              <a:off x="2909888" y="53911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390"/>
            <p:cNvSpPr>
              <a:spLocks noChangeArrowheads="1"/>
            </p:cNvSpPr>
            <p:nvPr/>
          </p:nvSpPr>
          <p:spPr bwMode="auto">
            <a:xfrm>
              <a:off x="2332038" y="521493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391"/>
            <p:cNvSpPr>
              <a:spLocks noChangeArrowheads="1"/>
            </p:cNvSpPr>
            <p:nvPr/>
          </p:nvSpPr>
          <p:spPr bwMode="auto">
            <a:xfrm>
              <a:off x="2528888" y="53911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391"/>
            <p:cNvSpPr>
              <a:spLocks noChangeArrowheads="1"/>
            </p:cNvSpPr>
            <p:nvPr/>
          </p:nvSpPr>
          <p:spPr bwMode="auto">
            <a:xfrm>
              <a:off x="4265613" y="51069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Oval 391"/>
            <p:cNvSpPr>
              <a:spLocks noChangeArrowheads="1"/>
            </p:cNvSpPr>
            <p:nvPr/>
          </p:nvSpPr>
          <p:spPr bwMode="auto">
            <a:xfrm>
              <a:off x="4124325" y="54498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391"/>
            <p:cNvSpPr>
              <a:spLocks noChangeArrowheads="1"/>
            </p:cNvSpPr>
            <p:nvPr/>
          </p:nvSpPr>
          <p:spPr bwMode="auto">
            <a:xfrm>
              <a:off x="2946400" y="48228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391"/>
            <p:cNvSpPr>
              <a:spLocks noChangeArrowheads="1"/>
            </p:cNvSpPr>
            <p:nvPr/>
          </p:nvSpPr>
          <p:spPr bwMode="auto">
            <a:xfrm>
              <a:off x="3298825" y="49752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7886700" y="52165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34"/>
            <p:cNvSpPr>
              <a:spLocks noChangeArrowheads="1"/>
            </p:cNvSpPr>
            <p:nvPr/>
          </p:nvSpPr>
          <p:spPr bwMode="auto">
            <a:xfrm>
              <a:off x="5780088" y="4724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35"/>
            <p:cNvSpPr>
              <a:spLocks noChangeArrowheads="1"/>
            </p:cNvSpPr>
            <p:nvPr/>
          </p:nvSpPr>
          <p:spPr bwMode="auto">
            <a:xfrm>
              <a:off x="5981700" y="4724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36"/>
            <p:cNvSpPr>
              <a:spLocks noChangeArrowheads="1"/>
            </p:cNvSpPr>
            <p:nvPr/>
          </p:nvSpPr>
          <p:spPr bwMode="auto">
            <a:xfrm>
              <a:off x="6762750" y="474027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37"/>
            <p:cNvSpPr>
              <a:spLocks noChangeArrowheads="1"/>
            </p:cNvSpPr>
            <p:nvPr/>
          </p:nvSpPr>
          <p:spPr bwMode="auto">
            <a:xfrm>
              <a:off x="7380288" y="47847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5856288" y="48577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39"/>
            <p:cNvSpPr>
              <a:spLocks noChangeArrowheads="1"/>
            </p:cNvSpPr>
            <p:nvPr/>
          </p:nvSpPr>
          <p:spPr bwMode="auto">
            <a:xfrm>
              <a:off x="5848350" y="503237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Oval 40"/>
            <p:cNvSpPr>
              <a:spLocks noChangeArrowheads="1"/>
            </p:cNvSpPr>
            <p:nvPr/>
          </p:nvSpPr>
          <p:spPr bwMode="auto">
            <a:xfrm>
              <a:off x="6096000" y="4876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41"/>
            <p:cNvSpPr>
              <a:spLocks noChangeArrowheads="1"/>
            </p:cNvSpPr>
            <p:nvPr/>
          </p:nvSpPr>
          <p:spPr bwMode="auto">
            <a:xfrm>
              <a:off x="6610350" y="4876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42"/>
            <p:cNvSpPr>
              <a:spLocks noChangeArrowheads="1"/>
            </p:cNvSpPr>
            <p:nvPr/>
          </p:nvSpPr>
          <p:spPr bwMode="auto">
            <a:xfrm>
              <a:off x="7219950" y="4876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Oval 43"/>
            <p:cNvSpPr>
              <a:spLocks noChangeArrowheads="1"/>
            </p:cNvSpPr>
            <p:nvPr/>
          </p:nvSpPr>
          <p:spPr bwMode="auto">
            <a:xfrm>
              <a:off x="6927850" y="49085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auto">
            <a:xfrm>
              <a:off x="6096000" y="50514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Oval 45"/>
            <p:cNvSpPr>
              <a:spLocks noChangeArrowheads="1"/>
            </p:cNvSpPr>
            <p:nvPr/>
          </p:nvSpPr>
          <p:spPr bwMode="auto">
            <a:xfrm>
              <a:off x="5943600" y="5257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46"/>
            <p:cNvSpPr>
              <a:spLocks noChangeArrowheads="1"/>
            </p:cNvSpPr>
            <p:nvPr/>
          </p:nvSpPr>
          <p:spPr bwMode="auto">
            <a:xfrm>
              <a:off x="6610350" y="5257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47"/>
            <p:cNvSpPr>
              <a:spLocks noChangeArrowheads="1"/>
            </p:cNvSpPr>
            <p:nvPr/>
          </p:nvSpPr>
          <p:spPr bwMode="auto">
            <a:xfrm>
              <a:off x="7296150" y="5257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Oval 48"/>
            <p:cNvSpPr>
              <a:spLocks noChangeArrowheads="1"/>
            </p:cNvSpPr>
            <p:nvPr/>
          </p:nvSpPr>
          <p:spPr bwMode="auto">
            <a:xfrm>
              <a:off x="7486650" y="53975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Oval 49"/>
            <p:cNvSpPr>
              <a:spLocks noChangeArrowheads="1"/>
            </p:cNvSpPr>
            <p:nvPr/>
          </p:nvSpPr>
          <p:spPr bwMode="auto">
            <a:xfrm>
              <a:off x="6400800" y="48958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50"/>
            <p:cNvSpPr>
              <a:spLocks noChangeArrowheads="1"/>
            </p:cNvSpPr>
            <p:nvPr/>
          </p:nvSpPr>
          <p:spPr bwMode="auto">
            <a:xfrm>
              <a:off x="6135688" y="54038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51"/>
            <p:cNvSpPr>
              <a:spLocks noChangeArrowheads="1"/>
            </p:cNvSpPr>
            <p:nvPr/>
          </p:nvSpPr>
          <p:spPr bwMode="auto">
            <a:xfrm>
              <a:off x="6894513" y="52308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52"/>
            <p:cNvSpPr>
              <a:spLocks noChangeArrowheads="1"/>
            </p:cNvSpPr>
            <p:nvPr/>
          </p:nvSpPr>
          <p:spPr bwMode="auto">
            <a:xfrm>
              <a:off x="7439025" y="50561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53"/>
            <p:cNvSpPr>
              <a:spLocks noChangeArrowheads="1"/>
            </p:cNvSpPr>
            <p:nvPr/>
          </p:nvSpPr>
          <p:spPr bwMode="auto">
            <a:xfrm>
              <a:off x="6208713" y="53070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54"/>
            <p:cNvSpPr>
              <a:spLocks noChangeArrowheads="1"/>
            </p:cNvSpPr>
            <p:nvPr/>
          </p:nvSpPr>
          <p:spPr bwMode="auto">
            <a:xfrm>
              <a:off x="7086600" y="53657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55"/>
            <p:cNvSpPr>
              <a:spLocks noChangeArrowheads="1"/>
            </p:cNvSpPr>
            <p:nvPr/>
          </p:nvSpPr>
          <p:spPr bwMode="auto">
            <a:xfrm>
              <a:off x="7696200" y="53657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Oval 56"/>
            <p:cNvSpPr>
              <a:spLocks noChangeArrowheads="1"/>
            </p:cNvSpPr>
            <p:nvPr/>
          </p:nvSpPr>
          <p:spPr bwMode="auto">
            <a:xfrm>
              <a:off x="6629400" y="53657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6" name="Group 392"/>
            <p:cNvGrpSpPr>
              <a:grpSpLocks/>
            </p:cNvGrpSpPr>
            <p:nvPr/>
          </p:nvGrpSpPr>
          <p:grpSpPr bwMode="auto">
            <a:xfrm>
              <a:off x="6515100" y="5416550"/>
              <a:ext cx="1371600" cy="76200"/>
              <a:chOff x="1296" y="2640"/>
              <a:chExt cx="864" cy="48"/>
            </a:xfrm>
          </p:grpSpPr>
          <p:sp>
            <p:nvSpPr>
              <p:cNvPr id="185" name="Oval 393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Oval 39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Oval 395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Oval 396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7" name="Group 397"/>
            <p:cNvGrpSpPr>
              <a:grpSpLocks/>
            </p:cNvGrpSpPr>
            <p:nvPr/>
          </p:nvGrpSpPr>
          <p:grpSpPr bwMode="auto">
            <a:xfrm>
              <a:off x="6381750" y="5486400"/>
              <a:ext cx="1371600" cy="76200"/>
              <a:chOff x="1296" y="2640"/>
              <a:chExt cx="864" cy="48"/>
            </a:xfrm>
          </p:grpSpPr>
          <p:sp>
            <p:nvSpPr>
              <p:cNvPr id="181" name="Oval 398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Oval 399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Oval 400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" name="Oval 401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8" name="Group 402"/>
            <p:cNvGrpSpPr>
              <a:grpSpLocks/>
            </p:cNvGrpSpPr>
            <p:nvPr/>
          </p:nvGrpSpPr>
          <p:grpSpPr bwMode="auto">
            <a:xfrm>
              <a:off x="6362700" y="5094288"/>
              <a:ext cx="1371600" cy="76200"/>
              <a:chOff x="1296" y="2640"/>
              <a:chExt cx="864" cy="48"/>
            </a:xfrm>
          </p:grpSpPr>
          <p:sp>
            <p:nvSpPr>
              <p:cNvPr id="177" name="Oval 403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Oval 40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" name="Oval 405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Oval 406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" name="Group 407"/>
            <p:cNvGrpSpPr>
              <a:grpSpLocks/>
            </p:cNvGrpSpPr>
            <p:nvPr/>
          </p:nvGrpSpPr>
          <p:grpSpPr bwMode="auto">
            <a:xfrm>
              <a:off x="6372225" y="5192713"/>
              <a:ext cx="1371600" cy="76200"/>
              <a:chOff x="1296" y="2640"/>
              <a:chExt cx="864" cy="48"/>
            </a:xfrm>
          </p:grpSpPr>
          <p:sp>
            <p:nvSpPr>
              <p:cNvPr id="173" name="Oval 408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" name="Oval 409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Oval 410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Oval 411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0" name="Group 435"/>
            <p:cNvGrpSpPr>
              <a:grpSpLocks/>
            </p:cNvGrpSpPr>
            <p:nvPr/>
          </p:nvGrpSpPr>
          <p:grpSpPr bwMode="auto">
            <a:xfrm>
              <a:off x="6219825" y="4762500"/>
              <a:ext cx="1371600" cy="76200"/>
              <a:chOff x="1296" y="2640"/>
              <a:chExt cx="864" cy="48"/>
            </a:xfrm>
          </p:grpSpPr>
          <p:sp>
            <p:nvSpPr>
              <p:cNvPr id="169" name="Oval 436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Oval 437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Oval 438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Oval 439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1" name="Group 12"/>
            <p:cNvGrpSpPr>
              <a:grpSpLocks/>
            </p:cNvGrpSpPr>
            <p:nvPr/>
          </p:nvGrpSpPr>
          <p:grpSpPr bwMode="auto">
            <a:xfrm>
              <a:off x="4676775" y="4764088"/>
              <a:ext cx="476250" cy="76200"/>
              <a:chOff x="2592" y="2544"/>
              <a:chExt cx="300" cy="48"/>
            </a:xfrm>
          </p:grpSpPr>
          <p:sp>
            <p:nvSpPr>
              <p:cNvPr id="167" name="Oval 13"/>
              <p:cNvSpPr>
                <a:spLocks noChangeArrowheads="1"/>
              </p:cNvSpPr>
              <p:nvPr/>
            </p:nvSpPr>
            <p:spPr bwMode="auto">
              <a:xfrm>
                <a:off x="2592" y="254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" name="Oval 15"/>
              <p:cNvSpPr>
                <a:spLocks noChangeArrowheads="1"/>
              </p:cNvSpPr>
              <p:nvPr/>
            </p:nvSpPr>
            <p:spPr bwMode="auto">
              <a:xfrm>
                <a:off x="2844" y="254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4752975" y="50133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5591175" y="48656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4538663" y="542925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5238750" y="50688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24"/>
            <p:cNvSpPr>
              <a:spLocks noChangeArrowheads="1"/>
            </p:cNvSpPr>
            <p:nvPr/>
          </p:nvSpPr>
          <p:spPr bwMode="auto">
            <a:xfrm>
              <a:off x="4981575" y="54498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>
              <a:off x="5133975" y="54498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Oval 27"/>
            <p:cNvSpPr>
              <a:spLocks noChangeArrowheads="1"/>
            </p:cNvSpPr>
            <p:nvPr/>
          </p:nvSpPr>
          <p:spPr bwMode="auto">
            <a:xfrm>
              <a:off x="5314950" y="52308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Oval 28"/>
            <p:cNvSpPr>
              <a:spLocks noChangeArrowheads="1"/>
            </p:cNvSpPr>
            <p:nvPr/>
          </p:nvSpPr>
          <p:spPr bwMode="auto">
            <a:xfrm>
              <a:off x="4602163" y="52546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29"/>
            <p:cNvSpPr>
              <a:spLocks noChangeArrowheads="1"/>
            </p:cNvSpPr>
            <p:nvPr/>
          </p:nvSpPr>
          <p:spPr bwMode="auto">
            <a:xfrm>
              <a:off x="5588000" y="539273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Oval 30"/>
            <p:cNvSpPr>
              <a:spLocks noChangeArrowheads="1"/>
            </p:cNvSpPr>
            <p:nvPr/>
          </p:nvSpPr>
          <p:spPr bwMode="auto">
            <a:xfrm>
              <a:off x="5475288" y="5105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31"/>
            <p:cNvSpPr>
              <a:spLocks noChangeArrowheads="1"/>
            </p:cNvSpPr>
            <p:nvPr/>
          </p:nvSpPr>
          <p:spPr bwMode="auto">
            <a:xfrm>
              <a:off x="5353050" y="49149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32"/>
            <p:cNvSpPr>
              <a:spLocks noChangeArrowheads="1"/>
            </p:cNvSpPr>
            <p:nvPr/>
          </p:nvSpPr>
          <p:spPr bwMode="auto">
            <a:xfrm>
              <a:off x="4856163" y="52085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4" name="Group 86"/>
            <p:cNvGrpSpPr>
              <a:grpSpLocks/>
            </p:cNvGrpSpPr>
            <p:nvPr/>
          </p:nvGrpSpPr>
          <p:grpSpPr bwMode="auto">
            <a:xfrm>
              <a:off x="3419475" y="3800475"/>
              <a:ext cx="914400" cy="76200"/>
              <a:chOff x="2592" y="2544"/>
              <a:chExt cx="576" cy="48"/>
            </a:xfrm>
          </p:grpSpPr>
          <p:sp>
            <p:nvSpPr>
              <p:cNvPr id="162" name="Oval 87"/>
              <p:cNvSpPr>
                <a:spLocks noChangeArrowheads="1"/>
              </p:cNvSpPr>
              <p:nvPr/>
            </p:nvSpPr>
            <p:spPr bwMode="auto">
              <a:xfrm>
                <a:off x="2592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Oval 88"/>
              <p:cNvSpPr>
                <a:spLocks noChangeArrowheads="1"/>
              </p:cNvSpPr>
              <p:nvPr/>
            </p:nvSpPr>
            <p:spPr bwMode="auto">
              <a:xfrm>
                <a:off x="2718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Oval 89"/>
              <p:cNvSpPr>
                <a:spLocks noChangeArrowheads="1"/>
              </p:cNvSpPr>
              <p:nvPr/>
            </p:nvSpPr>
            <p:spPr bwMode="auto">
              <a:xfrm>
                <a:off x="2844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Oval 90"/>
              <p:cNvSpPr>
                <a:spLocks noChangeArrowheads="1"/>
              </p:cNvSpPr>
              <p:nvPr/>
            </p:nvSpPr>
            <p:spPr bwMode="auto">
              <a:xfrm>
                <a:off x="2976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Oval 91"/>
              <p:cNvSpPr>
                <a:spLocks noChangeArrowheads="1"/>
              </p:cNvSpPr>
              <p:nvPr/>
            </p:nvSpPr>
            <p:spPr bwMode="auto">
              <a:xfrm>
                <a:off x="3120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5" name="Group 92"/>
            <p:cNvGrpSpPr>
              <a:grpSpLocks/>
            </p:cNvGrpSpPr>
            <p:nvPr/>
          </p:nvGrpSpPr>
          <p:grpSpPr bwMode="auto">
            <a:xfrm>
              <a:off x="3343275" y="4029075"/>
              <a:ext cx="914400" cy="76200"/>
              <a:chOff x="2592" y="2544"/>
              <a:chExt cx="576" cy="48"/>
            </a:xfrm>
          </p:grpSpPr>
          <p:sp>
            <p:nvSpPr>
              <p:cNvPr id="158" name="Oval 93"/>
              <p:cNvSpPr>
                <a:spLocks noChangeArrowheads="1"/>
              </p:cNvSpPr>
              <p:nvPr/>
            </p:nvSpPr>
            <p:spPr bwMode="auto">
              <a:xfrm>
                <a:off x="2592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Oval 94"/>
              <p:cNvSpPr>
                <a:spLocks noChangeArrowheads="1"/>
              </p:cNvSpPr>
              <p:nvPr/>
            </p:nvSpPr>
            <p:spPr bwMode="auto">
              <a:xfrm>
                <a:off x="2718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Oval 95"/>
              <p:cNvSpPr>
                <a:spLocks noChangeArrowheads="1"/>
              </p:cNvSpPr>
              <p:nvPr/>
            </p:nvSpPr>
            <p:spPr bwMode="auto">
              <a:xfrm>
                <a:off x="2844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Oval 97"/>
              <p:cNvSpPr>
                <a:spLocks noChangeArrowheads="1"/>
              </p:cNvSpPr>
              <p:nvPr/>
            </p:nvSpPr>
            <p:spPr bwMode="auto">
              <a:xfrm>
                <a:off x="3120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3495675" y="43338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3724275" y="44100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4029075" y="44100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4333875" y="44100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Oval 104"/>
            <p:cNvSpPr>
              <a:spLocks noChangeArrowheads="1"/>
            </p:cNvSpPr>
            <p:nvPr/>
          </p:nvSpPr>
          <p:spPr bwMode="auto">
            <a:xfrm>
              <a:off x="3267075" y="45624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5"/>
            <p:cNvSpPr>
              <a:spLocks noChangeArrowheads="1"/>
            </p:cNvSpPr>
            <p:nvPr/>
          </p:nvSpPr>
          <p:spPr bwMode="auto">
            <a:xfrm>
              <a:off x="3590925" y="45624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Oval 106"/>
            <p:cNvSpPr>
              <a:spLocks noChangeArrowheads="1"/>
            </p:cNvSpPr>
            <p:nvPr/>
          </p:nvSpPr>
          <p:spPr bwMode="auto">
            <a:xfrm>
              <a:off x="4029075" y="45624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Oval 107"/>
            <p:cNvSpPr>
              <a:spLocks noChangeArrowheads="1"/>
            </p:cNvSpPr>
            <p:nvPr/>
          </p:nvSpPr>
          <p:spPr bwMode="auto">
            <a:xfrm>
              <a:off x="4410075" y="45624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4" name="Group 412"/>
            <p:cNvGrpSpPr>
              <a:grpSpLocks/>
            </p:cNvGrpSpPr>
            <p:nvPr/>
          </p:nvGrpSpPr>
          <p:grpSpPr bwMode="auto">
            <a:xfrm>
              <a:off x="3695700" y="4181475"/>
              <a:ext cx="714375" cy="76200"/>
              <a:chOff x="2718" y="2544"/>
              <a:chExt cx="450" cy="48"/>
            </a:xfrm>
          </p:grpSpPr>
          <p:sp>
            <p:nvSpPr>
              <p:cNvPr id="154" name="Oval 414"/>
              <p:cNvSpPr>
                <a:spLocks noChangeArrowheads="1"/>
              </p:cNvSpPr>
              <p:nvPr/>
            </p:nvSpPr>
            <p:spPr bwMode="auto">
              <a:xfrm>
                <a:off x="2718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Oval 415"/>
              <p:cNvSpPr>
                <a:spLocks noChangeArrowheads="1"/>
              </p:cNvSpPr>
              <p:nvPr/>
            </p:nvSpPr>
            <p:spPr bwMode="auto">
              <a:xfrm>
                <a:off x="2844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Oval 416"/>
              <p:cNvSpPr>
                <a:spLocks noChangeArrowheads="1"/>
              </p:cNvSpPr>
              <p:nvPr/>
            </p:nvSpPr>
            <p:spPr bwMode="auto">
              <a:xfrm>
                <a:off x="2976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Oval 417"/>
              <p:cNvSpPr>
                <a:spLocks noChangeArrowheads="1"/>
              </p:cNvSpPr>
              <p:nvPr/>
            </p:nvSpPr>
            <p:spPr bwMode="auto">
              <a:xfrm>
                <a:off x="3120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5" name="Oval 419"/>
            <p:cNvSpPr>
              <a:spLocks noChangeArrowheads="1"/>
            </p:cNvSpPr>
            <p:nvPr/>
          </p:nvSpPr>
          <p:spPr bwMode="auto">
            <a:xfrm>
              <a:off x="3267075" y="44100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Oval 447"/>
            <p:cNvSpPr>
              <a:spLocks noChangeArrowheads="1"/>
            </p:cNvSpPr>
            <p:nvPr/>
          </p:nvSpPr>
          <p:spPr bwMode="auto">
            <a:xfrm>
              <a:off x="2962275" y="44862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Oval 448"/>
            <p:cNvSpPr>
              <a:spLocks noChangeArrowheads="1"/>
            </p:cNvSpPr>
            <p:nvPr/>
          </p:nvSpPr>
          <p:spPr bwMode="auto">
            <a:xfrm>
              <a:off x="3114675" y="42576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450"/>
            <p:cNvSpPr>
              <a:spLocks noChangeArrowheads="1"/>
            </p:cNvSpPr>
            <p:nvPr/>
          </p:nvSpPr>
          <p:spPr bwMode="auto">
            <a:xfrm>
              <a:off x="3267075" y="41814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Oval 451"/>
            <p:cNvSpPr>
              <a:spLocks noChangeArrowheads="1"/>
            </p:cNvSpPr>
            <p:nvPr/>
          </p:nvSpPr>
          <p:spPr bwMode="auto">
            <a:xfrm>
              <a:off x="4476750" y="398462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0" name="Group 108"/>
            <p:cNvGrpSpPr>
              <a:grpSpLocks/>
            </p:cNvGrpSpPr>
            <p:nvPr/>
          </p:nvGrpSpPr>
          <p:grpSpPr bwMode="auto">
            <a:xfrm>
              <a:off x="5924550" y="3810000"/>
              <a:ext cx="914400" cy="76200"/>
              <a:chOff x="2592" y="2544"/>
              <a:chExt cx="576" cy="48"/>
            </a:xfrm>
          </p:grpSpPr>
          <p:sp>
            <p:nvSpPr>
              <p:cNvPr id="149" name="Oval 109"/>
              <p:cNvSpPr>
                <a:spLocks noChangeArrowheads="1"/>
              </p:cNvSpPr>
              <p:nvPr/>
            </p:nvSpPr>
            <p:spPr bwMode="auto">
              <a:xfrm>
                <a:off x="2592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Oval 110"/>
              <p:cNvSpPr>
                <a:spLocks noChangeArrowheads="1"/>
              </p:cNvSpPr>
              <p:nvPr/>
            </p:nvSpPr>
            <p:spPr bwMode="auto">
              <a:xfrm>
                <a:off x="2718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Oval 111"/>
              <p:cNvSpPr>
                <a:spLocks noChangeArrowheads="1"/>
              </p:cNvSpPr>
              <p:nvPr/>
            </p:nvSpPr>
            <p:spPr bwMode="auto">
              <a:xfrm>
                <a:off x="2844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Oval 112"/>
              <p:cNvSpPr>
                <a:spLocks noChangeArrowheads="1"/>
              </p:cNvSpPr>
              <p:nvPr/>
            </p:nvSpPr>
            <p:spPr bwMode="auto">
              <a:xfrm>
                <a:off x="2976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Oval 113"/>
              <p:cNvSpPr>
                <a:spLocks noChangeArrowheads="1"/>
              </p:cNvSpPr>
              <p:nvPr/>
            </p:nvSpPr>
            <p:spPr bwMode="auto">
              <a:xfrm>
                <a:off x="3120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1" name="Group 114"/>
            <p:cNvGrpSpPr>
              <a:grpSpLocks/>
            </p:cNvGrpSpPr>
            <p:nvPr/>
          </p:nvGrpSpPr>
          <p:grpSpPr bwMode="auto">
            <a:xfrm>
              <a:off x="6000750" y="4038600"/>
              <a:ext cx="914400" cy="76200"/>
              <a:chOff x="2592" y="2544"/>
              <a:chExt cx="576" cy="48"/>
            </a:xfrm>
          </p:grpSpPr>
          <p:sp>
            <p:nvSpPr>
              <p:cNvPr id="145" name="Oval 115"/>
              <p:cNvSpPr>
                <a:spLocks noChangeArrowheads="1"/>
              </p:cNvSpPr>
              <p:nvPr/>
            </p:nvSpPr>
            <p:spPr bwMode="auto">
              <a:xfrm>
                <a:off x="2592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Oval 116"/>
              <p:cNvSpPr>
                <a:spLocks noChangeArrowheads="1"/>
              </p:cNvSpPr>
              <p:nvPr/>
            </p:nvSpPr>
            <p:spPr bwMode="auto">
              <a:xfrm>
                <a:off x="2718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Oval 118"/>
              <p:cNvSpPr>
                <a:spLocks noChangeArrowheads="1"/>
              </p:cNvSpPr>
              <p:nvPr/>
            </p:nvSpPr>
            <p:spPr bwMode="auto">
              <a:xfrm>
                <a:off x="2976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Oval 119"/>
              <p:cNvSpPr>
                <a:spLocks noChangeArrowheads="1"/>
              </p:cNvSpPr>
              <p:nvPr/>
            </p:nvSpPr>
            <p:spPr bwMode="auto">
              <a:xfrm>
                <a:off x="3120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en-US" sz="3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2" name="Oval 120"/>
            <p:cNvSpPr>
              <a:spLocks noChangeArrowheads="1"/>
            </p:cNvSpPr>
            <p:nvPr/>
          </p:nvSpPr>
          <p:spPr bwMode="auto">
            <a:xfrm>
              <a:off x="584835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Oval 121"/>
            <p:cNvSpPr>
              <a:spLocks noChangeArrowheads="1"/>
            </p:cNvSpPr>
            <p:nvPr/>
          </p:nvSpPr>
          <p:spPr bwMode="auto">
            <a:xfrm>
              <a:off x="615315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22"/>
            <p:cNvSpPr>
              <a:spLocks noChangeArrowheads="1"/>
            </p:cNvSpPr>
            <p:nvPr/>
          </p:nvSpPr>
          <p:spPr bwMode="auto">
            <a:xfrm>
              <a:off x="645795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Oval 123"/>
            <p:cNvSpPr>
              <a:spLocks noChangeArrowheads="1"/>
            </p:cNvSpPr>
            <p:nvPr/>
          </p:nvSpPr>
          <p:spPr bwMode="auto">
            <a:xfrm>
              <a:off x="668655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Oval 125"/>
            <p:cNvSpPr>
              <a:spLocks noChangeArrowheads="1"/>
            </p:cNvSpPr>
            <p:nvPr/>
          </p:nvSpPr>
          <p:spPr bwMode="auto">
            <a:xfrm>
              <a:off x="577215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Oval 126"/>
            <p:cNvSpPr>
              <a:spLocks noChangeArrowheads="1"/>
            </p:cNvSpPr>
            <p:nvPr/>
          </p:nvSpPr>
          <p:spPr bwMode="auto">
            <a:xfrm>
              <a:off x="607695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Oval 127"/>
            <p:cNvSpPr>
              <a:spLocks noChangeArrowheads="1"/>
            </p:cNvSpPr>
            <p:nvPr/>
          </p:nvSpPr>
          <p:spPr bwMode="auto">
            <a:xfrm>
              <a:off x="6477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Oval 128"/>
            <p:cNvSpPr>
              <a:spLocks noChangeArrowheads="1"/>
            </p:cNvSpPr>
            <p:nvPr/>
          </p:nvSpPr>
          <p:spPr bwMode="auto">
            <a:xfrm>
              <a:off x="683895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Oval 129"/>
            <p:cNvSpPr>
              <a:spLocks noChangeArrowheads="1"/>
            </p:cNvSpPr>
            <p:nvPr/>
          </p:nvSpPr>
          <p:spPr bwMode="auto">
            <a:xfrm>
              <a:off x="714375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Oval 151"/>
            <p:cNvSpPr>
              <a:spLocks noChangeArrowheads="1"/>
            </p:cNvSpPr>
            <p:nvPr/>
          </p:nvSpPr>
          <p:spPr bwMode="auto">
            <a:xfrm rot="-5400000">
              <a:off x="630555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Oval 420"/>
            <p:cNvSpPr>
              <a:spLocks noChangeArrowheads="1"/>
            </p:cNvSpPr>
            <p:nvPr/>
          </p:nvSpPr>
          <p:spPr bwMode="auto">
            <a:xfrm>
              <a:off x="691515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423"/>
            <p:cNvSpPr>
              <a:spLocks noChangeArrowheads="1"/>
            </p:cNvSpPr>
            <p:nvPr/>
          </p:nvSpPr>
          <p:spPr bwMode="auto">
            <a:xfrm>
              <a:off x="600075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Oval 425"/>
            <p:cNvSpPr>
              <a:spLocks noChangeArrowheads="1"/>
            </p:cNvSpPr>
            <p:nvPr/>
          </p:nvSpPr>
          <p:spPr bwMode="auto">
            <a:xfrm>
              <a:off x="630555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Oval 426"/>
            <p:cNvSpPr>
              <a:spLocks noChangeArrowheads="1"/>
            </p:cNvSpPr>
            <p:nvPr/>
          </p:nvSpPr>
          <p:spPr bwMode="auto">
            <a:xfrm>
              <a:off x="584835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Oval 428"/>
            <p:cNvSpPr>
              <a:spLocks noChangeArrowheads="1"/>
            </p:cNvSpPr>
            <p:nvPr/>
          </p:nvSpPr>
          <p:spPr bwMode="auto">
            <a:xfrm>
              <a:off x="661035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Oval 429"/>
            <p:cNvSpPr>
              <a:spLocks noChangeArrowheads="1"/>
            </p:cNvSpPr>
            <p:nvPr/>
          </p:nvSpPr>
          <p:spPr bwMode="auto">
            <a:xfrm>
              <a:off x="714375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Oval 442"/>
            <p:cNvSpPr>
              <a:spLocks noChangeArrowheads="1"/>
            </p:cNvSpPr>
            <p:nvPr/>
          </p:nvSpPr>
          <p:spPr bwMode="auto">
            <a:xfrm>
              <a:off x="737235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Oval 443"/>
            <p:cNvSpPr>
              <a:spLocks noChangeArrowheads="1"/>
            </p:cNvSpPr>
            <p:nvPr/>
          </p:nvSpPr>
          <p:spPr bwMode="auto">
            <a:xfrm>
              <a:off x="653415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Oval 445"/>
            <p:cNvSpPr>
              <a:spLocks noChangeArrowheads="1"/>
            </p:cNvSpPr>
            <p:nvPr/>
          </p:nvSpPr>
          <p:spPr bwMode="auto">
            <a:xfrm>
              <a:off x="699135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Oval 81"/>
            <p:cNvSpPr>
              <a:spLocks noChangeArrowheads="1"/>
            </p:cNvSpPr>
            <p:nvPr/>
          </p:nvSpPr>
          <p:spPr bwMode="auto">
            <a:xfrm rot="-5400000">
              <a:off x="5391150" y="44862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Oval 82"/>
            <p:cNvSpPr>
              <a:spLocks noChangeArrowheads="1"/>
            </p:cNvSpPr>
            <p:nvPr/>
          </p:nvSpPr>
          <p:spPr bwMode="auto">
            <a:xfrm rot="-5400000">
              <a:off x="4781550" y="44862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Oval 83"/>
            <p:cNvSpPr>
              <a:spLocks noChangeArrowheads="1"/>
            </p:cNvSpPr>
            <p:nvPr/>
          </p:nvSpPr>
          <p:spPr bwMode="auto">
            <a:xfrm rot="-5400000">
              <a:off x="5086350" y="41814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Oval 84"/>
            <p:cNvSpPr>
              <a:spLocks noChangeArrowheads="1"/>
            </p:cNvSpPr>
            <p:nvPr/>
          </p:nvSpPr>
          <p:spPr bwMode="auto">
            <a:xfrm rot="-5400000">
              <a:off x="4705350" y="39528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Oval 85"/>
            <p:cNvSpPr>
              <a:spLocks noChangeArrowheads="1"/>
            </p:cNvSpPr>
            <p:nvPr/>
          </p:nvSpPr>
          <p:spPr bwMode="auto">
            <a:xfrm rot="-5400000">
              <a:off x="5467350" y="3952875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auto">
            <a:xfrm rot="5400000" flipV="1">
              <a:off x="4303713" y="33750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369"/>
            <p:cNvSpPr>
              <a:spLocks noChangeArrowheads="1"/>
            </p:cNvSpPr>
            <p:nvPr/>
          </p:nvSpPr>
          <p:spPr bwMode="auto">
            <a:xfrm rot="5400000" flipV="1">
              <a:off x="3998913" y="34512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Oval 370"/>
            <p:cNvSpPr>
              <a:spLocks noChangeArrowheads="1"/>
            </p:cNvSpPr>
            <p:nvPr/>
          </p:nvSpPr>
          <p:spPr bwMode="auto">
            <a:xfrm rot="5400000" flipV="1">
              <a:off x="4227513" y="30702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Oval 452"/>
            <p:cNvSpPr>
              <a:spLocks noChangeArrowheads="1"/>
            </p:cNvSpPr>
            <p:nvPr/>
          </p:nvSpPr>
          <p:spPr bwMode="auto">
            <a:xfrm rot="5400000" flipV="1">
              <a:off x="4075113" y="3222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5"/>
            <p:cNvSpPr>
              <a:spLocks noChangeArrowheads="1"/>
            </p:cNvSpPr>
            <p:nvPr/>
          </p:nvSpPr>
          <p:spPr bwMode="auto">
            <a:xfrm rot="5400000" flipV="1">
              <a:off x="5962650" y="3005138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Oval 136"/>
            <p:cNvSpPr>
              <a:spLocks noChangeArrowheads="1"/>
            </p:cNvSpPr>
            <p:nvPr/>
          </p:nvSpPr>
          <p:spPr bwMode="auto">
            <a:xfrm rot="5400000" flipV="1">
              <a:off x="5962650" y="3386138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Oval 367"/>
            <p:cNvSpPr>
              <a:spLocks noChangeArrowheads="1"/>
            </p:cNvSpPr>
            <p:nvPr/>
          </p:nvSpPr>
          <p:spPr bwMode="auto">
            <a:xfrm rot="5400000" flipV="1">
              <a:off x="6115050" y="3157538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368"/>
            <p:cNvSpPr>
              <a:spLocks noChangeArrowheads="1"/>
            </p:cNvSpPr>
            <p:nvPr/>
          </p:nvSpPr>
          <p:spPr bwMode="auto">
            <a:xfrm rot="5400000" flipV="1">
              <a:off x="6473982" y="350584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Oval 137"/>
            <p:cNvSpPr>
              <a:spLocks noChangeArrowheads="1"/>
            </p:cNvSpPr>
            <p:nvPr/>
          </p:nvSpPr>
          <p:spPr bwMode="auto">
            <a:xfrm rot="5400000" flipV="1">
              <a:off x="5095875" y="22701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>
                <a:defRPr/>
              </a:pPr>
              <a:endParaRPr lang="en-US" sz="3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7" name="Title 1"/>
          <p:cNvSpPr txBox="1">
            <a:spLocks/>
          </p:cNvSpPr>
          <p:nvPr/>
        </p:nvSpPr>
        <p:spPr bwMode="auto">
          <a:xfrm>
            <a:off x="759165" y="57952"/>
            <a:ext cx="1097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>
                    <a:lumMod val="50000"/>
                  </a:schemeClr>
                </a:solidFill>
                <a:latin typeface="Georgia"/>
                <a:ea typeface="+mj-ea"/>
                <a:cs typeface="Georgia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Georgia" pitchFamily="-111" charset="0"/>
                <a:ea typeface="ヒラギノ角ゴ ProN W6" pitchFamily="-110" charset="-128"/>
                <a:cs typeface="ヒラギノ角ゴ ProN W6" pitchFamily="-110" charset="-128"/>
                <a:sym typeface="Arial" pitchFamily="34" charset="0"/>
              </a:defRPr>
            </a:lvl5pPr>
            <a:lvl6pPr marL="28800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601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4022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202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algn="ctr" defTabSz="1219170"/>
            <a:r>
              <a:rPr lang="en-IE" altLang="en-US" sz="4267" kern="0" dirty="0" err="1">
                <a:solidFill>
                  <a:srgbClr val="FF0000"/>
                </a:solidFill>
                <a:latin typeface="Calibri" panose="020F0502020204030204" pitchFamily="34" charset="0"/>
              </a:rPr>
              <a:t>SIFp</a:t>
            </a:r>
            <a:r>
              <a:rPr lang="en-IE" altLang="en-US" sz="4267" kern="0" dirty="0">
                <a:solidFill>
                  <a:srgbClr val="FF0000"/>
                </a:solidFill>
                <a:latin typeface="Calibri" panose="020F0502020204030204" pitchFamily="34" charset="0"/>
              </a:rPr>
              <a:t> - </a:t>
            </a:r>
            <a:r>
              <a:rPr lang="pt-BR" altLang="en-US" sz="4267" kern="0" dirty="0">
                <a:solidFill>
                  <a:schemeClr val="tx1"/>
                </a:solidFill>
                <a:latin typeface="Calibri" panose="020F0502020204030204" pitchFamily="34" charset="0"/>
              </a:rPr>
              <a:t>Nova era u prevenciji te</a:t>
            </a:r>
            <a:r>
              <a:rPr lang="hr-HR" altLang="en-US" sz="4267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ških</a:t>
            </a:r>
            <a:r>
              <a:rPr lang="hr-HR" altLang="en-US" sz="4267" kern="0" dirty="0">
                <a:solidFill>
                  <a:schemeClr val="tx1"/>
                </a:solidFill>
                <a:latin typeface="Calibri" panose="020F0502020204030204" pitchFamily="34" charset="0"/>
              </a:rPr>
              <a:t> incidenata</a:t>
            </a:r>
            <a:r>
              <a:rPr lang="pt-BR" altLang="en-US" sz="4267" kern="0" dirty="0">
                <a:solidFill>
                  <a:schemeClr val="tx1"/>
                </a:solidFill>
                <a:latin typeface="Calibri" panose="020F0502020204030204" pitchFamily="34" charset="0"/>
              </a:rPr>
              <a:t> i smrtnih slučajeva na radu</a:t>
            </a:r>
            <a:endParaRPr lang="en-IE" altLang="en-US" sz="4267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39310" y="5210457"/>
            <a:ext cx="12192000" cy="1979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hr-HR" sz="2133" i="1" dirty="0"/>
              <a:t>Sve lakše ozljede nemaju isti potencijal za pojavu teških i smrtnih ozljeda</a:t>
            </a:r>
          </a:p>
          <a:p>
            <a:pPr marL="457189" indent="-457189">
              <a:buFont typeface="+mj-lt"/>
              <a:buAutoNum type="arabicPeriod"/>
            </a:pPr>
            <a:r>
              <a:rPr lang="hr-HR" sz="2133" i="1" dirty="0"/>
              <a:t>Ozljede s različitom posljedicom imaju različite uzroke</a:t>
            </a:r>
          </a:p>
          <a:p>
            <a:pPr marL="457189" indent="-457189">
              <a:buFont typeface="+mj-lt"/>
              <a:buAutoNum type="arabicPeriod"/>
            </a:pPr>
            <a:r>
              <a:rPr lang="hr-HR" sz="2133" i="1" dirty="0"/>
              <a:t>Redukcija teških i smrtnih ozljeda zahtijeva različitu strategiju od </a:t>
            </a:r>
            <a:r>
              <a:rPr lang="hr-HR" sz="2133" i="1" dirty="0" err="1"/>
              <a:t>preveniranja</a:t>
            </a:r>
            <a:r>
              <a:rPr lang="hr-HR" sz="2133" i="1" dirty="0"/>
              <a:t> lakših ozljeda</a:t>
            </a:r>
            <a:endParaRPr lang="en-IE" sz="2133" i="1" dirty="0"/>
          </a:p>
          <a:p>
            <a:pPr marL="380990" indent="-380990" algn="ctr">
              <a:buFont typeface="Arial" panose="020B0604020202020204" pitchFamily="34" charset="0"/>
              <a:buChar char="•"/>
            </a:pPr>
            <a:endParaRPr lang="en-IE" sz="2133" b="1" i="1" dirty="0">
              <a:solidFill>
                <a:schemeClr val="tx2"/>
              </a:solidFill>
            </a:endParaRPr>
          </a:p>
          <a:p>
            <a:pPr marL="380990" indent="-380990" algn="ctr">
              <a:buFont typeface="Arial" panose="020B0604020202020204" pitchFamily="34" charset="0"/>
              <a:buChar char="•"/>
            </a:pPr>
            <a:endParaRPr lang="en-IE" sz="2133" b="1" i="1" dirty="0">
              <a:solidFill>
                <a:schemeClr val="tx2"/>
              </a:solidFill>
            </a:endParaRPr>
          </a:p>
          <a:p>
            <a:pPr algn="ctr"/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99" name="Text Box 11"/>
          <p:cNvSpPr txBox="1">
            <a:spLocks noChangeArrowheads="1"/>
          </p:cNvSpPr>
          <p:nvPr/>
        </p:nvSpPr>
        <p:spPr bwMode="auto">
          <a:xfrm>
            <a:off x="3141538" y="1711101"/>
            <a:ext cx="357149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eaLnBrk="1" hangingPunct="1">
              <a:spcBef>
                <a:spcPct val="50000"/>
              </a:spcBef>
              <a:defRPr/>
            </a:pPr>
            <a:r>
              <a:rPr lang="hr-HR" sz="2667" b="1" kern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Smrtni ishodi</a:t>
            </a:r>
            <a:endParaRPr lang="en-US" sz="2667" b="1" kern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3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52" y="1169959"/>
            <a:ext cx="5980753" cy="427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Brace 9"/>
          <p:cNvSpPr/>
          <p:nvPr/>
        </p:nvSpPr>
        <p:spPr>
          <a:xfrm rot="5400000">
            <a:off x="4686135" y="3556094"/>
            <a:ext cx="317828" cy="4089404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766090"/>
            <a:ext cx="4203701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67" dirty="0" err="1"/>
              <a:t>Angažirati</a:t>
            </a:r>
            <a:r>
              <a:rPr lang="en-IE" sz="1467" dirty="0"/>
              <a:t> </a:t>
            </a:r>
            <a:r>
              <a:rPr lang="en-IE" sz="1467" dirty="0" err="1"/>
              <a:t>zaposlenike</a:t>
            </a:r>
            <a:r>
              <a:rPr lang="en-IE" sz="1467" dirty="0"/>
              <a:t> da </a:t>
            </a:r>
            <a:r>
              <a:rPr lang="en-IE" sz="1467" dirty="0" err="1"/>
              <a:t>proaktivno</a:t>
            </a:r>
            <a:r>
              <a:rPr lang="en-IE" sz="1467" dirty="0"/>
              <a:t> p</a:t>
            </a:r>
            <a:r>
              <a:rPr lang="hr-HR" sz="1467" dirty="0" err="1"/>
              <a:t>repoznaju</a:t>
            </a:r>
            <a:r>
              <a:rPr lang="en-IE" sz="1467" dirty="0"/>
              <a:t> </a:t>
            </a:r>
            <a:r>
              <a:rPr lang="en-IE" sz="1467" dirty="0" err="1"/>
              <a:t>nesigurne</a:t>
            </a:r>
            <a:r>
              <a:rPr lang="en-IE" sz="1467" dirty="0"/>
              <a:t> </a:t>
            </a:r>
            <a:r>
              <a:rPr lang="en-IE" sz="1467" dirty="0" err="1" smtClean="0"/>
              <a:t>uvjete</a:t>
            </a:r>
            <a:r>
              <a:rPr lang="en-IE" sz="1467" dirty="0" smtClean="0"/>
              <a:t>/</a:t>
            </a:r>
            <a:r>
              <a:rPr lang="en-IE" sz="1467" dirty="0" err="1" smtClean="0"/>
              <a:t>djela</a:t>
            </a:r>
            <a:r>
              <a:rPr lang="en-IE" sz="1467" dirty="0" smtClean="0"/>
              <a:t>/ </a:t>
            </a:r>
            <a:r>
              <a:rPr lang="hr-HR" sz="1467" dirty="0" smtClean="0"/>
              <a:t>izbjegnute ozljede (</a:t>
            </a:r>
            <a:r>
              <a:rPr lang="hr-HR" sz="1467" dirty="0" err="1" smtClean="0"/>
              <a:t>near</a:t>
            </a:r>
            <a:r>
              <a:rPr lang="hr-HR" sz="1467" dirty="0" smtClean="0"/>
              <a:t> </a:t>
            </a:r>
            <a:r>
              <a:rPr lang="hr-HR" sz="1467" dirty="0" err="1" smtClean="0"/>
              <a:t>miss</a:t>
            </a:r>
            <a:r>
              <a:rPr lang="hr-HR" sz="1467" dirty="0" smtClean="0"/>
              <a:t>)</a:t>
            </a:r>
            <a:endParaRPr lang="en-IE" sz="1467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19396" y="131382"/>
            <a:ext cx="10515600" cy="1038577"/>
          </a:xfrm>
          <a:prstGeom prst="rect">
            <a:avLst/>
          </a:prstGeom>
        </p:spPr>
        <p:txBody>
          <a:bodyPr/>
          <a:lstStyle>
            <a:lvl1pPr algn="l" defTabSz="6849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dirty="0"/>
              <a:t>EHS</a:t>
            </a:r>
            <a:r>
              <a:rPr lang="hr-HR" sz="4267" dirty="0"/>
              <a:t> zapažanja</a:t>
            </a:r>
            <a:endParaRPr lang="nl-NL" sz="4267" dirty="0"/>
          </a:p>
        </p:txBody>
      </p:sp>
    </p:spTree>
    <p:extLst>
      <p:ext uri="{BB962C8B-B14F-4D97-AF65-F5344CB8AC3E}">
        <p14:creationId xmlns:p14="http://schemas.microsoft.com/office/powerpoint/2010/main" val="25462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95300" y="-222895"/>
            <a:ext cx="10515600" cy="10385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SIF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rgbClr val="35786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993" y="3064472"/>
            <a:ext cx="94361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FF0000"/>
                </a:solidFill>
                <a:latin typeface="Arial" panose="020B0604020202020204"/>
              </a:rPr>
              <a:t>SIF </a:t>
            </a:r>
            <a:r>
              <a:rPr lang="hr-HR" sz="2000" b="1" dirty="0" err="1">
                <a:solidFill>
                  <a:srgbClr val="FF0000"/>
                </a:solidFill>
                <a:latin typeface="Arial" panose="020B0604020202020204"/>
              </a:rPr>
              <a:t>precursor</a:t>
            </a:r>
            <a:r>
              <a:rPr lang="hr-HR" sz="2000" b="1" dirty="0">
                <a:solidFill>
                  <a:srgbClr val="FF0000"/>
                </a:solidFill>
                <a:latin typeface="Arial" panose="020B0604020202020204"/>
              </a:rPr>
              <a:t>/prethodnik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endParaRPr lang="hr-HR" sz="2000" b="1" dirty="0">
              <a:solidFill>
                <a:srgbClr val="FF0000"/>
              </a:solidFill>
              <a:latin typeface="Arial" panose="020B0604020202020204"/>
            </a:endParaRPr>
          </a:p>
          <a:p>
            <a:r>
              <a:rPr lang="en-US" sz="2000" b="1" dirty="0">
                <a:solidFill>
                  <a:srgbClr val="424242"/>
                </a:solidFill>
                <a:latin typeface="Arial" panose="020B0604020202020204"/>
              </a:rPr>
              <a:t>SIF</a:t>
            </a:r>
            <a:r>
              <a:rPr lang="hr-HR" sz="2000" b="1" dirty="0">
                <a:solidFill>
                  <a:srgbClr val="424242"/>
                </a:solidFill>
                <a:latin typeface="Arial" panose="020B0604020202020204"/>
              </a:rPr>
              <a:t> prethodnici teških incidenata</a:t>
            </a:r>
            <a:endParaRPr lang="hr-HR" sz="2000" b="1" dirty="0">
              <a:solidFill>
                <a:srgbClr val="0000FF"/>
              </a:solidFill>
              <a:latin typeface="Arial" panose="020B0604020202020204"/>
            </a:endParaRPr>
          </a:p>
          <a:p>
            <a:r>
              <a:rPr lang="hr-HR" sz="2000" dirty="0">
                <a:solidFill>
                  <a:srgbClr val="424242"/>
                </a:solidFill>
                <a:latin typeface="Arial" panose="020B0604020202020204"/>
              </a:rPr>
              <a:t>Visokorizične situacije kod kojih su upravljačke kontrole odsutne, neučinkovite ili se ne poštuju, a koje mogu rezultirati ozbiljnom ili smrtnom ozljedom ili drugim ozbiljnim incidentom ako se ne preveniraju </a:t>
            </a:r>
          </a:p>
          <a:p>
            <a:endParaRPr lang="hr-HR" sz="2000" dirty="0">
              <a:solidFill>
                <a:srgbClr val="424242"/>
              </a:solidFill>
              <a:latin typeface="Arial" panose="020B0604020202020204"/>
            </a:endParaRPr>
          </a:p>
          <a:p>
            <a:r>
              <a:rPr lang="hr-HR" sz="2000" dirty="0">
                <a:solidFill>
                  <a:srgbClr val="424242"/>
                </a:solidFill>
                <a:latin typeface="Arial" panose="020B0604020202020204"/>
              </a:rPr>
              <a:t>     </a:t>
            </a:r>
            <a:endParaRPr lang="hr-HR" sz="2000" dirty="0">
              <a:solidFill>
                <a:srgbClr val="0000FF"/>
              </a:solidFill>
              <a:latin typeface="Arial" panose="020B0604020202020204"/>
            </a:endParaRPr>
          </a:p>
          <a:p>
            <a:endParaRPr lang="hr-HR" sz="2000" dirty="0">
              <a:solidFill>
                <a:srgbClr val="424242"/>
              </a:solidFill>
              <a:latin typeface="Arial" panose="020B0604020202020204"/>
            </a:endParaRPr>
          </a:p>
          <a:p>
            <a:endParaRPr lang="hr-HR" sz="2000" dirty="0">
              <a:solidFill>
                <a:srgbClr val="424242"/>
              </a:solidFill>
              <a:latin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993" y="1134696"/>
            <a:ext cx="11196320" cy="1610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867" b="1" dirty="0">
                <a:solidFill>
                  <a:srgbClr val="424242"/>
                </a:solidFill>
                <a:latin typeface="Arial" panose="020B0604020202020204"/>
              </a:rPr>
              <a:t>(</a:t>
            </a:r>
            <a:r>
              <a:rPr lang="en-US" sz="1867" b="1" dirty="0">
                <a:solidFill>
                  <a:srgbClr val="424242"/>
                </a:solidFill>
                <a:latin typeface="Arial" panose="020B0604020202020204"/>
              </a:rPr>
              <a:t>SIF</a:t>
            </a:r>
            <a:r>
              <a:rPr lang="hr-HR" sz="1867" b="1" dirty="0">
                <a:solidFill>
                  <a:srgbClr val="424242"/>
                </a:solidFill>
                <a:latin typeface="Arial" panose="020B0604020202020204"/>
              </a:rPr>
              <a:t> </a:t>
            </a:r>
            <a:r>
              <a:rPr lang="en-US" sz="1867" dirty="0">
                <a:solidFill>
                  <a:srgbClr val="424242"/>
                </a:solidFill>
                <a:latin typeface="Arial" panose="020B0604020202020204"/>
              </a:rPr>
              <a:t>-</a:t>
            </a:r>
            <a:r>
              <a:rPr lang="hr-HR" sz="1867" dirty="0">
                <a:solidFill>
                  <a:srgbClr val="424242"/>
                </a:solidFill>
                <a:latin typeface="Arial" panose="020B0604020202020204"/>
              </a:rPr>
              <a:t> </a:t>
            </a:r>
            <a:r>
              <a:rPr lang="en-US" sz="2000" dirty="0">
                <a:solidFill>
                  <a:srgbClr val="424242"/>
                </a:solidFill>
                <a:latin typeface="Arial" panose="020B0604020202020204"/>
              </a:rPr>
              <a:t>Serious</a:t>
            </a:r>
            <a:r>
              <a:rPr lang="en-US" sz="1867" dirty="0">
                <a:solidFill>
                  <a:srgbClr val="424242"/>
                </a:solidFill>
                <a:latin typeface="Arial" panose="020B0604020202020204"/>
              </a:rPr>
              <a:t> Incident or Fatality</a:t>
            </a:r>
            <a:r>
              <a:rPr lang="hr-HR" sz="1867" dirty="0">
                <a:solidFill>
                  <a:srgbClr val="424242"/>
                </a:solidFill>
                <a:latin typeface="Arial" panose="020B0604020202020204"/>
              </a:rPr>
              <a:t>)</a:t>
            </a:r>
          </a:p>
          <a:p>
            <a:endParaRPr lang="hr-HR" sz="1867" b="1" dirty="0">
              <a:solidFill>
                <a:srgbClr val="424242"/>
              </a:solidFill>
              <a:latin typeface="Arial" panose="020B0604020202020204"/>
            </a:endParaRPr>
          </a:p>
          <a:p>
            <a:r>
              <a:rPr lang="hr-HR" sz="1867" b="1" dirty="0">
                <a:solidFill>
                  <a:srgbClr val="424242"/>
                </a:solidFill>
                <a:latin typeface="Arial" panose="020B0604020202020204"/>
              </a:rPr>
              <a:t>Incident </a:t>
            </a:r>
            <a:r>
              <a:rPr lang="hr-HR" sz="1867" dirty="0">
                <a:solidFill>
                  <a:srgbClr val="424242"/>
                </a:solidFill>
                <a:latin typeface="Arial" panose="020B0604020202020204"/>
              </a:rPr>
              <a:t>- </a:t>
            </a:r>
            <a:r>
              <a:rPr lang="hr-HR" sz="2000" dirty="0">
                <a:solidFill>
                  <a:srgbClr val="424242"/>
                </a:solidFill>
                <a:latin typeface="Arial" panose="020B0604020202020204"/>
              </a:rPr>
              <a:t>nepoželjni događaj ili pojava, uključujući one</a:t>
            </a:r>
          </a:p>
          <a:p>
            <a:r>
              <a:rPr lang="hr-HR" sz="2000" dirty="0">
                <a:solidFill>
                  <a:srgbClr val="424242"/>
                </a:solidFill>
                <a:latin typeface="Arial" panose="020B0604020202020204"/>
              </a:rPr>
              <a:t>koje rezultiraju ozljedama/bolestima povezanim s radom, </a:t>
            </a:r>
          </a:p>
          <a:p>
            <a:r>
              <a:rPr lang="hr-HR" sz="2000" dirty="0">
                <a:solidFill>
                  <a:srgbClr val="424242"/>
                </a:solidFill>
                <a:latin typeface="Arial" panose="020B0604020202020204"/>
              </a:rPr>
              <a:t>imovinskom štetom, zagađenjem ili drugom štetom u okolišu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44" y="153249"/>
            <a:ext cx="5038855" cy="35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9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83324"/>
            <a:ext cx="10515600" cy="539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Defini</a:t>
            </a:r>
            <a:r>
              <a:rPr kumimoji="0" lang="hr-HR" sz="3200" b="0" i="0" u="none" strike="noStrike" kern="1200" cap="none" spc="0" normalizeH="0" baseline="0" noProof="0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cije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35786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52297"/>
            <a:ext cx="10896600" cy="472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hr-HR" sz="17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</a:t>
            </a:r>
            <a:r>
              <a:rPr kumimoji="0" lang="nl-NL" sz="17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zbiljn</a:t>
            </a:r>
            <a:r>
              <a:rPr kumimoji="0" lang="hr-HR" sz="17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nl-NL" sz="17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incident ili smrtn</a:t>
            </a:r>
            <a:r>
              <a:rPr kumimoji="0" lang="hr-HR" sz="17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nl-NL" sz="17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ishod (SIF)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Pojam koji se koristi za kategorizaciju skupine najtežih vrsta ozljeda</a:t>
            </a:r>
            <a:r>
              <a:rPr kumimoji="0" lang="hr-HR" sz="1700" b="0" i="0" u="none" strike="noStrike" kern="1200" cap="none" spc="0" normalizeH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na radu                                                          i 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bolesti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povezanih s radom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kao i događaja u zajednici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okolišu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                                       ne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usklađenosti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 zahtjevima propisa,</a:t>
            </a:r>
            <a:r>
              <a:rPr lang="hr-HR" sz="1700" dirty="0">
                <a:solidFill>
                  <a:srgbClr val="424242"/>
                </a:solidFill>
                <a:latin typeface="Arial" panose="020B0604020202020204"/>
              </a:rPr>
              <a:t> 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uključuje sljedeće: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7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Veliki utjecaj na okoliš 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svaki gubitak 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sadržaja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izlijevanje ili incident koji predstavlja neposrednu prijetnju okolišu, uzrokuje ozbiljnu pozornost medija, rezultira neusklađenošću s ozbiljnim novčanim kaznama i/ili ozbiljnom imovinskom štetom.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7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Životne prijetnje 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zljeda ili bolest povezana s radom koja zaht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ijeva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hitne mjere spašavanja za spas života, a ako se ne pr</a:t>
            </a:r>
            <a:r>
              <a:rPr kumimoji="0" lang="hr-HR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imijene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odmah, vjerojatno bi rezultirale smrću osobe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hr-HR" sz="1700" dirty="0">
                <a:solidFill>
                  <a:srgbClr val="424242"/>
                </a:solidFill>
                <a:latin typeface="Arial" panose="020B0604020202020204"/>
              </a:rPr>
              <a:t>takvi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slučajevi obično zahtijevaju intervenciju osoblja za hitne slučajeve kako bi se pružila po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moć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spašavanj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života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</a:t>
            </a:r>
            <a:r>
              <a:rPr kumimoji="0" lang="hr-HR" sz="1700" b="0" i="0" u="none" strike="noStrike" kern="1200" cap="none" spc="0" normalizeH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hr-HR" sz="1700" dirty="0">
                <a:solidFill>
                  <a:srgbClr val="424242"/>
                </a:solidFill>
                <a:latin typeface="Arial" panose="020B0604020202020204"/>
              </a:rPr>
              <a:t>n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eki uobičajeni primjeri mogu uključivati ​​značajan gubitak krvi, oštećenj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mozga ili leđne moždine, traumu prsnog koša ili trbuha koja utječe na vitalne organe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  <a:r>
              <a:rPr kumimoji="0" lang="hr-HR" sz="1700" b="0" i="0" u="none" strike="noStrike" kern="1200" cap="none" spc="0" normalizeH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hr-HR" sz="1700" dirty="0">
                <a:solidFill>
                  <a:srgbClr val="424242"/>
                </a:solidFill>
                <a:latin typeface="Arial" panose="020B0604020202020204"/>
              </a:rPr>
              <a:t>veće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opek</a:t>
            </a:r>
            <a:r>
              <a:rPr kumimoji="0" lang="hr-H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line 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</a:t>
            </a:r>
            <a:r>
              <a:rPr kumimoji="0" lang="hr-HR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7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Promjena </a:t>
            </a:r>
            <a:r>
              <a:rPr kumimoji="0" lang="hr-HR" sz="17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kvalitete </a:t>
            </a:r>
            <a:r>
              <a:rPr kumimoji="0" lang="nl-NL" sz="17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života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zljeda ili bolest povezana s radom koja je rezultirala trajnim i značajnim gubitkom značajnog dijela tijela 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i/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ili funkcije organa koji trajno mijenja ili onemogućava normalnu životnu aktivnost osobe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hr-HR" sz="1700" dirty="0">
                <a:solidFill>
                  <a:srgbClr val="424242"/>
                </a:solidFill>
                <a:latin typeface="Arial" panose="020B0604020202020204"/>
              </a:rPr>
              <a:t>n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eki primjeri mogu uključivati ​​značajne ozljede glave, ozljede </a:t>
            </a:r>
            <a:r>
              <a:rPr lang="hr-HR" sz="1700" dirty="0">
                <a:solidFill>
                  <a:srgbClr val="424242"/>
                </a:solidFill>
                <a:latin typeface="Arial" panose="020B0604020202020204"/>
              </a:rPr>
              <a:t>kralježnice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paralizu, amputacije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  <a:r>
              <a:rPr kumimoji="0" lang="hr-HR" sz="1700" b="0" i="0" u="none" strike="noStrike" kern="1200" cap="none" spc="0" normalizeH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hr-HR" sz="1700" dirty="0">
                <a:solidFill>
                  <a:srgbClr val="424242"/>
                </a:solidFill>
                <a:latin typeface="Arial" panose="020B0604020202020204"/>
              </a:rPr>
              <a:t>veće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frakture kostiju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veće </a:t>
            </a:r>
            <a:r>
              <a:rPr kumimoji="0" lang="hr-H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opekline 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</a:t>
            </a:r>
            <a:r>
              <a:rPr kumimoji="0" lang="hr-HR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7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Kobni ili fatalni ishod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hr-HR" sz="1700" dirty="0">
                <a:solidFill>
                  <a:srgbClr val="424242"/>
                </a:solidFill>
                <a:latin typeface="Arial" panose="020B0604020202020204"/>
              </a:rPr>
              <a:t>s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mrt</a:t>
            </a:r>
            <a:r>
              <a:rPr kumimoji="0" lang="hr-HR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ozljeda ili bolest povezana s radom.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43" y="418692"/>
            <a:ext cx="3675040" cy="206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200416"/>
            <a:ext cx="10515600" cy="7954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0488" tIns="44451" rIns="90488" bIns="4445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SIF Precursors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5786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556450" y="3433192"/>
            <a:ext cx="1674813" cy="923330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b="1" dirty="0">
                <a:solidFill>
                  <a:srgbClr val="424242"/>
                </a:solidFill>
                <a:latin typeface="Arial" charset="0"/>
                <a:ea typeface="ＭＳ Ｐゴシック" charset="0"/>
                <a:cs typeface="Times New Roman" charset="0"/>
              </a:rPr>
              <a:t>Teški ili smrtni incident</a:t>
            </a:r>
            <a:endParaRPr lang="en-US" b="1" dirty="0">
              <a:solidFill>
                <a:srgbClr val="424242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47707" y="1504936"/>
            <a:ext cx="1892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b="1" dirty="0">
                <a:solidFill>
                  <a:srgbClr val="605059"/>
                </a:solidFill>
                <a:latin typeface="Arial" charset="0"/>
                <a:ea typeface="ＭＳ Ｐゴシック" charset="0"/>
                <a:cs typeface="Times New Roman" charset="0"/>
              </a:rPr>
              <a:t>Posljedice</a:t>
            </a:r>
            <a:endParaRPr lang="en-US" sz="2000" b="1" dirty="0">
              <a:solidFill>
                <a:srgbClr val="605059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18712" y="3494748"/>
            <a:ext cx="1828800" cy="584775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600" dirty="0">
                <a:solidFill>
                  <a:srgbClr val="424242"/>
                </a:solidFill>
                <a:latin typeface="Arial" charset="0"/>
                <a:ea typeface="ＭＳ Ｐゴシック" charset="0"/>
                <a:cs typeface="Times New Roman" charset="0"/>
              </a:rPr>
              <a:t>Neočekivane promjene</a:t>
            </a:r>
            <a:endParaRPr lang="en-US" sz="1600" dirty="0">
              <a:solidFill>
                <a:srgbClr val="424242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8712" y="1250468"/>
            <a:ext cx="1828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b="1" dirty="0">
                <a:solidFill>
                  <a:srgbClr val="605059"/>
                </a:solidFill>
                <a:latin typeface="Arial" charset="0"/>
                <a:ea typeface="ＭＳ Ｐゴシック" charset="0"/>
                <a:cs typeface="Times New Roman" charset="0"/>
              </a:rPr>
              <a:t>Visokorizična</a:t>
            </a:r>
          </a:p>
          <a:p>
            <a:pPr algn="ctr">
              <a:spcBef>
                <a:spcPct val="50000"/>
              </a:spcBef>
              <a:defRPr/>
            </a:pPr>
            <a:r>
              <a:rPr lang="hr-HR" sz="2000" b="1" dirty="0">
                <a:solidFill>
                  <a:srgbClr val="605059"/>
                </a:solidFill>
                <a:latin typeface="Arial" charset="0"/>
                <a:ea typeface="ＭＳ Ｐゴシック" charset="0"/>
                <a:cs typeface="Times New Roman" charset="0"/>
              </a:rPr>
              <a:t>izloženost  </a:t>
            </a:r>
            <a:endParaRPr lang="en-US" sz="2000" b="1" dirty="0">
              <a:solidFill>
                <a:srgbClr val="605059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3878692" y="3871433"/>
            <a:ext cx="919651" cy="571"/>
          </a:xfrm>
          <a:prstGeom prst="line">
            <a:avLst/>
          </a:prstGeom>
          <a:noFill/>
          <a:ln w="76200">
            <a:solidFill>
              <a:srgbClr val="A5816F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24242"/>
              </a:solidFill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rot="16200000" flipV="1">
            <a:off x="3038679" y="3865083"/>
            <a:ext cx="1644651" cy="12700"/>
          </a:xfrm>
          <a:prstGeom prst="line">
            <a:avLst/>
          </a:prstGeom>
          <a:noFill/>
          <a:ln w="76200">
            <a:solidFill>
              <a:srgbClr val="A5816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24242"/>
              </a:solidFill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7381799" y="3862028"/>
            <a:ext cx="972976" cy="571"/>
          </a:xfrm>
          <a:prstGeom prst="line">
            <a:avLst/>
          </a:prstGeom>
          <a:noFill/>
          <a:ln w="76200">
            <a:solidFill>
              <a:srgbClr val="A5816F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24242"/>
              </a:solidFill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rot="16200000" flipV="1">
            <a:off x="6577832" y="3865083"/>
            <a:ext cx="1644651" cy="12700"/>
          </a:xfrm>
          <a:prstGeom prst="line">
            <a:avLst/>
          </a:prstGeom>
          <a:noFill/>
          <a:ln w="76200">
            <a:solidFill>
              <a:srgbClr val="A5816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24242"/>
              </a:solidFill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041805" y="1504936"/>
            <a:ext cx="18131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605059"/>
                </a:solidFill>
                <a:latin typeface="Arial" charset="0"/>
                <a:ea typeface="ＭＳ Ｐゴシック" charset="0"/>
                <a:cs typeface="Times New Roman" charset="0"/>
              </a:rPr>
              <a:t>P</a:t>
            </a:r>
            <a:r>
              <a:rPr lang="hr-HR" sz="2000" b="1" dirty="0" err="1">
                <a:solidFill>
                  <a:srgbClr val="605059"/>
                </a:solidFill>
                <a:latin typeface="Arial" charset="0"/>
                <a:ea typeface="ＭＳ Ｐゴシック" charset="0"/>
                <a:cs typeface="Times New Roman" charset="0"/>
              </a:rPr>
              <a:t>rethodnici</a:t>
            </a:r>
            <a:endParaRPr lang="en-US" sz="2000" b="1" dirty="0">
              <a:solidFill>
                <a:srgbClr val="605059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818712" y="4417649"/>
            <a:ext cx="1828800" cy="584775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600" dirty="0">
                <a:solidFill>
                  <a:srgbClr val="424242"/>
                </a:solidFill>
                <a:latin typeface="Arial" charset="0"/>
                <a:ea typeface="ＭＳ Ｐゴシック" charset="0"/>
                <a:cs typeface="Times New Roman" charset="0"/>
              </a:rPr>
              <a:t>Visokorizične aktivnosti</a:t>
            </a:r>
            <a:endParaRPr lang="en-US" sz="1600" dirty="0">
              <a:solidFill>
                <a:srgbClr val="424242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818712" y="2571845"/>
            <a:ext cx="1828800" cy="707886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600" dirty="0">
                <a:solidFill>
                  <a:srgbClr val="424242"/>
                </a:solidFill>
                <a:latin typeface="Arial" charset="0"/>
                <a:ea typeface="ＭＳ Ｐゴシック" charset="0"/>
                <a:cs typeface="Times New Roman" charset="0"/>
              </a:rPr>
              <a:t>Nestabilnost  </a:t>
            </a:r>
          </a:p>
          <a:p>
            <a:pPr algn="ctr">
              <a:spcBef>
                <a:spcPct val="50000"/>
              </a:spcBef>
              <a:defRPr/>
            </a:pPr>
            <a:r>
              <a:rPr lang="hr-HR" sz="1600" dirty="0">
                <a:solidFill>
                  <a:srgbClr val="424242"/>
                </a:solidFill>
                <a:latin typeface="Arial" charset="0"/>
                <a:ea typeface="ＭＳ Ｐゴシック" charset="0"/>
                <a:cs typeface="Times New Roman" charset="0"/>
              </a:rPr>
              <a:t>procesa</a:t>
            </a:r>
            <a:endParaRPr lang="en-US" sz="1600" dirty="0">
              <a:solidFill>
                <a:srgbClr val="424242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967726" y="2717271"/>
            <a:ext cx="2212399" cy="2308324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sz="1600">
                <a:solidFill>
                  <a:srgbClr val="424242"/>
                </a:solidFill>
                <a:latin typeface="Arial" panose="020B0604020202020204"/>
              </a:rPr>
              <a:t>Situacija visokog rizika u kojoj su upravljačke kontrole ili odsutne, neučinkovite ili se ne poštuju, a koja će rezultirati ozbiljnim incidentom ili smrtnim ishodom ako se nastavi</a:t>
            </a:r>
          </a:p>
        </p:txBody>
      </p:sp>
    </p:spTree>
    <p:extLst>
      <p:ext uri="{BB962C8B-B14F-4D97-AF65-F5344CB8AC3E}">
        <p14:creationId xmlns:p14="http://schemas.microsoft.com/office/powerpoint/2010/main" val="338741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00416"/>
            <a:ext cx="10515600" cy="795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Primjeri visokorizičnih situacija koji predstavljaju SIF-ove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35786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9837"/>
            <a:ext cx="4615543" cy="4592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Izloženost kemijskim/biološkim/fizikalnim opasnostima, štetnostima i/ili naporima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Nekontrolirano oslobađanje energije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Iskop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/</a:t>
            </a: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zamor materijala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Pad s visine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Požar i eksplozija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Nesreće u prometu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Pad objekata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/</a:t>
            </a: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preopterećenje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Rad s mehaniziranim sredstvima za dizanje i prijenos tereta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8000" dirty="0">
                <a:solidFill>
                  <a:srgbClr val="424242"/>
                </a:solidFill>
                <a:latin typeface="Calibri" panose="020F0502020204030204" pitchFamily="34" charset="0"/>
              </a:rPr>
              <a:t>Rad s 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r</a:t>
            </a:r>
            <a:r>
              <a:rPr kumimoji="0" lang="hr-H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ocesnom</a:t>
            </a: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opremom</a:t>
            </a:r>
            <a:endParaRPr kumimoji="0" lang="nl-NL" sz="8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Druge visokorizične situacije</a:t>
            </a:r>
            <a:endParaRPr kumimoji="0" lang="nl-NL" sz="8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457189" marR="0" lvl="0" indent="-457189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+mj-lt"/>
              <a:buAutoNum type="arabicPeriod"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7149038" y="1162798"/>
            <a:ext cx="1537419" cy="50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5786E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Okolišni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005252" y="1162797"/>
            <a:ext cx="1841397" cy="500063"/>
          </a:xfrm>
          <a:prstGeom prst="rect">
            <a:avLst/>
          </a:prstGeom>
        </p:spPr>
        <p:txBody>
          <a:bodyPr vert="horz" lIns="91408" tIns="45719" rIns="91408" bIns="45719" rtlCol="0" anchor="ctr">
            <a:normAutofit/>
          </a:bodyPr>
          <a:lstStyle>
            <a:lvl1pPr marL="0" indent="0" algn="l" defTabSz="685528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157" indent="-171386" algn="l" defTabSz="685528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  <a:buChar char="̶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528" indent="0" algn="l" defTabSz="685528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buFont typeface="Calibri" panose="020F0502020204030204" pitchFamily="34" charset="0"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99670" indent="-171386" algn="l" defTabSz="685528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2428" indent="-171386" algn="l" defTabSz="685528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198" indent="-171386" algn="l" defTabSz="68552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962" indent="-171386" algn="l" defTabSz="68552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726" indent="-171386" algn="l" defTabSz="68552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497" indent="-171386" algn="l" defTabSz="68552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5786E"/>
              </a:buClr>
            </a:pPr>
            <a:r>
              <a:rPr lang="en-US" sz="2267" dirty="0">
                <a:solidFill>
                  <a:srgbClr val="00B050"/>
                </a:solidFill>
                <a:latin typeface="Arial" panose="020B0604020202020204"/>
              </a:rPr>
              <a:t>S</a:t>
            </a:r>
            <a:r>
              <a:rPr lang="hr-HR" sz="2267" dirty="0" err="1">
                <a:solidFill>
                  <a:srgbClr val="00B050"/>
                </a:solidFill>
                <a:latin typeface="Arial" panose="020B0604020202020204"/>
              </a:rPr>
              <a:t>igurnosni</a:t>
            </a:r>
            <a:endParaRPr lang="nl-NL" sz="2267" dirty="0">
              <a:solidFill>
                <a:srgbClr val="00B050"/>
              </a:solidFill>
              <a:latin typeface="Arial" panose="020B060402020202020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9913" y="1513097"/>
            <a:ext cx="4615543" cy="4592003"/>
          </a:xfrm>
          <a:prstGeom prst="rect">
            <a:avLst/>
          </a:prstGeom>
        </p:spPr>
        <p:txBody>
          <a:bodyPr vert="horz" lIns="91408" tIns="45719" rIns="91408" bIns="45719" rtlCol="0" anchor="ctr">
            <a:normAutofit/>
          </a:bodyPr>
          <a:lstStyle>
            <a:lvl1pPr marL="171386" indent="-171386" algn="l" defTabSz="685528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157" indent="-171386" algn="l" defTabSz="685528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  <a:buChar char="̶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13" indent="-171386" algn="l" defTabSz="685528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670" indent="-171386" algn="l" defTabSz="685528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428" indent="-171386" algn="l" defTabSz="685528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buFont typeface="Calibri" panose="020F0502020204030204" pitchFamily="34" charset="0"/>
              <a:buChar char="̶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198" indent="-171386" algn="l" defTabSz="68552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962" indent="-171386" algn="l" defTabSz="68552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726" indent="-171386" algn="l" defTabSz="68552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497" indent="-171386" algn="l" defTabSz="68552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528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Utjecaj na zajednicu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685528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Usklađenost s regulativom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685528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Utjecaj na okoliš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685528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Materijalna šteta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685528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67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685528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67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685528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67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685528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67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685528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35786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2267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85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6407" y="203279"/>
            <a:ext cx="10515600" cy="795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srgbClr val="35786E"/>
                </a:solidFill>
                <a:latin typeface="Arial" panose="020B0604020202020204"/>
              </a:rPr>
              <a:t>K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oraci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35786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u prevenciji SIF-ova</a:t>
            </a:r>
          </a:p>
        </p:txBody>
      </p:sp>
      <p:pic>
        <p:nvPicPr>
          <p:cNvPr id="3" name="Picture 2" descr="C:\Users\kharapin\Documents\SIF_Preventi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345" y="1226143"/>
            <a:ext cx="3399420" cy="39922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8014" y="600981"/>
            <a:ext cx="757533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hr-HR" sz="1600" b="1" dirty="0">
              <a:solidFill>
                <a:srgbClr val="424242"/>
              </a:solidFill>
              <a:latin typeface="Arial" panose="020B0604020202020204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hr-HR" sz="1600" b="1" dirty="0">
                <a:solidFill>
                  <a:srgbClr val="424242"/>
                </a:solidFill>
                <a:latin typeface="Arial" panose="020B0604020202020204"/>
              </a:rPr>
              <a:t> Edukacija</a:t>
            </a:r>
            <a:r>
              <a:rPr lang="hr-HR" sz="1600" dirty="0">
                <a:solidFill>
                  <a:srgbClr val="424242"/>
                </a:solidFill>
                <a:latin typeface="Arial" panose="020B0604020202020204"/>
              </a:rPr>
              <a:t/>
            </a:r>
            <a:br>
              <a:rPr lang="hr-HR" sz="1600" dirty="0">
                <a:solidFill>
                  <a:srgbClr val="424242"/>
                </a:solidFill>
                <a:latin typeface="Arial" panose="020B0604020202020204"/>
              </a:rPr>
            </a:br>
            <a:r>
              <a:rPr lang="hr-HR" sz="1600" dirty="0">
                <a:solidFill>
                  <a:srgbClr val="424242"/>
                </a:solidFill>
                <a:latin typeface="Arial" panose="020B0604020202020204"/>
              </a:rPr>
              <a:t>Što veći broj djelatnika organizacije trebao bi se educirati o načinu prepoznavanja i </a:t>
            </a:r>
            <a:r>
              <a:rPr lang="hr-HR" sz="1600" dirty="0" err="1">
                <a:solidFill>
                  <a:srgbClr val="424242"/>
                </a:solidFill>
                <a:latin typeface="Arial" panose="020B0604020202020204"/>
              </a:rPr>
              <a:t>evaluiranju</a:t>
            </a:r>
            <a:r>
              <a:rPr lang="hr-HR" sz="1600" dirty="0">
                <a:solidFill>
                  <a:srgbClr val="424242"/>
                </a:solidFill>
                <a:latin typeface="Arial" panose="020B0604020202020204"/>
              </a:rPr>
              <a:t> uočenih zapažanja te identificiranju potencijalnih SIF-ova, posebno se fokusirajući na izbjegnute </a:t>
            </a:r>
            <a:r>
              <a:rPr lang="hr-HR" sz="1600" dirty="0" smtClean="0">
                <a:solidFill>
                  <a:srgbClr val="424242"/>
                </a:solidFill>
                <a:latin typeface="Arial" panose="020B0604020202020204"/>
              </a:rPr>
              <a:t>nezgode. </a:t>
            </a:r>
            <a:r>
              <a:rPr lang="hr-HR" sz="1600" dirty="0">
                <a:solidFill>
                  <a:srgbClr val="424242"/>
                </a:solidFill>
                <a:latin typeface="Arial" panose="020B0604020202020204"/>
              </a:rPr>
              <a:t>Edukacija će im pomoći da budu aktivni u sprečavanju pojava opasnih za život i incidenata prije nego što se zaista i dogode.</a:t>
            </a:r>
            <a:br>
              <a:rPr lang="hr-HR" sz="1600" dirty="0">
                <a:solidFill>
                  <a:srgbClr val="424242"/>
                </a:solidFill>
                <a:latin typeface="Arial" panose="020B0604020202020204"/>
              </a:rPr>
            </a:br>
            <a:endParaRPr lang="hr-HR" sz="1600" dirty="0">
              <a:solidFill>
                <a:srgbClr val="424242"/>
              </a:solidFill>
              <a:latin typeface="Arial" panose="020B0604020202020204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hr-HR" sz="1600" b="1" dirty="0">
                <a:solidFill>
                  <a:srgbClr val="424242"/>
                </a:solidFill>
                <a:latin typeface="Arial" panose="020B0604020202020204"/>
              </a:rPr>
              <a:t>Fokusiranost na potencijal SIF-a</a:t>
            </a:r>
            <a:r>
              <a:rPr lang="hr-HR" sz="1600" dirty="0">
                <a:solidFill>
                  <a:srgbClr val="424242"/>
                </a:solidFill>
                <a:latin typeface="Arial" panose="020B0604020202020204"/>
              </a:rPr>
              <a:t/>
            </a:r>
            <a:br>
              <a:rPr lang="hr-HR" sz="1600" dirty="0">
                <a:solidFill>
                  <a:srgbClr val="424242"/>
                </a:solidFill>
                <a:latin typeface="Arial" panose="020B0604020202020204"/>
              </a:rPr>
            </a:br>
            <a:r>
              <a:rPr lang="hr-HR" sz="1600" dirty="0">
                <a:solidFill>
                  <a:srgbClr val="424242"/>
                </a:solidFill>
                <a:latin typeface="Arial" panose="020B0604020202020204"/>
              </a:rPr>
              <a:t>Vrlo je važna podrška menadžmenta, uključivanje neposrednih izvršitelja                            radnih operacija, analiza na redovitim sastancima i dijeljenje znanja. Korištenje preporuka i modela za prevenciju SIF-a može pomoći organizacijama da prijeđu na </a:t>
            </a:r>
            <a:r>
              <a:rPr lang="hr-HR" sz="1600" dirty="0" smtClean="0">
                <a:solidFill>
                  <a:srgbClr val="424242"/>
                </a:solidFill>
                <a:latin typeface="Arial" panose="020B0604020202020204"/>
              </a:rPr>
              <a:t>višu razinu </a:t>
            </a:r>
            <a:r>
              <a:rPr lang="hr-HR" sz="1600" dirty="0">
                <a:solidFill>
                  <a:srgbClr val="424242"/>
                </a:solidFill>
                <a:latin typeface="Arial" panose="020B0604020202020204"/>
              </a:rPr>
              <a:t>sigurnosti na radu. Iako bi se industrija u cjelini trebala ponositi ukupnim smanjenjem ozljeda, još uvijek treba raditi na prevenciji i uklanjanju teških i smrtnih </a:t>
            </a:r>
            <a:r>
              <a:rPr lang="hr-HR" sz="1600" dirty="0" smtClean="0">
                <a:solidFill>
                  <a:srgbClr val="424242"/>
                </a:solidFill>
                <a:latin typeface="Arial" panose="020B0604020202020204"/>
              </a:rPr>
              <a:t>ozljeda </a:t>
            </a:r>
            <a:r>
              <a:rPr lang="hr-HR" sz="1600" dirty="0">
                <a:solidFill>
                  <a:srgbClr val="424242"/>
                </a:solidFill>
                <a:latin typeface="Arial" panose="020B0604020202020204"/>
              </a:rPr>
              <a:t>te drugih teških incidenata.</a:t>
            </a:r>
          </a:p>
          <a:p>
            <a:pPr>
              <a:spcBef>
                <a:spcPts val="600"/>
              </a:spcBef>
            </a:pPr>
            <a:endParaRPr lang="hr-HR" sz="1600" dirty="0">
              <a:solidFill>
                <a:srgbClr val="424242"/>
              </a:solidFill>
              <a:latin typeface="Arial" panose="020B0604020202020204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hr-HR" sz="1600" b="1" dirty="0">
                <a:solidFill>
                  <a:srgbClr val="424242"/>
                </a:solidFill>
                <a:latin typeface="Arial" panose="020B0604020202020204"/>
              </a:rPr>
              <a:t>Djelovanje na uočene SIF-ove</a:t>
            </a:r>
            <a:r>
              <a:rPr lang="hr-HR" sz="1600" dirty="0">
                <a:solidFill>
                  <a:srgbClr val="424242"/>
                </a:solidFill>
                <a:latin typeface="Arial" panose="020B0604020202020204"/>
              </a:rPr>
              <a:t/>
            </a:r>
            <a:br>
              <a:rPr lang="hr-HR" sz="1600" dirty="0">
                <a:solidFill>
                  <a:srgbClr val="424242"/>
                </a:solidFill>
                <a:latin typeface="Arial" panose="020B0604020202020204"/>
              </a:rPr>
            </a:br>
            <a:r>
              <a:rPr lang="hr-HR" sz="1600" dirty="0">
                <a:solidFill>
                  <a:srgbClr val="424242"/>
                </a:solidFill>
                <a:latin typeface="Arial" panose="020B0604020202020204"/>
              </a:rPr>
              <a:t>Tretiranje manjih incidenata i bliskih promašaja (</a:t>
            </a:r>
            <a:r>
              <a:rPr lang="hr-HR" sz="1600" dirty="0" err="1">
                <a:solidFill>
                  <a:srgbClr val="424242"/>
                </a:solidFill>
                <a:latin typeface="Arial" panose="020B0604020202020204"/>
              </a:rPr>
              <a:t>near-miss</a:t>
            </a:r>
            <a:r>
              <a:rPr lang="hr-HR" sz="1600" dirty="0">
                <a:solidFill>
                  <a:srgbClr val="424242"/>
                </a:solidFill>
                <a:latin typeface="Arial" panose="020B0604020202020204"/>
              </a:rPr>
              <a:t>) koji potencijalno mogu rezultirati SIF-om stavlja fokus na situacije koje imaju najviše potencijala za nešto mnogo ozbiljnije. Ovakav ciljani pristup može uspješno zaštititi radnike i poboljšati razinu zaštite na radu.</a:t>
            </a:r>
          </a:p>
        </p:txBody>
      </p:sp>
    </p:spTree>
    <p:extLst>
      <p:ext uri="{BB962C8B-B14F-4D97-AF65-F5344CB8AC3E}">
        <p14:creationId xmlns:p14="http://schemas.microsoft.com/office/powerpoint/2010/main" val="191198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1778</Words>
  <Application>Microsoft Office PowerPoint</Application>
  <PresentationFormat>Widescreen</PresentationFormat>
  <Paragraphs>269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Calibri Light</vt:lpstr>
      <vt:lpstr>Georgia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Kresimir Harapin</dc:creator>
  <cp:lastModifiedBy>Sandra</cp:lastModifiedBy>
  <cp:revision>57</cp:revision>
  <cp:lastPrinted>2020-11-03T07:29:52Z</cp:lastPrinted>
  <dcterms:created xsi:type="dcterms:W3CDTF">2020-11-02T13:17:44Z</dcterms:created>
  <dcterms:modified xsi:type="dcterms:W3CDTF">2021-10-25T07:45:40Z</dcterms:modified>
</cp:coreProperties>
</file>