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11" r:id="rId2"/>
    <p:sldMasterId id="2147483736" r:id="rId3"/>
  </p:sldMasterIdLst>
  <p:notesMasterIdLst>
    <p:notesMasterId r:id="rId26"/>
  </p:notesMasterIdLst>
  <p:handoutMasterIdLst>
    <p:handoutMasterId r:id="rId27"/>
  </p:handoutMasterIdLst>
  <p:sldIdLst>
    <p:sldId id="451" r:id="rId4"/>
    <p:sldId id="457" r:id="rId5"/>
    <p:sldId id="442" r:id="rId6"/>
    <p:sldId id="443" r:id="rId7"/>
    <p:sldId id="444" r:id="rId8"/>
    <p:sldId id="469" r:id="rId9"/>
    <p:sldId id="470" r:id="rId10"/>
    <p:sldId id="471" r:id="rId11"/>
    <p:sldId id="446" r:id="rId12"/>
    <p:sldId id="447" r:id="rId13"/>
    <p:sldId id="465" r:id="rId14"/>
    <p:sldId id="448" r:id="rId15"/>
    <p:sldId id="472" r:id="rId16"/>
    <p:sldId id="449" r:id="rId17"/>
    <p:sldId id="466" r:id="rId18"/>
    <p:sldId id="468" r:id="rId19"/>
    <p:sldId id="467" r:id="rId20"/>
    <p:sldId id="473" r:id="rId21"/>
    <p:sldId id="474" r:id="rId22"/>
    <p:sldId id="476" r:id="rId23"/>
    <p:sldId id="478" r:id="rId24"/>
    <p:sldId id="450" r:id="rId25"/>
  </p:sldIdLst>
  <p:sldSz cx="9144000" cy="6858000" type="screen4x3"/>
  <p:notesSz cx="6735763" cy="9866313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00FF00"/>
    <a:srgbClr val="FF9933"/>
    <a:srgbClr val="B2B2B2"/>
    <a:srgbClr val="FFFF00"/>
    <a:srgbClr val="F69C8A"/>
    <a:srgbClr val="FF9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461" autoAdjust="0"/>
  </p:normalViewPr>
  <p:slideViewPr>
    <p:cSldViewPr>
      <p:cViewPr varScale="1">
        <p:scale>
          <a:sx n="87" d="100"/>
          <a:sy n="87" d="100"/>
        </p:scale>
        <p:origin x="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82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6887BD57-62C4-414B-B306-D155F408AEE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895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895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34BE97D6-1BDB-41D2-93C7-0D6D88AD5E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95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2" y="0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499"/>
            <a:ext cx="493956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999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2999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22E2B-B6AB-412C-9DCD-C42DD8B0C27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6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595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63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04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 sz="2800" smtClean="0"/>
            </a:lvl1pPr>
            <a:extLst/>
          </a:lstStyle>
          <a:p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498080" cy="4800600"/>
          </a:xfrm>
        </p:spPr>
        <p:txBody>
          <a:bodyPr/>
          <a:lstStyle>
            <a:lvl5pPr marL="1298448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 2"/>
              <a:buChar char=""/>
              <a:tabLst/>
              <a:defRPr lang="hr-HR" sz="1100" baseline="0" smtClean="0">
                <a:solidFill>
                  <a:schemeClr val="accent5">
                    <a:lumMod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43314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7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944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1921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1148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9397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5860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93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596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663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0995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455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8214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262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462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2651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0938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577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02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391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362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30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596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16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42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40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142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607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26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20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A474-1CC2-4199-885B-BD8557FEB27C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FE7CD-6B2E-480C-9D39-02F94616B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-54"/>
            <a:ext cx="914400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95536" y="1447800"/>
            <a:ext cx="8538152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11/23/2021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94000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r-Latn-CS"/>
          </a:p>
        </p:txBody>
      </p:sp>
      <p:sp>
        <p:nvSpPr>
          <p:cNvPr id="14" name="Line 30"/>
          <p:cNvSpPr>
            <a:spLocks noChangeShapeType="1"/>
          </p:cNvSpPr>
          <p:nvPr userDrawn="1"/>
        </p:nvSpPr>
        <p:spPr bwMode="auto">
          <a:xfrm>
            <a:off x="-14288" y="1052513"/>
            <a:ext cx="9144001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1102"/>
            <a:ext cx="7498080" cy="103141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06341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0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" r="5113" b="43184"/>
          <a:stretch/>
        </p:blipFill>
        <p:spPr>
          <a:xfrm>
            <a:off x="0" y="3487864"/>
            <a:ext cx="9144000" cy="33975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9512" y="1144526"/>
            <a:ext cx="8557434" cy="1996441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effectLst/>
                <a:latin typeface="+mn-lt"/>
                <a:ea typeface="Times New Roman" panose="02020603050405020304" pitchFamily="18" charset="0"/>
              </a:rPr>
              <a:t>Donošenje novih podzakonskih propisa u području zaštite na radu</a:t>
            </a:r>
            <a:br>
              <a:rPr lang="hr-HR" sz="4000" b="1" i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hr-HR" sz="3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4000" b="1" dirty="0">
                <a:solidFill>
                  <a:srgbClr val="0070C0"/>
                </a:solidFill>
              </a:rPr>
              <a:t>Jere Gašperov, dipl.</a:t>
            </a:r>
            <a:r>
              <a:rPr lang="hr-HR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ing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  <a:endParaRPr lang="hr-HR" sz="4000" b="1" dirty="0">
              <a:solidFill>
                <a:srgbClr val="0070C0"/>
              </a:solidFill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2195736" y="6411193"/>
            <a:ext cx="5688632" cy="474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8" b="12405"/>
          <a:stretch/>
        </p:blipFill>
        <p:spPr>
          <a:xfrm>
            <a:off x="407054" y="116632"/>
            <a:ext cx="4236954" cy="10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0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784976" cy="792088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ravilnik o zaštiti radnika od rizika zbog izloženosti biološkim štetnostima na radu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(N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br. 129/20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517232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Pravilnikom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detaljnije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preciznije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reguliraju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obveze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poslodavca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davanju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dostavi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informacija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odgovarajućim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nadležnim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tijelima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o: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određivanju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procjenjivanju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rizika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dostavi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evidencija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izloženim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radnicima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nakon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prestanka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obavljanja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djelatnosti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vid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evidenciju izloženih radnika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bavještavanj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prvoj uporabi bioloških agensa skupine 2., 3. i 4.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slučajevima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bolesti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smrti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posljedice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profesionalne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izloženosti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biološkim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agensima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784976" cy="792088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ravilnik o zaštiti radnika od rizika zbog izloženosti biološkim štetnostima na radu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(N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br. 129/20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517232"/>
          </a:xfrm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r>
              <a:rPr lang="en-US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PRILOG I.</a:t>
            </a:r>
          </a:p>
          <a:p>
            <a:pPr marL="0" indent="0" algn="ctr" fontAlgn="base">
              <a:buNone/>
            </a:pPr>
            <a:r>
              <a:rPr lang="en-US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NEPOTPUNI POPIS AKTIVNOSTI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 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pogonima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proizvodnju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hrane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Rad 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poljoprivredi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Poslovi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kod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kojih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dolazi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doticaja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životinjama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proi­zvodima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životinjskog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porijekla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Rad 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zdravstvu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uključujući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jedinice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izolaciju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mrtvačnice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Rad 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kliničkim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veterinarskim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dijagnostičkim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laboratorijima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osim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dijagnostičkim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mikrobiološkim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laboratorijima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Rad 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pogonima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odlaganje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otpada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Rad 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pogonima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pročišćavanje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otpadnih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voda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9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584176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pl-PL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ravilnik o izmj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pl-PL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 dop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pl-PL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Pravilnika o zaštiti radnika od izloženosti opasnim kemikalijama na radu, graničnim vrijednostima izloženosti i biološkim graničnim vrijednostima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(N</a:t>
            </a:r>
            <a:r>
              <a:rPr lang="hr-H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hr-H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br. 1/21</a:t>
            </a:r>
            <a:r>
              <a:rPr lang="hr-H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pl-PL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6"/>
          </a:xfrm>
        </p:spPr>
        <p:txBody>
          <a:bodyPr>
            <a:normAutofit/>
          </a:bodyPr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Direktiva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Komisije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(EU)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2019/1831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obuhvaća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popis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indikativnih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graničnih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vrijednosti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profesionalne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izloženosti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u="sng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 10 </a:t>
            </a:r>
            <a:r>
              <a:rPr lang="en-US" b="1" u="sng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novih</a:t>
            </a:r>
            <a:r>
              <a:rPr lang="en-US" b="1" u="sng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u="sng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tvari</a:t>
            </a:r>
            <a:endParaRPr lang="en-US" b="1" u="sng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Direktiva (EU) </a:t>
            </a:r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2019/983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Europskog parlamenta i Vijeća – </a:t>
            </a:r>
            <a:r>
              <a:rPr lang="en-US" b="1" u="sng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hr-HR" b="1" u="sng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novih karcinogena/mutagena</a:t>
            </a:r>
            <a:r>
              <a:rPr lang="en-US" b="1" u="sng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kadmij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berilij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arsenska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kiselina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formaldehid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4,4′-metilen-bis)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Direktiva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(EU)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2019/130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Europskog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parlamenta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Vijeća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novih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karcinogena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mutagena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trikloroetilen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4,4′-metilendianilin,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epiklorhidrin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etilen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dibromid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etilen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diklorid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emisije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ispušnih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plinova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dizelskih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motora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smjese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policikličkih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aromatskih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ugljikovodika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mineralna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ulja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hr-HR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chemeClr val="tx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 u="sng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8952" cy="1584176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Daljnje izmjene Direktive 2004/37/EZ</a:t>
            </a:r>
            <a:b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(karcinogene/</a:t>
            </a:r>
            <a:r>
              <a:rPr lang="hr-HR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mutagene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tvari)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752528"/>
          </a:xfrm>
        </p:spPr>
        <p:txBody>
          <a:bodyPr>
            <a:normAutofit/>
          </a:bodyPr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Europski parlament izradio je novi prijedlog izmjena </a:t>
            </a:r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Direktive 2004/37/EZ, 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od 7. travnja 2021.  </a:t>
            </a:r>
          </a:p>
          <a:p>
            <a:pPr marL="0" indent="0">
              <a:buNone/>
            </a:pP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 (tzv. IV. paket)</a:t>
            </a:r>
          </a:p>
          <a:p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Naglasak na:</a:t>
            </a:r>
          </a:p>
          <a:p>
            <a:endParaRPr lang="hr-HR" sz="2200" b="1" dirty="0">
              <a:solidFill>
                <a:schemeClr val="tx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reproduktivno toksičnim tvarima</a:t>
            </a:r>
          </a:p>
          <a:p>
            <a:pPr marL="0" indent="0">
              <a:buNone/>
            </a:pPr>
            <a:r>
              <a:rPr lang="hr-HR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citostaticima ili citotoksičnim lijekovima.</a:t>
            </a:r>
            <a:endParaRPr lang="en-US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 u="sng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9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92088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pl-PL" sz="2400" b="1" dirty="0">
                <a:latin typeface="Cambria" panose="02040503050406030204" pitchFamily="18" charset="0"/>
                <a:ea typeface="Cambria" panose="02040503050406030204" pitchFamily="18" charset="0"/>
              </a:rPr>
              <a:t>ravilnik o uporabi osobne zaštitne opreme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(N</a:t>
            </a:r>
            <a:r>
              <a:rPr lang="hr-HR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hr-HR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br. 5/21</a:t>
            </a:r>
            <a:r>
              <a:rPr lang="hr-HR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Direktiva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Vijeća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89/656/EEZ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minimalnim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sigurnosnim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zdravstvenim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zahtjevima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uporabu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osobne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zaštitne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opreme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mjestu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rada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Direktiva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Komisije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(EU)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2019/1832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izmjeni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priloga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I., II.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III.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Direktivi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Vijeća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89/656/EEZ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strogo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tehničkih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prilagodbi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400" b="1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Kako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bi se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osigurala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dosljednost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klasifikacijom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rizika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korištenom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terminologijom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Uredbe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(EU) 2016/425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Ocjenjivanje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sukladnosti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uvoz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stavljanje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tržište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osobne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zaštitne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opreme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Izmjena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Priloga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I. 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dodani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DRUGI RIZICI koji se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odnose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rizik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od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utapanja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manjka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kisika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rizik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od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nevidljivosti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Prilozi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Pravilnika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mnogo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detaljniji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pregledniji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sveobuhvatniji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razrađuju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vrste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OZO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svim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rizicima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sektorima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djelatnosti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6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256306" cy="6231924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s://narodne-novine.nn.hr/files/_web/sluzbeni-dio/2021/131933/images/3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206374"/>
            <a:ext cx="9481423" cy="70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6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17073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5300" dirty="0" err="1">
                <a:latin typeface="Cambria" panose="02040503050406030204" pitchFamily="18" charset="0"/>
              </a:rPr>
              <a:t>Primjer</a:t>
            </a:r>
            <a:r>
              <a:rPr lang="en-US" sz="5300" dirty="0">
                <a:latin typeface="Cambria" panose="02040503050406030204" pitchFamily="18" charset="0"/>
              </a:rPr>
              <a:t> OZO</a:t>
            </a:r>
            <a:r>
              <a:rPr lang="hr-HR" sz="5300" dirty="0">
                <a:latin typeface="Cambria" panose="02040503050406030204" pitchFamily="18" charset="0"/>
              </a:rPr>
              <a:t>-a</a:t>
            </a:r>
            <a:r>
              <a:rPr lang="en-US" sz="5300" dirty="0">
                <a:latin typeface="Cambria" panose="02040503050406030204" pitchFamily="18" charset="0"/>
              </a:rPr>
              <a:t> u </a:t>
            </a:r>
            <a:r>
              <a:rPr lang="en-US" sz="5300" dirty="0" err="1">
                <a:latin typeface="Cambria" panose="02040503050406030204" pitchFamily="18" charset="0"/>
              </a:rPr>
              <a:t>odnosu</a:t>
            </a:r>
            <a:r>
              <a:rPr lang="en-US" sz="5300" dirty="0">
                <a:latin typeface="Cambria" panose="02040503050406030204" pitchFamily="18" charset="0"/>
              </a:rPr>
              <a:t> </a:t>
            </a:r>
            <a:r>
              <a:rPr lang="en-US" sz="5300" dirty="0" err="1">
                <a:latin typeface="Cambria" panose="02040503050406030204" pitchFamily="18" charset="0"/>
              </a:rPr>
              <a:t>na</a:t>
            </a:r>
            <a:r>
              <a:rPr lang="en-US" sz="5300" dirty="0">
                <a:latin typeface="Cambria" panose="02040503050406030204" pitchFamily="18" charset="0"/>
              </a:rPr>
              <a:t> </a:t>
            </a:r>
            <a:r>
              <a:rPr lang="en-US" sz="5300" dirty="0" err="1">
                <a:latin typeface="Cambria" panose="02040503050406030204" pitchFamily="18" charset="0"/>
              </a:rPr>
              <a:t>biološke</a:t>
            </a:r>
            <a:r>
              <a:rPr lang="en-US" sz="5300" dirty="0">
                <a:latin typeface="Cambria" panose="02040503050406030204" pitchFamily="18" charset="0"/>
              </a:rPr>
              <a:t> </a:t>
            </a:r>
            <a:r>
              <a:rPr lang="en-US" sz="5300" dirty="0" err="1">
                <a:latin typeface="Cambria" panose="02040503050406030204" pitchFamily="18" charset="0"/>
              </a:rPr>
              <a:t>agense</a:t>
            </a:r>
            <a:r>
              <a:rPr lang="en-US" sz="5300" dirty="0">
                <a:latin typeface="Cambria" panose="02040503050406030204" pitchFamily="18" charset="0"/>
              </a:rPr>
              <a:t> - </a:t>
            </a:r>
            <a:r>
              <a:rPr lang="en-US" sz="5300" dirty="0" err="1">
                <a:latin typeface="Cambria" panose="02040503050406030204" pitchFamily="18" charset="0"/>
              </a:rPr>
              <a:t>aerosoli</a:t>
            </a:r>
            <a:endParaRPr lang="en-US" sz="53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9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83671"/>
              </p:ext>
            </p:extLst>
          </p:nvPr>
        </p:nvGraphicFramePr>
        <p:xfrm>
          <a:off x="107504" y="476672"/>
          <a:ext cx="8928992" cy="6273988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3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Rizici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8" marR="58668" marT="58668" marB="7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Zahvaćeni dio tijela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Vrsta osobne zaštitne opreme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8" marR="58668" marT="58668" marB="7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Primjeri aktivnosti za koje može biti potrebna odgovarajuća vrsta osobne zaštitne opreme (*)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8" marR="58668" marT="58668" marB="7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Industrije i sektori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8" marR="58668" marT="58668" marB="7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8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BIOLOŠKI AGENSI (u sadržaju) – AEROSOLI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8" marR="58668" marT="58668" marB="7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2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Krutine i tekućine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8" marR="58668" marT="58668" marB="7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Dišni sustav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Naprave za disanje za zaštitu od čestica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8" marR="58668" marT="58668" marB="7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   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 koji uključuje kontakt s ljudskim tijelom te životinjskim tekućinama i tkivima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 u prisutnosti bioloških agensa</a:t>
                      </a:r>
                      <a:endParaRPr lang="en-US" sz="1600" b="1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8" marR="58668" marT="58668" marB="7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zdravstvena skrb</a:t>
                      </a:r>
                      <a:endParaRPr lang="en-US" sz="1600" b="1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veterinarske klinike</a:t>
                      </a:r>
                      <a:endParaRPr lang="en-US" sz="1600" b="1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laboratoriji za kliničke analize</a:t>
                      </a:r>
                      <a:endParaRPr lang="en-US" sz="1600" b="1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istraživački laboratoriji</a:t>
                      </a:r>
                      <a:endParaRPr lang="en-US" sz="1600" b="1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domovi za starije i nemoćne osobe</a:t>
                      </a:r>
                      <a:endParaRPr lang="en-US" sz="1600" b="1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pomoć u kući</a:t>
                      </a:r>
                      <a:endParaRPr lang="en-US" sz="1600" b="1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uređaji za pročišćavanje otpadnih voda</a:t>
                      </a:r>
                      <a:endParaRPr lang="en-US" sz="1600" b="1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postrojenje za obradu otpada</a:t>
                      </a:r>
                      <a:endParaRPr lang="en-US" sz="1600" b="1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prehrambena industrija</a:t>
                      </a:r>
                      <a:endParaRPr lang="en-US" sz="1600" b="1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600" b="1" dirty="0">
                          <a:solidFill>
                            <a:srgbClr val="231F20"/>
                          </a:solidFill>
                          <a:effectLst/>
                          <a:latin typeface="Minion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biokemijska proizvodnja</a:t>
                      </a:r>
                      <a:endParaRPr lang="en-US" sz="1600" b="1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8" marR="58668" marT="58668" marB="7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61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7C8F3F-859B-4A5D-9740-1F3C7905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100811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Prijedlog Pravilnika o osposobljavanju i usavršavanju iz zaštite na radu te polaganju stručnog ispita</a:t>
            </a:r>
            <a:b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9460EA-AE9E-4795-98A1-B0201A63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6"/>
            <a:ext cx="7886700" cy="4824534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Detaljnije se propisuje tijek aktivnosti u postupku osposobljavanja radnika za rad na siguran način, pri čemu se </a:t>
            </a:r>
            <a:r>
              <a:rPr lang="hr-HR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veći naglasak stavlja na aktivnosti neposrednog ovlaštenika u praćenju sigurnog načina rada radnika i ocjene njegove praktične osposobljenosti na mjestu rada;</a:t>
            </a:r>
          </a:p>
          <a:p>
            <a:pPr algn="just"/>
            <a:r>
              <a:rPr lang="hr-H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Ukida se odredba prema kojoj je za poslove s malim rizicima bilo dovoljno provesti samo osposobljavanje za rad na siguran način u teorijskom dijelu, </a:t>
            </a:r>
            <a:r>
              <a:rPr lang="hr-HR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što će zahtijevati angažman neposrednog ovlaštenika i na poslovima s manjim rizicima u mjeri u kojoj je to primjenjivo;</a:t>
            </a:r>
          </a:p>
          <a:p>
            <a:pPr algn="just"/>
            <a:r>
              <a:rPr lang="hr-H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Naglašena je zadaća stručnjaka zaštite na radu (kod poslodavca ili kod ovlaštene osobe) prema kojoj je </a:t>
            </a:r>
            <a:r>
              <a:rPr lang="hr-HR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dužan osigurati da se sveukupni proces osposobljavanja provede u skladu s Pravilnikom</a:t>
            </a:r>
            <a:r>
              <a:rPr lang="hr-H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Stručnjak zaštite na radu ima zadaću provedbe teorijskog dijela osposobljavanja, ali i potvrđivanja provedbe sveukupnog procesa osposobljavanja radnika za rad na siguran način; 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15920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7C8F3F-859B-4A5D-9740-1F3C7905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100811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Prijedlog Pravilnika o osposobljavanju i usavršavanju iz zaštite na radu te polaganju stručnog ispita</a:t>
            </a:r>
            <a:b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9460EA-AE9E-4795-98A1-B0201A63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6"/>
            <a:ext cx="7886700" cy="48965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Pravilnikom se regulira i </a:t>
            </a:r>
            <a:r>
              <a:rPr lang="hr-HR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stalno stručno usavršavanje stručnjaka zaštite na radu kod poslodavca te drugih sudionika sustava (poslodavca, ovlaštenika poslodavca, povjerenika radnika za zaštitu na radu i koordinatora zaštite na radu), </a:t>
            </a:r>
            <a:r>
              <a:rPr lang="hr-H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 napomenom da je za stručnjake zaštite na radu kod ovlaštenih osoba isto već regulirano posebnim propisom u smislu obveze izrade i provedbe godišnjih planova izobrazbe i usavršavanja;</a:t>
            </a:r>
          </a:p>
          <a:p>
            <a:pPr algn="just"/>
            <a:r>
              <a:rPr lang="hr-HR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Glavnina stalnog stručnog usavršavanja stručnjaka zaštite na radu planira se provoditi </a:t>
            </a:r>
            <a:r>
              <a:rPr lang="hr-H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putem </a:t>
            </a:r>
            <a:r>
              <a:rPr lang="hr-H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Registra osposobljavanja i usavršavanja iz zaštite na radu te obavljanja poslova zaštite na radu</a:t>
            </a:r>
            <a:r>
              <a:rPr lang="hr-HR" sz="2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na mrežnim stranicama Ministarstva. Na odgovarajući način isto će biti primjenjivo i za koordinatore zaštite na radu, nakon provedenog projekta E-učenje u zaštiti na radu;</a:t>
            </a:r>
          </a:p>
          <a:p>
            <a:pPr algn="just"/>
            <a:r>
              <a:rPr lang="hr-HR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O</a:t>
            </a:r>
            <a:r>
              <a:rPr lang="hr-H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pcija je i stalno stručno usavršavanje u suradnji s visokoškolskim i znanstvenim ustanovama, ustanovama za obrazovanje odraslih, javnim ustanovama na području sigurnosti, zaštite zdravlja i mjeriteljstva, udrugama na području sigurnosti, zaštite zdravlja i tehničkih ispitivanja, stručnjacima iz pojedinih područja i sl. prema analogiji za stručnjake zaštite na radu kod ovlaštenih osoba.</a:t>
            </a:r>
            <a:endParaRPr lang="hr-HR" sz="20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66971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933057"/>
            <a:ext cx="8496944" cy="2088232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Propisi zaštite na radu doneseni u prethodnom </a:t>
            </a:r>
            <a:r>
              <a:rPr lang="hr-HR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razdoblj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</a:t>
            </a:r>
            <a:r>
              <a:rPr lang="hr-HR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hr-HR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hr-HR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(2020. i </a:t>
            </a:r>
            <a:r>
              <a:rPr lang="hr-HR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poč</a:t>
            </a:r>
            <a:r>
              <a:rPr lang="hr-HR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2021. god.)</a:t>
            </a:r>
            <a:endParaRPr lang="hr-HR" sz="24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499429" y="1596571"/>
            <a:ext cx="563" cy="3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7475" b="4972"/>
          <a:stretch/>
        </p:blipFill>
        <p:spPr>
          <a:xfrm>
            <a:off x="17748" y="301717"/>
            <a:ext cx="9108504" cy="31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73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7C8F3F-859B-4A5D-9740-1F3C7905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58" y="188640"/>
            <a:ext cx="7886700" cy="1008113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EU projekti u području zdravlja i sigurnosti na radu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9460EA-AE9E-4795-98A1-B0201A63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52736"/>
            <a:ext cx="3943350" cy="194421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b="1" dirty="0">
                <a:latin typeface="Cambria" panose="02040503050406030204" pitchFamily="18" charset="0"/>
              </a:rPr>
              <a:t>Ciljevi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r-HR" sz="2000" dirty="0">
                <a:latin typeface="Cambria" panose="02040503050406030204" pitchFamily="18" charset="0"/>
              </a:rPr>
              <a:t>Razviti digitalne alate i unaprijediti sustav upravljanja i praćenja zaštite na radu u Republici Hrvatskoj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r-HR" sz="2000" dirty="0">
                <a:latin typeface="Cambria" panose="02040503050406030204" pitchFamily="18" charset="0"/>
              </a:rPr>
              <a:t>Razviti sustav e-učenja u području zaštite na radu i unaprijediti kompetencije sudionika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r-HR" sz="2000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A0644BE-7C14-49D5-8450-D493C029B25E}"/>
              </a:ext>
            </a:extLst>
          </p:cNvPr>
          <p:cNvSpPr txBox="1">
            <a:spLocks/>
          </p:cNvSpPr>
          <p:nvPr/>
        </p:nvSpPr>
        <p:spPr>
          <a:xfrm>
            <a:off x="4572000" y="3068962"/>
            <a:ext cx="4392488" cy="360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Vrijednost projekta: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5.046.422,40 kn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371D4709-701F-4831-8A81-31447374940E}"/>
              </a:ext>
            </a:extLst>
          </p:cNvPr>
          <p:cNvSpPr txBox="1">
            <a:spLocks/>
          </p:cNvSpPr>
          <p:nvPr/>
        </p:nvSpPr>
        <p:spPr>
          <a:xfrm>
            <a:off x="4572000" y="6021290"/>
            <a:ext cx="4392488" cy="360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Trajanje projekta: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17.9.’18.-17.9.’22.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FFDCBF3-23DD-42F9-A93A-DA012FA0B299}"/>
              </a:ext>
            </a:extLst>
          </p:cNvPr>
          <p:cNvSpPr txBox="1">
            <a:spLocks/>
          </p:cNvSpPr>
          <p:nvPr/>
        </p:nvSpPr>
        <p:spPr>
          <a:xfrm>
            <a:off x="4572000" y="3501008"/>
            <a:ext cx="4104456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Planirani rezultati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Informacijski sustav ZNR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Metodološka online aplikacija za procjenu rizika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30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OiRA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alati za procjenu rizika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Sustav e-učenja sa šest tečajeva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Priručnik i 70 videoisječaka s pravilnim i nepravilnim pokretima u radu administrativnih radnika</a:t>
            </a: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38EBA5AA-3AB6-431D-A3F8-1A4BD97CE55F}"/>
              </a:ext>
            </a:extLst>
          </p:cNvPr>
          <p:cNvCxnSpPr>
            <a:cxnSpLocks/>
          </p:cNvCxnSpPr>
          <p:nvPr/>
        </p:nvCxnSpPr>
        <p:spPr>
          <a:xfrm>
            <a:off x="1124000" y="6741368"/>
            <a:ext cx="746335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C7D0D794-57EB-4461-94D7-9C4762C5E0E9}"/>
              </a:ext>
            </a:extLst>
          </p:cNvPr>
          <p:cNvCxnSpPr>
            <a:cxnSpLocks/>
          </p:cNvCxnSpPr>
          <p:nvPr/>
        </p:nvCxnSpPr>
        <p:spPr>
          <a:xfrm>
            <a:off x="971600" y="908720"/>
            <a:ext cx="72728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A8048201-5B57-4335-B349-F8EFE818C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r="3514" b="17451"/>
          <a:stretch/>
        </p:blipFill>
        <p:spPr>
          <a:xfrm>
            <a:off x="-36511" y="1052736"/>
            <a:ext cx="460851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7C8F3F-859B-4A5D-9740-1F3C7905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864096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EU projekti u području zdravlja i sigurnosti na radu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9460EA-AE9E-4795-98A1-B0201A63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098" y="1844824"/>
            <a:ext cx="3943350" cy="723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Mental Health promotion of </a:t>
            </a:r>
            <a:r>
              <a:rPr lang="en-US" sz="2000" b="1" dirty="0" err="1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cobot</a:t>
            </a:r>
            <a:r>
              <a:rPr lang="en-US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Workers in Industry 4.0</a:t>
            </a:r>
            <a:endParaRPr lang="hr-HR" sz="2000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A0644BE-7C14-49D5-8450-D493C029B25E}"/>
              </a:ext>
            </a:extLst>
          </p:cNvPr>
          <p:cNvSpPr txBox="1">
            <a:spLocks/>
          </p:cNvSpPr>
          <p:nvPr/>
        </p:nvSpPr>
        <p:spPr>
          <a:xfrm>
            <a:off x="5796136" y="1340770"/>
            <a:ext cx="1512168" cy="332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Obzor 2020.</a:t>
            </a:r>
            <a:endParaRPr kumimoji="0" lang="hr-H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371D4709-701F-4831-8A81-31447374940E}"/>
              </a:ext>
            </a:extLst>
          </p:cNvPr>
          <p:cNvSpPr txBox="1">
            <a:spLocks/>
          </p:cNvSpPr>
          <p:nvPr/>
        </p:nvSpPr>
        <p:spPr>
          <a:xfrm>
            <a:off x="254698" y="4077072"/>
            <a:ext cx="309747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Planirani rezultati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FFDCBF3-23DD-42F9-A93A-DA012FA0B299}"/>
              </a:ext>
            </a:extLst>
          </p:cNvPr>
          <p:cNvSpPr txBox="1">
            <a:spLocks/>
          </p:cNvSpPr>
          <p:nvPr/>
        </p:nvSpPr>
        <p:spPr>
          <a:xfrm>
            <a:off x="4644008" y="2420888"/>
            <a:ext cx="4104456" cy="2140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Želimo oblikovati radna mjesta na kojima se razina izazova i težina radnih zadataka podudara sa sposobnostima i vještinama radnika, kako bi se pospješila i podržala motiviranost i angažman radnika koji komuniciraju i rade sa </a:t>
            </a:r>
            <a:r>
              <a:rPr kumimoji="0" lang="hr-H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suradničkim robotima – kobotima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te da se posao obavlja na fleksibilan i personaliziran način.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Projektni konzorcij</a:t>
            </a: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28B0102B-3171-4351-BEDB-4A80A0EA69CA}"/>
              </a:ext>
            </a:extLst>
          </p:cNvPr>
          <p:cNvCxnSpPr>
            <a:cxnSpLocks/>
          </p:cNvCxnSpPr>
          <p:nvPr/>
        </p:nvCxnSpPr>
        <p:spPr>
          <a:xfrm>
            <a:off x="971600" y="908720"/>
            <a:ext cx="72728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B3C157BC-28CC-40FF-978C-0331798F90FF}"/>
              </a:ext>
            </a:extLst>
          </p:cNvPr>
          <p:cNvSpPr txBox="1">
            <a:spLocks/>
          </p:cNvSpPr>
          <p:nvPr/>
        </p:nvSpPr>
        <p:spPr>
          <a:xfrm>
            <a:off x="251520" y="3429000"/>
            <a:ext cx="4320480" cy="360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Vrijednost projekta: </a:t>
            </a: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3.908.863,75 EUR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5E9657DC-1E4C-4D72-A580-E05ED5803B61}"/>
              </a:ext>
            </a:extLst>
          </p:cNvPr>
          <p:cNvSpPr txBox="1">
            <a:spLocks/>
          </p:cNvSpPr>
          <p:nvPr/>
        </p:nvSpPr>
        <p:spPr>
          <a:xfrm>
            <a:off x="4644008" y="4509120"/>
            <a:ext cx="4320480" cy="201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Projektni partneri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Italija: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Medea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CNR, Sveučilište Milano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Belgija: BIORICS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Njemačka: DFKI, KUKA, Sveučilište Augsburg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Hrvatska: Sveučilište Rijeka – Filozofski fakultet, MROSP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E8FD81-E08D-4B64-A09E-A0B695346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5" y="1049744"/>
            <a:ext cx="1078989" cy="72307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6396C595-1BCD-41A2-A9A8-C4606E59BE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78336" y="943082"/>
            <a:ext cx="1782896" cy="1405798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68EFED13-B203-42DA-A8FD-B2CE924A6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684" y="836712"/>
            <a:ext cx="1185732" cy="936104"/>
          </a:xfrm>
          <a:prstGeom prst="rect">
            <a:avLst/>
          </a:prstGeom>
        </p:spPr>
      </p:pic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E81B6516-01DA-4A36-A6F3-8F88815CA98B}"/>
              </a:ext>
            </a:extLst>
          </p:cNvPr>
          <p:cNvSpPr txBox="1">
            <a:spLocks/>
          </p:cNvSpPr>
          <p:nvPr/>
        </p:nvSpPr>
        <p:spPr>
          <a:xfrm>
            <a:off x="251520" y="4509120"/>
            <a:ext cx="417646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Organizacijske smjernice za dizajniranje radnih mjesta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Izrada prototipa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kobota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MindBot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Model zapošljavanja osoba s dijagnozom poremećaja iz autističnog spektra</a:t>
            </a: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55506C6B-6DF0-4D77-B81C-5BC44764D9A1}"/>
              </a:ext>
            </a:extLst>
          </p:cNvPr>
          <p:cNvCxnSpPr>
            <a:cxnSpLocks/>
          </p:cNvCxnSpPr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F013DD87-72A3-491D-BF2D-A3B4A9CB9C50}"/>
              </a:ext>
            </a:extLst>
          </p:cNvPr>
          <p:cNvCxnSpPr>
            <a:cxnSpLocks/>
          </p:cNvCxnSpPr>
          <p:nvPr/>
        </p:nvCxnSpPr>
        <p:spPr>
          <a:xfrm>
            <a:off x="4572000" y="3068960"/>
            <a:ext cx="0" cy="324036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F1FE665E-53B8-4213-947E-E31D5EFF0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2736"/>
            <a:ext cx="4572000" cy="21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80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Zahvaljujem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p</a:t>
            </a:r>
            <a:r>
              <a:rPr lang="hr-HR" sz="5400" dirty="0">
                <a:latin typeface="Cambria" panose="02040503050406030204" pitchFamily="18" charset="0"/>
                <a:ea typeface="Cambria" panose="02040503050406030204" pitchFamily="18" charset="0"/>
              </a:rPr>
              <a:t>ozornost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5901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8352928" cy="864096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Pravilnik o zaštiti na radu za mjesta rada 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(N.N., br. 105/20.)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čl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(1)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Mjesta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moraju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udovoljavati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minimalnim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zahtjevima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zaštite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navedenim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ovom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Pravilniku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(2)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Obveze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ovoga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Pravilnika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primjenjuju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zahtijevaju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mjesta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vrsta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djelatnosti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određene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okolnosti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rizici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(3)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Iznimno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odredbe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stavka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ovoga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članka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obveze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ovoga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Pravilnika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odnose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 kod </a:t>
            </a:r>
            <a:r>
              <a:rPr lang="en-US" b="1" u="sng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kuće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izdvojenom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mjestu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onoj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mjeri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kojoj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moguće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osigurati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odnosu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osnovnu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namjenu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stambenog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prostora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skladu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prirodom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poslova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veličinom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rizika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za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poslove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radnik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obavlja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 tom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prostoru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poslodavca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(4) Na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izdvojenom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mjestu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drugom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prostoru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koji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prostor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poslodavca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mjesta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moraju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udovoljavati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minimalnim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zahtjevima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skladu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prirodom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poslova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veličinom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rizika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poslove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radnik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obavlja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tom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prostoru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poslodavca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2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127"/>
            <a:ext cx="8352928" cy="687609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Komentar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733256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najvećem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broju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slučajeva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gotovo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isključivo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će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se 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obavljanju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administrativnih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poslova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niskih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rizika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u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okruženju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mjesta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poslova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zaslonskom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opremom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pa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će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zahtjeve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odnosu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prirodu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poslova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veličinu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rizika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moguće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osigurati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kod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kuće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radnika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poslodavac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će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odgovarajući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način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suradnji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radnikom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svojim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stručnim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službama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razmotriti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mogućnosti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ispunjenja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sigurnosno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zdravstvenih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zahtjeva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koji se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odnose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navedene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To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može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uključivati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pregled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prostora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kojem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će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radnik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obavljati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rad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druge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načine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primjerice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informatičkim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sredstvima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kojima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će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potvrditi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odgovarajuća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primjerenost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352928" cy="792088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Pravilnik o zaštiti na radu za mjesta rada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zmjene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ostalih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odredbi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u odnosu na: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805264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podove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zidove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stropove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krovove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12.) </a:t>
            </a: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evakuacijske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putove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izlaze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slučaju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nužde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usklađenost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propisom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područja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zaštite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požara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13.) </a:t>
            </a: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prometne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putove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15.) </a:t>
            </a: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vrata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ograde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16.)</a:t>
            </a: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unutarnja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vanjska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stepeništa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18.) </a:t>
            </a: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vertikalne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prilaze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21.) </a:t>
            </a: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mjesta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otvorenom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prostoru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22.) </a:t>
            </a: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vlažnost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brzinu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strujanja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zraka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23.)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provjetravanje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(čl. 25.)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garderobe,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nužnike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prostorije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uzimanje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obroka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prostorije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odnosno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prostore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pušenje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29., 31., 34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35.)</a:t>
            </a:r>
          </a:p>
        </p:txBody>
      </p:sp>
    </p:spTree>
    <p:extLst>
      <p:ext uri="{BB962C8B-B14F-4D97-AF65-F5344CB8AC3E}">
        <p14:creationId xmlns:p14="http://schemas.microsoft.com/office/powerpoint/2010/main" val="287972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352928" cy="792088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Pravilnik o zaštiti na radu za mjesta rada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pojedine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odredb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8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Unutarnja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vanjska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stepeništa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članak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18.)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(9)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Stepenišni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stepeništa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koji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najmanje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 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najviše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18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stepenica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(10)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Kada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izvedena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jedna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dvije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stepenice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iste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moraju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jasno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označiti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upozoravajućom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oznakom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natpisom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koji se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odnosi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88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352928" cy="792088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Pravilnik o zaštiti na radu za mjesta rada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pojedine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odredb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Provjetravanje</a:t>
            </a:r>
            <a:r>
              <a:rPr lang="hr-HR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(članak 25.)</a:t>
            </a:r>
          </a:p>
          <a:p>
            <a:pPr marL="0" indent="0" algn="just">
              <a:buNone/>
            </a:pPr>
            <a:endParaRPr lang="hr-HR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(8) Ako se koriste instalacije za pripremu zraka (klimatizacija ili djelomična klimatizacija) ili mehaničko provjetravanje, one moraju djelovati na takav način da radnici nisu izloženi strujanju zraka koje uzrokuje nelagodu </a:t>
            </a:r>
            <a:r>
              <a:rPr lang="hr-HR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te se moraju redovito održavati, što uključuje i čišćenje u skladu s projektom zgrade, prema posebnom propisu o sustavima ventilacije, djelomične klimatizacije i klimatizacije zgrada.</a:t>
            </a:r>
            <a:endParaRPr lang="hr-HR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hr-H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Posebni propis: Tehnički propis o sustavima ventilacije, djelomične klimatizacije i klimatizacije zgrada (N.N., br. 3/07.).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4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352928" cy="792088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Pravilnik o zaštiti na radu za mjesta rada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pojedine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odredb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pPr algn="just"/>
            <a:r>
              <a:rPr lang="hr-HR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Nužnici </a:t>
            </a:r>
            <a:r>
              <a:rPr lang="hr-HR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(članak 31.)</a:t>
            </a:r>
          </a:p>
          <a:p>
            <a:pPr algn="just"/>
            <a:endParaRPr lang="hr-HR" b="1" dirty="0">
              <a:solidFill>
                <a:srgbClr val="231F2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(2) U </a:t>
            </a:r>
            <a:r>
              <a:rPr lang="hr-HR" dirty="0" err="1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višeetažnim</a:t>
            </a:r>
            <a:r>
              <a:rPr lang="hr-HR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građevinama nužnici se moraju osigurati </a:t>
            </a:r>
            <a:r>
              <a:rPr lang="hr-HR" b="1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na svakoj etaži na kojoj su zastupljena stalna mjesta rada.</a:t>
            </a:r>
          </a:p>
          <a:p>
            <a:pPr marL="0" indent="0" algn="just">
              <a:buNone/>
            </a:pPr>
            <a:endParaRPr lang="hr-HR" b="1" dirty="0">
              <a:solidFill>
                <a:srgbClr val="231F2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rgbClr val="231F2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Prethodna odredba je glasila: „Na svakom katu….” -  što ne bi bilo racionalno ako se isti stvarno ne koriste. </a:t>
            </a:r>
          </a:p>
        </p:txBody>
      </p:sp>
    </p:spTree>
    <p:extLst>
      <p:ext uri="{BB962C8B-B14F-4D97-AF65-F5344CB8AC3E}">
        <p14:creationId xmlns:p14="http://schemas.microsoft.com/office/powerpoint/2010/main" val="428356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784976" cy="792088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ravilnik o zaštiti radnika od rizika zbog izloženosti biološkim štetnostima na radu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(N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br. 129/20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517232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Direktiva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2000/54/EZ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Europskog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parlamenta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Vijeća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zaštiti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radnika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rizika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povezanih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izlaganjem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biološkim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agensima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nje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dvije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izmjene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to:</a:t>
            </a:r>
          </a:p>
          <a:p>
            <a:pPr marL="0" indent="0" algn="just">
              <a:buNone/>
            </a:pP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Direktiva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Komisije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(EU)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2019/1833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izmjeni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priloga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I., III., V.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VI.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Direktivi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2000/54/EZ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Europskog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parlamenta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Vijeća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strogo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tehničkih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prilagodbi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Direktiva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Komisije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(EU)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2020/739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izmjeni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Priloga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III.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Direktivi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2000/54/EZ 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pogledu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uvrštenja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virusa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SARS-CoV-2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popis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bioloških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agensa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za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uzrokuju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zarazu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kod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ljudi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izmjeni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Direktive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Komisije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(EU) 2019/1833 </a:t>
            </a:r>
          </a:p>
        </p:txBody>
      </p:sp>
    </p:spTree>
    <p:extLst>
      <p:ext uri="{BB962C8B-B14F-4D97-AF65-F5344CB8AC3E}">
        <p14:creationId xmlns:p14="http://schemas.microsoft.com/office/powerpoint/2010/main" val="10518454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olst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5322</TotalTime>
  <Words>2006</Words>
  <Application>Microsoft Office PowerPoint</Application>
  <PresentationFormat>On-screen Show 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Calibri Light</vt:lpstr>
      <vt:lpstr>Cambria</vt:lpstr>
      <vt:lpstr>Minion Pro</vt:lpstr>
      <vt:lpstr>Times New Roman</vt:lpstr>
      <vt:lpstr>Verdana</vt:lpstr>
      <vt:lpstr>Wingdings</vt:lpstr>
      <vt:lpstr>Wingdings 2</vt:lpstr>
      <vt:lpstr>Custom Design</vt:lpstr>
      <vt:lpstr>1_Solstice</vt:lpstr>
      <vt:lpstr>Office Theme</vt:lpstr>
      <vt:lpstr>Donošenje novih podzakonskih propisa u području zaštite na radu  Jere Gašperov, dipl. ing.</vt:lpstr>
      <vt:lpstr>Propisi zaštite na radu doneseni u prethodnom razdoblju  (2020. i poč. 2021. god.)</vt:lpstr>
      <vt:lpstr>Pravilnik o zaštiti na radu za mjesta rada  (N.N., br. 105/20.) – čl. 3.</vt:lpstr>
      <vt:lpstr>Komentar</vt:lpstr>
      <vt:lpstr>Pravilnik o zaštiti na radu za mjesta rada –Izmjene ostalih odredbi u odnosu na:</vt:lpstr>
      <vt:lpstr>Pravilnik o zaštiti na radu za mjesta rada – pojedine odredbe</vt:lpstr>
      <vt:lpstr>Pravilnik o zaštiti na radu za mjesta rada – pojedine odredbe</vt:lpstr>
      <vt:lpstr>Pravilnik o zaštiti na radu za mjesta rada – pojedine odredbe</vt:lpstr>
      <vt:lpstr>Pravilnik o zaštiti radnika od rizika zbog izloženosti biološkim štetnostima na radu (N.N., br. 129/20.)</vt:lpstr>
      <vt:lpstr>Pravilnik o zaštiti radnika od rizika zbog izloženosti biološkim štetnostima na radu (N.N., br. 129/20.)</vt:lpstr>
      <vt:lpstr>Pravilnik o zaštiti radnika od rizika zbog izloženosti biološkim štetnostima na radu (N.N., br. 129/20.)</vt:lpstr>
      <vt:lpstr>Pravilnik o izmj. i dop. Pravilnika o zaštiti radnika od izloženosti opasnim kemikalijama na radu, graničnim vrijednostima izloženosti i biološkim graničnim vrijednostima (N.N., br. 1/21.) </vt:lpstr>
      <vt:lpstr>Daljnje izmjene Direktive 2004/37/EZ (karcinogene/mutagene tvari)</vt:lpstr>
      <vt:lpstr>Pravilnik o uporabi osobne zaštitne opreme (N.N., br. 5/21.)</vt:lpstr>
      <vt:lpstr>PowerPoint Presentation</vt:lpstr>
      <vt:lpstr>  Primjer OZO-a u odnosu na biološke agense - aerosoli</vt:lpstr>
      <vt:lpstr>PowerPoint Presentation</vt:lpstr>
      <vt:lpstr>Prijedlog Pravilnika o osposobljavanju i usavršavanju iz zaštite na radu te polaganju stručnog ispita </vt:lpstr>
      <vt:lpstr>Prijedlog Pravilnika o osposobljavanju i usavršavanju iz zaštite na radu te polaganju stručnog ispita </vt:lpstr>
      <vt:lpstr>EU projekti u području zdravlja i sigurnosti na radu</vt:lpstr>
      <vt:lpstr>EU projekti u području zdravlja i sigurnosti na radu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zitel</dc:title>
  <dc:creator>Bruno_Stajner</dc:creator>
  <cp:lastModifiedBy>Juraj	Vdović</cp:lastModifiedBy>
  <cp:revision>569</cp:revision>
  <dcterms:created xsi:type="dcterms:W3CDTF">2005-11-13T07:40:18Z</dcterms:created>
  <dcterms:modified xsi:type="dcterms:W3CDTF">2021-11-23T08:52:10Z</dcterms:modified>
</cp:coreProperties>
</file>