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Verdana" panose="020B0604030504040204" pitchFamily="34" charset="0"/>
      <p:regular r:id="rId24"/>
      <p:bold r:id="rId25"/>
      <p:italic r:id="rId26"/>
      <p:boldItalic r:id="rId27"/>
    </p:embeddedFont>
    <p:embeddedFont>
      <p:font typeface="Abel" panose="020B0604020202020204" charset="0"/>
      <p:regular r:id="rId28"/>
    </p:embeddedFont>
    <p:embeddedFont>
      <p:font typeface="Encode Sans Semi Condensed Light"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D8DBFD-9A2B-482A-A443-754404407EF8}">
  <a:tblStyle styleId="{E0D8DBFD-9A2B-482A-A443-754404407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CB57346-DEF9-49EB-BBFD-8B5FC17ECAB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6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hr-HR" dirty="0"/>
              <a:t>UMRLI RADNICI U 2020. </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r-Latn-R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3648886662972"/>
          <c:y val="8.2257832808348544E-2"/>
          <c:w val="0.89645693987160147"/>
          <c:h val="0.58270341207349086"/>
        </c:manualLayout>
      </c:layout>
      <c:bar3DChart>
        <c:barDir val="col"/>
        <c:grouping val="standard"/>
        <c:varyColors val="0"/>
        <c:ser>
          <c:idx val="0"/>
          <c:order val="0"/>
          <c:tx>
            <c:strRef>
              <c:f>List1!$B$1</c:f>
              <c:strCache>
                <c:ptCount val="1"/>
                <c:pt idx="0">
                  <c:v>BROJ INSPEKCIJSKIH NADZORA U PODRUČJU ZAŠTITE NA RADU PREMA GRUPAMA DJELATNOSTI - 2018.</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List1!$A$2:$A$6</c:f>
              <c:strCache>
                <c:ptCount val="5"/>
                <c:pt idx="0">
                  <c:v>A - POLJOPRIVREDA, ŠUMARSTVO I RIBARSTVO</c:v>
                </c:pt>
                <c:pt idx="1">
                  <c:v>C - PRERAĐIVAČKA INDUSTRIJA</c:v>
                </c:pt>
                <c:pt idx="2">
                  <c:v>F - GRAĐEVINARSTVO</c:v>
                </c:pt>
                <c:pt idx="3">
                  <c:v>D - PROIZVODNJA, PRIJENOS I DISTRBUCIJA ELEKTRIČNE ENERGIJE</c:v>
                </c:pt>
                <c:pt idx="4">
                  <c:v>OSTALE DJELATNOSTI</c:v>
                </c:pt>
              </c:strCache>
            </c:strRef>
          </c:cat>
          <c:val>
            <c:numRef>
              <c:f>List1!$B$2:$B$6</c:f>
              <c:numCache>
                <c:formatCode>General</c:formatCode>
                <c:ptCount val="5"/>
                <c:pt idx="0" formatCode="0">
                  <c:v>4</c:v>
                </c:pt>
                <c:pt idx="1">
                  <c:v>4</c:v>
                </c:pt>
                <c:pt idx="2">
                  <c:v>14</c:v>
                </c:pt>
                <c:pt idx="3">
                  <c:v>1</c:v>
                </c:pt>
                <c:pt idx="4">
                  <c:v>7</c:v>
                </c:pt>
              </c:numCache>
            </c:numRef>
          </c:val>
          <c:extLst xmlns:c16r2="http://schemas.microsoft.com/office/drawing/2015/06/chart">
            <c:ext xmlns:c16="http://schemas.microsoft.com/office/drawing/2014/chart" uri="{C3380CC4-5D6E-409C-BE32-E72D297353CC}">
              <c16:uniqueId val="{00000007-EC2B-44E9-887A-CF233533FE12}"/>
            </c:ext>
          </c:extLst>
        </c:ser>
        <c:dLbls>
          <c:showLegendKey val="0"/>
          <c:showVal val="1"/>
          <c:showCatName val="0"/>
          <c:showSerName val="0"/>
          <c:showPercent val="0"/>
          <c:showBubbleSize val="0"/>
        </c:dLbls>
        <c:gapWidth val="150"/>
        <c:shape val="box"/>
        <c:axId val="355135000"/>
        <c:axId val="355136176"/>
        <c:axId val="355122608"/>
      </c:bar3DChart>
      <c:catAx>
        <c:axId val="35513500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r-Latn-RS"/>
          </a:p>
        </c:txPr>
        <c:crossAx val="355136176"/>
        <c:crosses val="autoZero"/>
        <c:auto val="1"/>
        <c:lblAlgn val="ctr"/>
        <c:lblOffset val="100"/>
        <c:noMultiLvlLbl val="0"/>
      </c:catAx>
      <c:valAx>
        <c:axId val="35513617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r-Latn-RS"/>
          </a:p>
        </c:txPr>
        <c:crossAx val="355135000"/>
        <c:crosses val="autoZero"/>
        <c:crossBetween val="between"/>
      </c:valAx>
      <c:serAx>
        <c:axId val="355122608"/>
        <c:scaling>
          <c:orientation val="minMax"/>
        </c:scaling>
        <c:delete val="1"/>
        <c:axPos val="b"/>
        <c:majorTickMark val="none"/>
        <c:minorTickMark val="none"/>
        <c:tickLblPos val="nextTo"/>
        <c:crossAx val="355136176"/>
        <c:crosses val="autoZero"/>
      </c:ser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hr-HR" sz="1862" b="1" i="1" u="none" strike="noStrike" cap="none" baseline="0">
                <a:effectLst/>
              </a:rPr>
              <a:t>Broj inspektora rada za nadzor u području zaštite na radu</a:t>
            </a:r>
            <a:endParaRPr lang="en-GB"/>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sr-Latn-RS"/>
        </a:p>
      </c:txPr>
    </c:title>
    <c:autoTitleDeleted val="0"/>
    <c:plotArea>
      <c:layout>
        <c:manualLayout>
          <c:layoutTarget val="inner"/>
          <c:xMode val="edge"/>
          <c:yMode val="edge"/>
          <c:x val="6.5392693968809465E-2"/>
          <c:y val="3.7469442805361214E-2"/>
          <c:w val="0.90127397269785725"/>
          <c:h val="0.83506459840668068"/>
        </c:manualLayout>
      </c:layout>
      <c:scatterChart>
        <c:scatterStyle val="smoothMarker"/>
        <c:varyColors val="0"/>
        <c:ser>
          <c:idx val="0"/>
          <c:order val="0"/>
          <c:tx>
            <c:strRef>
              <c:f>Sheet1!$B$1</c:f>
              <c:strCache>
                <c:ptCount val="1"/>
                <c:pt idx="0">
                  <c:v>na dan 31. prosinca</c:v>
                </c:pt>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0"/>
              <c:layout>
                <c:manualLayout>
                  <c:x val="-3.8482533486201058E-2"/>
                  <c:y val="-5.48949494949494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1EB-4C5B-8A66-25FC73AE2431}"/>
                </c:ext>
                <c:ext xmlns:c15="http://schemas.microsoft.com/office/drawing/2012/chart" uri="{CE6537A1-D6FC-4f65-9D91-7224C49458BB}">
                  <c15:layout/>
                </c:ext>
              </c:extLst>
            </c:dLbl>
            <c:dLbl>
              <c:idx val="1"/>
              <c:layout>
                <c:manualLayout>
                  <c:x val="-4.1114720034995673E-2"/>
                  <c:y val="3.77104111986001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1EB-4C5B-8A66-25FC73AE2431}"/>
                </c:ext>
                <c:ext xmlns:c15="http://schemas.microsoft.com/office/drawing/2012/chart" uri="{CE6537A1-D6FC-4f65-9D91-7224C49458BB}">
                  <c15:layout/>
                </c:ext>
              </c:extLst>
            </c:dLbl>
            <c:dLbl>
              <c:idx val="2"/>
              <c:layout>
                <c:manualLayout>
                  <c:x val="-3.7057254468193607E-2"/>
                  <c:y val="-5.13131313131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1EB-4C5B-8A66-25FC73AE2431}"/>
                </c:ext>
                <c:ext xmlns:c15="http://schemas.microsoft.com/office/drawing/2012/chart" uri="{CE6537A1-D6FC-4f65-9D91-7224C49458BB}">
                  <c15:layout/>
                </c:ext>
              </c:extLst>
            </c:dLbl>
            <c:dLbl>
              <c:idx val="3"/>
              <c:layout>
                <c:manualLayout>
                  <c:x val="-3.8518919510061291E-2"/>
                  <c:y val="2.6026975794692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1EB-4C5B-8A66-25FC73AE2431}"/>
                </c:ext>
                <c:ext xmlns:c15="http://schemas.microsoft.com/office/drawing/2012/chart" uri="{CE6537A1-D6FC-4f65-9D91-7224C49458BB}">
                  <c15:layout/>
                </c:ext>
              </c:extLst>
            </c:dLbl>
            <c:dLbl>
              <c:idx val="4"/>
              <c:layout>
                <c:manualLayout>
                  <c:x val="-3.7057254468193607E-2"/>
                  <c:y val="-4.91750841750841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1EB-4C5B-8A66-25FC73AE2431}"/>
                </c:ext>
                <c:ext xmlns:c15="http://schemas.microsoft.com/office/drawing/2012/chart" uri="{CE6537A1-D6FC-4f65-9D91-7224C49458BB}">
                  <c15:layout/>
                </c:ext>
              </c:extLst>
            </c:dLbl>
            <c:dLbl>
              <c:idx val="5"/>
              <c:layout>
                <c:manualLayout>
                  <c:x val="-3.1356250622858156E-2"/>
                  <c:y val="-4.91750841750841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1EB-4C5B-8A66-25FC73AE2431}"/>
                </c:ext>
                <c:ext xmlns:c15="http://schemas.microsoft.com/office/drawing/2012/chart" uri="{CE6537A1-D6FC-4f65-9D91-7224C49458BB}">
                  <c15:layout/>
                </c:ext>
              </c:extLst>
            </c:dLbl>
            <c:dLbl>
              <c:idx val="6"/>
              <c:layout>
                <c:manualLayout>
                  <c:x val="-7.7371391076115487E-2"/>
                  <c:y val="6.801399825021872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1EB-4C5B-8A66-25FC73AE2431}"/>
                </c:ext>
                <c:ext xmlns:c15="http://schemas.microsoft.com/office/drawing/2012/chart" uri="{CE6537A1-D6FC-4f65-9D91-7224C49458BB}">
                  <c15:layout/>
                </c:ext>
              </c:extLst>
            </c:dLbl>
            <c:dLbl>
              <c:idx val="7"/>
              <c:layout>
                <c:manualLayout>
                  <c:x val="-1.1111111111111112E-2"/>
                  <c:y val="3.51684164479440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1EB-4C5B-8A66-25FC73AE2431}"/>
                </c:ext>
                <c:ext xmlns:c15="http://schemas.microsoft.com/office/drawing/2012/chart" uri="{CE6537A1-D6FC-4f65-9D91-7224C49458BB}">
                  <c15:layout/>
                </c:ext>
              </c:extLst>
            </c:dLbl>
            <c:dLbl>
              <c:idx val="8"/>
              <c:layout>
                <c:manualLayout>
                  <c:x val="-1.6666666666666666E-2"/>
                  <c:y val="2.4074074074073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1EB-4C5B-8A66-25FC73AE2431}"/>
                </c:ext>
                <c:ext xmlns:c15="http://schemas.microsoft.com/office/drawing/2012/chart" uri="{CE6537A1-D6FC-4f65-9D91-7224C49458BB}">
                  <c15:layout/>
                </c:ext>
              </c:extLst>
            </c:dLbl>
            <c:dLbl>
              <c:idx val="9"/>
              <c:layout>
                <c:manualLayout>
                  <c:x val="-1.5277777777777777E-2"/>
                  <c:y val="2.4074074074073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1EB-4C5B-8A66-25FC73AE2431}"/>
                </c:ext>
                <c:ext xmlns:c15="http://schemas.microsoft.com/office/drawing/2012/chart" uri="{CE6537A1-D6FC-4f65-9D91-7224C49458BB}">
                  <c15:layout/>
                </c:ext>
              </c:extLst>
            </c:dLbl>
            <c:dLbl>
              <c:idx val="10"/>
              <c:layout>
                <c:manualLayout>
                  <c:x val="-1.388888888888899E-2"/>
                  <c:y val="-2.77777777777778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1EB-4C5B-8A66-25FC73AE2431}"/>
                </c:ext>
                <c:ext xmlns:c15="http://schemas.microsoft.com/office/drawing/2012/chart" uri="{CE6537A1-D6FC-4f65-9D91-7224C49458BB}">
                  <c15:layout/>
                </c:ext>
              </c:extLst>
            </c:dLbl>
            <c:dLbl>
              <c:idx val="11"/>
              <c:layout>
                <c:manualLayout>
                  <c:x val="-1.1111111111111112E-2"/>
                  <c:y val="-2.77777777777778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1EB-4C5B-8A66-25FC73AE243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trendline>
            <c:spPr>
              <a:ln w="25400" cap="rnd">
                <a:solidFill>
                  <a:schemeClr val="accent1">
                    <a:alpha val="50000"/>
                  </a:schemeClr>
                </a:solidFill>
              </a:ln>
              <a:effectLst/>
            </c:spPr>
            <c:trendlineType val="poly"/>
            <c:order val="2"/>
            <c:dispRSqr val="0"/>
            <c:dispEq val="0"/>
          </c:trendline>
          <c:xVal>
            <c:numRef>
              <c:f>Sheet1!$A$2:$A$14</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2021</c:v>
                </c:pt>
              </c:numCache>
            </c:numRef>
          </c:xVal>
          <c:yVal>
            <c:numRef>
              <c:f>Sheet1!$B$2:$B$14</c:f>
              <c:numCache>
                <c:formatCode>General</c:formatCode>
                <c:ptCount val="13"/>
                <c:pt idx="0">
                  <c:v>116</c:v>
                </c:pt>
                <c:pt idx="1">
                  <c:v>111</c:v>
                </c:pt>
                <c:pt idx="2">
                  <c:v>113</c:v>
                </c:pt>
                <c:pt idx="3">
                  <c:v>110</c:v>
                </c:pt>
                <c:pt idx="4">
                  <c:v>114</c:v>
                </c:pt>
                <c:pt idx="5">
                  <c:v>110</c:v>
                </c:pt>
                <c:pt idx="6">
                  <c:v>104</c:v>
                </c:pt>
                <c:pt idx="7">
                  <c:v>100</c:v>
                </c:pt>
                <c:pt idx="8">
                  <c:v>103</c:v>
                </c:pt>
                <c:pt idx="9">
                  <c:v>103</c:v>
                </c:pt>
                <c:pt idx="10">
                  <c:v>103</c:v>
                </c:pt>
                <c:pt idx="11">
                  <c:v>103</c:v>
                </c:pt>
                <c:pt idx="12">
                  <c:v>89</c:v>
                </c:pt>
              </c:numCache>
            </c:numRef>
          </c:yVal>
          <c:smooth val="1"/>
          <c:extLst xmlns:c16r2="http://schemas.microsoft.com/office/drawing/2015/06/chart">
            <c:ext xmlns:c16="http://schemas.microsoft.com/office/drawing/2014/chart" uri="{C3380CC4-5D6E-409C-BE32-E72D297353CC}">
              <c16:uniqueId val="{0000000C-81EB-4C5B-8A66-25FC73AE2431}"/>
            </c:ext>
          </c:extLst>
        </c:ser>
        <c:ser>
          <c:idx val="1"/>
          <c:order val="1"/>
          <c:tx>
            <c:strRef>
              <c:f>Sheet1!$C$1</c:f>
              <c:strCache>
                <c:ptCount val="1"/>
                <c:pt idx="0">
                  <c:v>Stupac1</c:v>
                </c:pt>
              </c:strCache>
            </c:strRef>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Sheet1!$A$2:$A$14</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2021</c:v>
                </c:pt>
              </c:numCache>
            </c:numRef>
          </c:xVal>
          <c:yVal>
            <c:numRef>
              <c:f>Sheet1!$C$2:$C$14</c:f>
              <c:numCache>
                <c:formatCode>General</c:formatCode>
                <c:ptCount val="13"/>
              </c:numCache>
            </c:numRef>
          </c:yVal>
          <c:smooth val="1"/>
          <c:extLst xmlns:c16r2="http://schemas.microsoft.com/office/drawing/2015/06/chart">
            <c:ext xmlns:c16="http://schemas.microsoft.com/office/drawing/2014/chart" uri="{C3380CC4-5D6E-409C-BE32-E72D297353CC}">
              <c16:uniqueId val="{0000000D-81EB-4C5B-8A66-25FC73AE2431}"/>
            </c:ext>
          </c:extLst>
        </c:ser>
        <c:ser>
          <c:idx val="2"/>
          <c:order val="2"/>
          <c:tx>
            <c:strRef>
              <c:f>Sheet1!$D$1</c:f>
              <c:strCache>
                <c:ptCount val="1"/>
                <c:pt idx="0">
                  <c:v>Stupac2</c:v>
                </c:pt>
              </c:strCache>
            </c:strRef>
          </c:tx>
          <c:spPr>
            <a:ln w="22225" cap="rnd">
              <a:solidFill>
                <a:schemeClr val="accent3"/>
              </a:solid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Sheet1!$A$2:$A$14</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2021</c:v>
                </c:pt>
              </c:numCache>
            </c:numRef>
          </c:xVal>
          <c:yVal>
            <c:numRef>
              <c:f>Sheet1!$D$2:$D$14</c:f>
              <c:numCache>
                <c:formatCode>General</c:formatCode>
                <c:ptCount val="13"/>
              </c:numCache>
            </c:numRef>
          </c:yVal>
          <c:smooth val="1"/>
          <c:extLst xmlns:c16r2="http://schemas.microsoft.com/office/drawing/2015/06/chart">
            <c:ext xmlns:c16="http://schemas.microsoft.com/office/drawing/2014/chart" uri="{C3380CC4-5D6E-409C-BE32-E72D297353CC}">
              <c16:uniqueId val="{0000000E-81EB-4C5B-8A66-25FC73AE2431}"/>
            </c:ext>
          </c:extLst>
        </c:ser>
        <c:ser>
          <c:idx val="3"/>
          <c:order val="3"/>
          <c:tx>
            <c:strRef>
              <c:f>Sheet1!$E$1</c:f>
              <c:strCache>
                <c:ptCount val="1"/>
                <c:pt idx="0">
                  <c:v>Stupac3</c:v>
                </c:pt>
              </c:strCache>
            </c:strRef>
          </c:tx>
          <c:spPr>
            <a:ln w="22225" cap="rnd">
              <a:solidFill>
                <a:schemeClr val="accent4"/>
              </a:solidFill>
            </a:ln>
            <a:effectLst>
              <a:glow rad="139700">
                <a:schemeClr val="accent4">
                  <a:satMod val="175000"/>
                  <a:alpha val="14000"/>
                </a:schemeClr>
              </a:glow>
            </a:effectLst>
          </c:spPr>
          <c:marker>
            <c:symbol val="circle"/>
            <c:size val="3"/>
            <c:spPr>
              <a:solidFill>
                <a:schemeClr val="accent4">
                  <a:lumMod val="60000"/>
                  <a:lumOff val="40000"/>
                </a:schemeClr>
              </a:solidFill>
              <a:ln>
                <a:noFill/>
              </a:ln>
              <a:effectLst>
                <a:glow rad="63500">
                  <a:schemeClr val="accent4">
                    <a:satMod val="175000"/>
                    <a:alpha val="25000"/>
                  </a:schemeClr>
                </a:glow>
              </a:effectLst>
            </c:spPr>
          </c:marker>
          <c:dLbls>
            <c:delete val="1"/>
          </c:dLbls>
          <c:xVal>
            <c:numRef>
              <c:f>Sheet1!$A$2:$A$14</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2021</c:v>
                </c:pt>
              </c:numCache>
            </c:numRef>
          </c:xVal>
          <c:yVal>
            <c:numRef>
              <c:f>Sheet1!$E$2:$E$14</c:f>
              <c:numCache>
                <c:formatCode>General</c:formatCode>
                <c:ptCount val="13"/>
                <c:pt idx="0">
                  <c:v>116</c:v>
                </c:pt>
                <c:pt idx="1">
                  <c:v>111</c:v>
                </c:pt>
                <c:pt idx="2">
                  <c:v>113</c:v>
                </c:pt>
                <c:pt idx="3">
                  <c:v>110</c:v>
                </c:pt>
                <c:pt idx="4">
                  <c:v>114</c:v>
                </c:pt>
                <c:pt idx="5">
                  <c:v>110</c:v>
                </c:pt>
                <c:pt idx="6">
                  <c:v>104</c:v>
                </c:pt>
                <c:pt idx="7">
                  <c:v>100</c:v>
                </c:pt>
                <c:pt idx="8">
                  <c:v>103</c:v>
                </c:pt>
                <c:pt idx="9">
                  <c:v>103</c:v>
                </c:pt>
                <c:pt idx="10">
                  <c:v>103</c:v>
                </c:pt>
                <c:pt idx="11">
                  <c:v>103</c:v>
                </c:pt>
                <c:pt idx="12">
                  <c:v>89</c:v>
                </c:pt>
              </c:numCache>
            </c:numRef>
          </c:yVal>
          <c:smooth val="1"/>
          <c:extLst xmlns:c16r2="http://schemas.microsoft.com/office/drawing/2015/06/chart">
            <c:ext xmlns:c16="http://schemas.microsoft.com/office/drawing/2014/chart" uri="{C3380CC4-5D6E-409C-BE32-E72D297353CC}">
              <c16:uniqueId val="{0000000F-81EB-4C5B-8A66-25FC73AE2431}"/>
            </c:ext>
          </c:extLst>
        </c:ser>
        <c:dLbls>
          <c:showLegendKey val="0"/>
          <c:showVal val="1"/>
          <c:showCatName val="0"/>
          <c:showSerName val="0"/>
          <c:showPercent val="0"/>
          <c:showBubbleSize val="0"/>
        </c:dLbls>
        <c:axId val="355131864"/>
        <c:axId val="355134608"/>
      </c:scatterChart>
      <c:valAx>
        <c:axId val="355131864"/>
        <c:scaling>
          <c:orientation val="minMax"/>
        </c:scaling>
        <c:delete val="0"/>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sr-Latn-RS"/>
          </a:p>
        </c:txPr>
        <c:crossAx val="355134608"/>
        <c:crosses val="autoZero"/>
        <c:crossBetween val="midCat"/>
      </c:valAx>
      <c:valAx>
        <c:axId val="355134608"/>
        <c:scaling>
          <c:orientation val="minMax"/>
          <c:max val="130"/>
          <c:min val="80"/>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sr-Latn-RS"/>
          </a:p>
        </c:txPr>
        <c:crossAx val="355131864"/>
        <c:crosses val="autoZero"/>
        <c:crossBetween val="midCat"/>
        <c:majorUnit val="10"/>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sr-Latn-R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solidFill>
                  <a:schemeClr val="bg1"/>
                </a:solidFill>
              </a:defRPr>
            </a:pPr>
            <a:r>
              <a:rPr lang="hr-HR" baseline="0">
                <a:solidFill>
                  <a:schemeClr val="bg1"/>
                </a:solidFill>
              </a:rPr>
              <a:t>BROJ INSPEKCIJSKIH NADZORA U PODRUČJU ZAŠTITE NA RADU PREMA GRUPAMA DJELATNOSTI - 2020.</a:t>
            </a:r>
          </a:p>
        </c:rich>
      </c:tx>
      <c:layout/>
      <c:overlay val="0"/>
    </c:title>
    <c:autoTitleDeleted val="0"/>
    <c:view3D>
      <c:rotX val="10"/>
      <c:rotY val="40"/>
      <c:rAngAx val="0"/>
      <c:perspective val="0"/>
    </c:view3D>
    <c:floor>
      <c:thickness val="0"/>
    </c:floor>
    <c:sideWall>
      <c:thickness val="0"/>
    </c:sideWall>
    <c:backWall>
      <c:thickness val="0"/>
    </c:backWall>
    <c:plotArea>
      <c:layout>
        <c:manualLayout>
          <c:layoutTarget val="inner"/>
          <c:xMode val="edge"/>
          <c:yMode val="edge"/>
          <c:x val="0.34710158752182407"/>
          <c:y val="0.14626812344848891"/>
          <c:w val="0.81365688497546707"/>
          <c:h val="0.37737290480095376"/>
        </c:manualLayout>
      </c:layout>
      <c:bar3DChart>
        <c:barDir val="col"/>
        <c:grouping val="standard"/>
        <c:varyColors val="0"/>
        <c:ser>
          <c:idx val="0"/>
          <c:order val="0"/>
          <c:tx>
            <c:strRef>
              <c:f>List1!$B$1</c:f>
              <c:strCache>
                <c:ptCount val="1"/>
                <c:pt idx="0">
                  <c:v>BROJ INSPEKCIJSKIH NADZORA U PODRUČJU ZAŠTITE NA RADU PREMA GRUPAMA DJELATNOSTI - 2018.</c:v>
                </c:pt>
              </c:strCache>
            </c:strRef>
          </c:tx>
          <c:spPr>
            <a:solidFill>
              <a:srgbClr val="001033">
                <a:lumMod val="10000"/>
                <a:lumOff val="90000"/>
              </a:srgbClr>
            </a:solidFill>
          </c:spPr>
          <c:invertIfNegative val="0"/>
          <c:dLbls>
            <c:dLbl>
              <c:idx val="0"/>
              <c:layout>
                <c:manualLayout>
                  <c:x val="1.793520905728053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425-44C0-A086-FD4E029FF80C}"/>
                </c:ext>
                <c:ext xmlns:c15="http://schemas.microsoft.com/office/drawing/2012/chart" uri="{CE6537A1-D6FC-4f65-9D91-7224C49458BB}">
                  <c15:layout/>
                </c:ext>
              </c:extLst>
            </c:dLbl>
            <c:dLbl>
              <c:idx val="1"/>
              <c:layout>
                <c:manualLayout>
                  <c:x val="1.5693307925120501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425-44C0-A086-FD4E029FF80C}"/>
                </c:ext>
                <c:ext xmlns:c15="http://schemas.microsoft.com/office/drawing/2012/chart" uri="{CE6537A1-D6FC-4f65-9D91-7224C49458BB}">
                  <c15:layout/>
                </c:ext>
              </c:extLst>
            </c:dLbl>
            <c:dLbl>
              <c:idx val="2"/>
              <c:layout>
                <c:manualLayout>
                  <c:x val="2.0177110189440645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425-44C0-A086-FD4E029FF80C}"/>
                </c:ext>
                <c:ext xmlns:c15="http://schemas.microsoft.com/office/drawing/2012/chart" uri="{CE6537A1-D6FC-4f65-9D91-7224C49458BB}">
                  <c15:layout/>
                </c:ext>
              </c:extLst>
            </c:dLbl>
            <c:dLbl>
              <c:idx val="3"/>
              <c:layout>
                <c:manualLayout>
                  <c:x val="1.793520905728057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425-44C0-A086-FD4E029FF80C}"/>
                </c:ext>
                <c:ext xmlns:c15="http://schemas.microsoft.com/office/drawing/2012/chart" uri="{CE6537A1-D6FC-4f65-9D91-7224C49458BB}">
                  <c15:layout/>
                </c:ext>
              </c:extLst>
            </c:dLbl>
            <c:dLbl>
              <c:idx val="4"/>
              <c:layout>
                <c:manualLayout>
                  <c:x val="1.3451406792960348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425-44C0-A086-FD4E029FF80C}"/>
                </c:ext>
                <c:ext xmlns:c15="http://schemas.microsoft.com/office/drawing/2012/chart" uri="{CE6537A1-D6FC-4f65-9D91-7224C49458BB}">
                  <c15:layout/>
                </c:ext>
              </c:extLst>
            </c:dLbl>
            <c:dLbl>
              <c:idx val="5"/>
              <c:layout>
                <c:manualLayout>
                  <c:x val="1.3451406792960431E-2"/>
                  <c:y val="-2.201188641866607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425-44C0-A086-FD4E029FF80C}"/>
                </c:ext>
                <c:ext xmlns:c15="http://schemas.microsoft.com/office/drawing/2012/chart" uri="{CE6537A1-D6FC-4f65-9D91-7224C49458BB}">
                  <c15:layout/>
                </c:ext>
              </c:extLst>
            </c:dLbl>
            <c:dLbl>
              <c:idx val="6"/>
              <c:layout>
                <c:manualLayout>
                  <c:x val="2.690281358592086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425-44C0-A086-FD4E029FF80C}"/>
                </c:ext>
                <c:ext xmlns:c15="http://schemas.microsoft.com/office/drawing/2012/chart" uri="{CE6537A1-D6FC-4f65-9D91-7224C49458BB}">
                  <c15:layout/>
                </c:ext>
              </c:extLst>
            </c:dLbl>
            <c:spPr>
              <a:noFill/>
              <a:ln>
                <a:noFill/>
              </a:ln>
              <a:effectLst/>
            </c:spPr>
            <c:txPr>
              <a:bodyPr/>
              <a:lstStyle/>
              <a:p>
                <a:pPr>
                  <a:defRPr b="1" baseline="0">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List1!$A$2:$A$8</c:f>
              <c:strCache>
                <c:ptCount val="7"/>
                <c:pt idx="0">
                  <c:v>A - POLJOPRIVREDA, ŠUMARSTVO I RIBARSTVO</c:v>
                </c:pt>
                <c:pt idx="1">
                  <c:v>C - PRERAĐIVAČKA INDUSTRIJA</c:v>
                </c:pt>
                <c:pt idx="2">
                  <c:v>F - GRAĐEVINARSTVO</c:v>
                </c:pt>
                <c:pt idx="3">
                  <c:v>G - TRGOVINA NA VELIKO I MALO, POPRAVAK MOTORNIH VOZILA I MOTOCIKALA</c:v>
                </c:pt>
                <c:pt idx="4">
                  <c:v>I - PRUŽANJE SMJEŠTAJA, PRIPREMA I USLUŽIVANJE HRANE I PIĆA</c:v>
                </c:pt>
                <c:pt idx="5">
                  <c:v>S - OSTALE USLUŽNE DJELATNOSTI</c:v>
                </c:pt>
                <c:pt idx="6">
                  <c:v>OSTALE DJELATNOSTI</c:v>
                </c:pt>
              </c:strCache>
            </c:strRef>
          </c:cat>
          <c:val>
            <c:numRef>
              <c:f>List1!$B$2:$B$8</c:f>
              <c:numCache>
                <c:formatCode>General</c:formatCode>
                <c:ptCount val="7"/>
                <c:pt idx="0">
                  <c:v>714</c:v>
                </c:pt>
                <c:pt idx="1">
                  <c:v>1419</c:v>
                </c:pt>
                <c:pt idx="2">
                  <c:v>2102</c:v>
                </c:pt>
                <c:pt idx="3">
                  <c:v>1089</c:v>
                </c:pt>
                <c:pt idx="4">
                  <c:v>411</c:v>
                </c:pt>
                <c:pt idx="5">
                  <c:v>585</c:v>
                </c:pt>
                <c:pt idx="6">
                  <c:v>1327</c:v>
                </c:pt>
              </c:numCache>
            </c:numRef>
          </c:val>
          <c:extLst xmlns:c16r2="http://schemas.microsoft.com/office/drawing/2015/06/chart">
            <c:ext xmlns:c16="http://schemas.microsoft.com/office/drawing/2014/chart" uri="{C3380CC4-5D6E-409C-BE32-E72D297353CC}">
              <c16:uniqueId val="{00000007-3425-44C0-A086-FD4E029FF80C}"/>
            </c:ext>
          </c:extLst>
        </c:ser>
        <c:dLbls>
          <c:showLegendKey val="0"/>
          <c:showVal val="1"/>
          <c:showCatName val="0"/>
          <c:showSerName val="0"/>
          <c:showPercent val="0"/>
          <c:showBubbleSize val="0"/>
        </c:dLbls>
        <c:gapWidth val="150"/>
        <c:shape val="box"/>
        <c:axId val="355131080"/>
        <c:axId val="355135392"/>
        <c:axId val="355851200"/>
      </c:bar3DChart>
      <c:catAx>
        <c:axId val="355131080"/>
        <c:scaling>
          <c:orientation val="minMax"/>
        </c:scaling>
        <c:delete val="0"/>
        <c:axPos val="b"/>
        <c:numFmt formatCode="General" sourceLinked="0"/>
        <c:majorTickMark val="none"/>
        <c:minorTickMark val="none"/>
        <c:tickLblPos val="nextTo"/>
        <c:txPr>
          <a:bodyPr/>
          <a:lstStyle/>
          <a:p>
            <a:pPr>
              <a:defRPr sz="900" baseline="0">
                <a:solidFill>
                  <a:schemeClr val="bg1"/>
                </a:solidFill>
              </a:defRPr>
            </a:pPr>
            <a:endParaRPr lang="sr-Latn-RS"/>
          </a:p>
        </c:txPr>
        <c:crossAx val="355135392"/>
        <c:crosses val="autoZero"/>
        <c:auto val="1"/>
        <c:lblAlgn val="ctr"/>
        <c:lblOffset val="100"/>
        <c:noMultiLvlLbl val="0"/>
      </c:catAx>
      <c:valAx>
        <c:axId val="355135392"/>
        <c:scaling>
          <c:orientation val="minMax"/>
        </c:scaling>
        <c:delete val="0"/>
        <c:axPos val="l"/>
        <c:majorGridlines/>
        <c:numFmt formatCode="General" sourceLinked="1"/>
        <c:majorTickMark val="none"/>
        <c:minorTickMark val="none"/>
        <c:tickLblPos val="nextTo"/>
        <c:crossAx val="355131080"/>
        <c:crosses val="autoZero"/>
        <c:crossBetween val="between"/>
      </c:valAx>
      <c:serAx>
        <c:axId val="355851200"/>
        <c:scaling>
          <c:orientation val="minMax"/>
        </c:scaling>
        <c:delete val="1"/>
        <c:axPos val="b"/>
        <c:majorTickMark val="none"/>
        <c:minorTickMark val="none"/>
        <c:tickLblPos val="nextTo"/>
        <c:crossAx val="355135392"/>
        <c:crosses val="autoZero"/>
      </c:ser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solidFill>
                  <a:schemeClr val="bg1"/>
                </a:solidFill>
              </a:defRPr>
            </a:pPr>
            <a:r>
              <a:rPr lang="en-US" baseline="0">
                <a:solidFill>
                  <a:schemeClr val="bg1"/>
                </a:solidFill>
              </a:rPr>
              <a:t>STRUKTURA OBAVLJENIH INSPEKCIJSKIH POSLOVA INSPEKTORA RADA U PODRUČJU ZAŠTITE NA RADU - 20</a:t>
            </a:r>
            <a:r>
              <a:rPr lang="hr-HR" baseline="0">
                <a:solidFill>
                  <a:schemeClr val="bg1"/>
                </a:solidFill>
              </a:rPr>
              <a:t>20</a:t>
            </a:r>
            <a:r>
              <a:rPr lang="en-US" baseline="0">
                <a:solidFill>
                  <a:schemeClr val="bg1"/>
                </a:solidFill>
              </a:rPr>
              <a:t>.</a:t>
            </a:r>
          </a:p>
        </c:rich>
      </c:tx>
      <c:layout>
        <c:manualLayout>
          <c:xMode val="edge"/>
          <c:yMode val="edge"/>
          <c:x val="1.3480392156862745E-3"/>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8703703703703706E-2"/>
          <c:y val="0.19776684164479441"/>
          <c:w val="0.78935185185185186"/>
          <c:h val="0.63699225096862888"/>
        </c:manualLayout>
      </c:layout>
      <c:pie3DChart>
        <c:varyColors val="1"/>
        <c:ser>
          <c:idx val="0"/>
          <c:order val="0"/>
          <c:tx>
            <c:strRef>
              <c:f>List1!$B$1</c:f>
              <c:strCache>
                <c:ptCount val="1"/>
                <c:pt idx="0">
                  <c:v>STRUKTURA OBAVLJENIH INSPEKCIJSKIH POSLOVA INSPEKTORA RADA U PODRUČJU ZAŠTITE NA RADU - 2018.</c:v>
                </c:pt>
              </c:strCache>
            </c:strRef>
          </c:tx>
          <c:explosion val="25"/>
          <c:dPt>
            <c:idx val="0"/>
            <c:bubble3D val="0"/>
            <c:explosion val="11"/>
            <c:extLst xmlns:c16r2="http://schemas.microsoft.com/office/drawing/2015/06/chart">
              <c:ext xmlns:c16="http://schemas.microsoft.com/office/drawing/2014/chart" uri="{C3380CC4-5D6E-409C-BE32-E72D297353CC}">
                <c16:uniqueId val="{00000001-E20F-40EF-845B-557491B070FD}"/>
              </c:ext>
            </c:extLst>
          </c:dPt>
          <c:dPt>
            <c:idx val="4"/>
            <c:bubble3D val="0"/>
            <c:explosion val="8"/>
            <c:extLst xmlns:c16r2="http://schemas.microsoft.com/office/drawing/2015/06/chart">
              <c:ext xmlns:c16="http://schemas.microsoft.com/office/drawing/2014/chart" uri="{C3380CC4-5D6E-409C-BE32-E72D297353CC}">
                <c16:uniqueId val="{00000003-E20F-40EF-845B-557491B070FD}"/>
              </c:ext>
            </c:extLst>
          </c:dPt>
          <c:dLbls>
            <c:dLbl>
              <c:idx val="0"/>
              <c:layout>
                <c:manualLayout>
                  <c:x val="0.14022052390510009"/>
                  <c:y val="4.5424516009316199E-2"/>
                </c:manualLayout>
              </c:layout>
              <c:tx>
                <c:rich>
                  <a:bodyPr/>
                  <a:lstStyle/>
                  <a:p>
                    <a:r>
                      <a:rPr lang="pl-PL" dirty="0"/>
                      <a:t>INSPEKCIJSKI NADZORI U POVODU</a:t>
                    </a:r>
                    <a:r>
                      <a:rPr lang="pl-PL" baseline="0" dirty="0"/>
                      <a:t> OZLJEDA I PROFESIONAL. BOLESTI
</a:t>
                    </a:r>
                    <a:fld id="{DF8EBD04-9FC4-4E49-AAF7-99C052057BBA}" type="PERCENTAGE">
                      <a:rPr lang="pl-PL" baseline="0"/>
                      <a:pPr/>
                      <a:t>[PERCENTAGE]</a:t>
                    </a:fld>
                    <a:endParaRPr lang="pl-PL"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20F-40EF-845B-557491B070FD}"/>
                </c:ext>
                <c:ext xmlns:c15="http://schemas.microsoft.com/office/drawing/2012/chart" uri="{CE6537A1-D6FC-4f65-9D91-7224C49458BB}">
                  <c15:layout/>
                  <c15:dlblFieldTable/>
                  <c15:showDataLabelsRange val="0"/>
                </c:ext>
              </c:extLst>
            </c:dLbl>
            <c:dLbl>
              <c:idx val="1"/>
              <c:layout>
                <c:manualLayout>
                  <c:x val="-6.8990916576604396E-3"/>
                  <c:y val="6.073020546664902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E20F-40EF-845B-557491B070FD}"/>
                </c:ext>
                <c:ext xmlns:c15="http://schemas.microsoft.com/office/drawing/2012/chart" uri="{CE6537A1-D6FC-4f65-9D91-7224C49458BB}">
                  <c15:layout/>
                </c:ext>
              </c:extLst>
            </c:dLbl>
            <c:dLbl>
              <c:idx val="2"/>
              <c:layout/>
              <c:tx>
                <c:rich>
                  <a:bodyPr/>
                  <a:lstStyle/>
                  <a:p>
                    <a:r>
                      <a:rPr lang="pl-PL" baseline="0"/>
                      <a:t>INSPEKCIJSKI NADZORI U POVODU PODNESAKA
</a:t>
                    </a:r>
                    <a:fld id="{76C98441-A69C-4C0E-B13A-966E5D80E54F}" type="PERCENTAGE">
                      <a:rPr lang="pl-PL" baseline="0"/>
                      <a:pPr/>
                      <a:t>[PERCENTAGE]</a:t>
                    </a:fld>
                    <a:endParaRPr lang="pl-PL" baseline="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DDEA-41F5-8804-2555045B8332}"/>
                </c:ext>
                <c:ext xmlns:c15="http://schemas.microsoft.com/office/drawing/2012/chart" uri="{CE6537A1-D6FC-4f65-9D91-7224C49458BB}">
                  <c15:layout/>
                  <c15:dlblFieldTable/>
                  <c15:showDataLabelsRange val="0"/>
                </c:ext>
              </c:extLst>
            </c:dLbl>
            <c:dLbl>
              <c:idx val="3"/>
              <c:layout>
                <c:manualLayout>
                  <c:x val="-0.11252283721887706"/>
                  <c:y val="-2.772483105181078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20F-40EF-845B-557491B070FD}"/>
                </c:ext>
                <c:ext xmlns:c15="http://schemas.microsoft.com/office/drawing/2012/chart" uri="{CE6537A1-D6FC-4f65-9D91-7224C49458BB}">
                  <c15:layout/>
                </c:ext>
              </c:extLst>
            </c:dLbl>
            <c:dLbl>
              <c:idx val="4"/>
              <c:layout>
                <c:manualLayout>
                  <c:x val="7.1957020997375325E-3"/>
                  <c:y val="-3.180540135784597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20F-40EF-845B-557491B070FD}"/>
                </c:ext>
                <c:ext xmlns:c15="http://schemas.microsoft.com/office/drawing/2012/chart" uri="{CE6537A1-D6FC-4f65-9D91-7224C49458BB}">
                  <c15:layout/>
                </c:ext>
              </c:extLst>
            </c:dLbl>
            <c:spPr>
              <a:noFill/>
              <a:ln>
                <a:noFill/>
              </a:ln>
              <a:effectLst/>
            </c:spPr>
            <c:txPr>
              <a:bodyPr/>
              <a:lstStyle/>
              <a:p>
                <a:pPr>
                  <a:defRPr sz="700" baseline="0">
                    <a:solidFill>
                      <a:schemeClr val="bg1"/>
                    </a:solidFill>
                  </a:defRPr>
                </a:pPr>
                <a:endParaRPr lang="sr-Latn-R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List1!$A$2:$A$6</c:f>
              <c:strCache>
                <c:ptCount val="5"/>
                <c:pt idx="0">
                  <c:v>INSPEKCIJSKI NADZORI POVODOM OZLJEDA I PROFESIONALNIH BOLESTI</c:v>
                </c:pt>
                <c:pt idx="1">
                  <c:v>INSPEKCIJSKI NADZORI NA RADILIŠTIMA</c:v>
                </c:pt>
                <c:pt idx="2">
                  <c:v>INSPEKCIJSKI NADZORI POVODOM PODNESAKA</c:v>
                </c:pt>
                <c:pt idx="3">
                  <c:v>INSPEKCIJSKI POSLOVI U PODRUČJU GRADNJE GRAĐEVINA NAMIJENJENIH ZA RAD</c:v>
                </c:pt>
                <c:pt idx="4">
                  <c:v>OSTALI INSPEKCIJSKI NADZORI</c:v>
                </c:pt>
              </c:strCache>
            </c:strRef>
          </c:cat>
          <c:val>
            <c:numRef>
              <c:f>List1!$B$2:$B$6</c:f>
              <c:numCache>
                <c:formatCode>General</c:formatCode>
                <c:ptCount val="5"/>
                <c:pt idx="0">
                  <c:v>793</c:v>
                </c:pt>
                <c:pt idx="1">
                  <c:v>1860</c:v>
                </c:pt>
                <c:pt idx="2">
                  <c:v>867</c:v>
                </c:pt>
                <c:pt idx="3">
                  <c:v>1287</c:v>
                </c:pt>
                <c:pt idx="4">
                  <c:v>2840</c:v>
                </c:pt>
              </c:numCache>
            </c:numRef>
          </c:val>
          <c:extLst xmlns:c16r2="http://schemas.microsoft.com/office/drawing/2015/06/chart">
            <c:ext xmlns:c16="http://schemas.microsoft.com/office/drawing/2014/chart" uri="{C3380CC4-5D6E-409C-BE32-E72D297353CC}">
              <c16:uniqueId val="{00000006-E20F-40EF-845B-557491B070FD}"/>
            </c:ext>
          </c:extLst>
        </c:ser>
        <c:ser>
          <c:idx val="1"/>
          <c:order val="1"/>
          <c:tx>
            <c:strRef>
              <c:f>List1!$C$1</c:f>
              <c:strCache>
                <c:ptCount val="1"/>
                <c:pt idx="0">
                  <c:v>Stupac1</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List1!$A$2:$A$6</c:f>
              <c:strCache>
                <c:ptCount val="5"/>
                <c:pt idx="0">
                  <c:v>INSPEKCIJSKI NADZORI POVODOM OZLJEDA I PROFESIONALNIH BOLESTI</c:v>
                </c:pt>
                <c:pt idx="1">
                  <c:v>INSPEKCIJSKI NADZORI NA RADILIŠTIMA</c:v>
                </c:pt>
                <c:pt idx="2">
                  <c:v>INSPEKCIJSKI NADZORI POVODOM PODNESAKA</c:v>
                </c:pt>
                <c:pt idx="3">
                  <c:v>INSPEKCIJSKI POSLOVI U PODRUČJU GRADNJE GRAĐEVINA NAMIJENJENIH ZA RAD</c:v>
                </c:pt>
                <c:pt idx="4">
                  <c:v>OSTALI INSPEKCIJSKI NADZORI</c:v>
                </c:pt>
              </c:strCache>
            </c:strRef>
          </c:cat>
          <c:val>
            <c:numRef>
              <c:f>List1!$C$2:$C$6</c:f>
              <c:numCache>
                <c:formatCode>General</c:formatCode>
                <c:ptCount val="5"/>
                <c:pt idx="0">
                  <c:v>10</c:v>
                </c:pt>
                <c:pt idx="1">
                  <c:v>24</c:v>
                </c:pt>
                <c:pt idx="2">
                  <c:v>11</c:v>
                </c:pt>
                <c:pt idx="3">
                  <c:v>17</c:v>
                </c:pt>
                <c:pt idx="4">
                  <c:v>37</c:v>
                </c:pt>
              </c:numCache>
            </c:numRef>
          </c:val>
          <c:extLst xmlns:c16r2="http://schemas.microsoft.com/office/drawing/2015/06/chart">
            <c:ext xmlns:c16="http://schemas.microsoft.com/office/drawing/2014/chart" uri="{C3380CC4-5D6E-409C-BE32-E72D297353CC}">
              <c16:uniqueId val="{00000007-E20F-40EF-845B-557491B070FD}"/>
            </c:ext>
          </c:extLst>
        </c:ser>
        <c:dLbls>
          <c:showLegendKey val="0"/>
          <c:showVal val="0"/>
          <c:showCatName val="1"/>
          <c:showSerName val="0"/>
          <c:showPercent val="1"/>
          <c:showBubbleSize val="0"/>
          <c:showLeaderLines val="1"/>
        </c:dLbls>
      </c:pie3DChart>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solidFill>
                  <a:schemeClr val="bg1"/>
                </a:solidFill>
              </a:defRPr>
            </a:pPr>
            <a:r>
              <a:rPr lang="hr-HR" baseline="0">
                <a:solidFill>
                  <a:schemeClr val="bg1"/>
                </a:solidFill>
              </a:rPr>
              <a:t>STRUKTURA PODUZETIH INSPEKCIJSKIH MJERA U PODRUČJU ZAŠTITE NA RADU - 2020.</a:t>
            </a:r>
          </a:p>
        </c:rich>
      </c:tx>
      <c:layout>
        <c:manualLayout>
          <c:xMode val="edge"/>
          <c:yMode val="edge"/>
          <c:x val="0.21531585963809657"/>
          <c:y val="1.984126984126984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7962962962962965E-2"/>
          <c:y val="0.33440819897512813"/>
          <c:w val="0.82407407407407407"/>
          <c:h val="0.66559165892846439"/>
        </c:manualLayout>
      </c:layout>
      <c:pie3DChart>
        <c:varyColors val="1"/>
        <c:ser>
          <c:idx val="0"/>
          <c:order val="0"/>
          <c:tx>
            <c:strRef>
              <c:f>List1!$B$1</c:f>
              <c:strCache>
                <c:ptCount val="1"/>
                <c:pt idx="0">
                  <c:v>STRUKTURA PODUZETIH INSPEKCIJSKIH MJERA U PODRUČJU ZAŠTITE NA RADU - 2018.</c:v>
                </c:pt>
              </c:strCache>
            </c:strRef>
          </c:tx>
          <c:explosion val="13"/>
          <c:dPt>
            <c:idx val="0"/>
            <c:bubble3D val="0"/>
            <c:explosion val="5"/>
            <c:extLst xmlns:c16r2="http://schemas.microsoft.com/office/drawing/2015/06/chart">
              <c:ext xmlns:c16="http://schemas.microsoft.com/office/drawing/2014/chart" uri="{C3380CC4-5D6E-409C-BE32-E72D297353CC}">
                <c16:uniqueId val="{00000001-CE77-4804-8C6F-E99DCA0BA638}"/>
              </c:ext>
            </c:extLst>
          </c:dPt>
          <c:dLbls>
            <c:dLbl>
              <c:idx val="0"/>
              <c:layout>
                <c:manualLayout>
                  <c:x val="5.3421495528446723E-2"/>
                  <c:y val="-0.39408761404824399"/>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E77-4804-8C6F-E99DCA0BA638}"/>
                </c:ext>
                <c:ext xmlns:c15="http://schemas.microsoft.com/office/drawing/2012/chart" uri="{CE6537A1-D6FC-4f65-9D91-7224C49458BB}">
                  <c15:layout/>
                </c:ext>
              </c:extLst>
            </c:dLbl>
            <c:dLbl>
              <c:idx val="1"/>
              <c:layout>
                <c:manualLayout>
                  <c:x val="-1.508357536361235E-2"/>
                  <c:y val="-1.5563210848643911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CE77-4804-8C6F-E99DCA0BA638}"/>
                </c:ext>
                <c:ext xmlns:c15="http://schemas.microsoft.com/office/drawing/2012/chart" uri="{CE6537A1-D6FC-4f65-9D91-7224C49458BB}">
                  <c15:layout>
                    <c:manualLayout>
                      <c:w val="0.22840963024036726"/>
                      <c:h val="0.14267872765904263"/>
                    </c:manualLayout>
                  </c15:layout>
                </c:ext>
              </c:extLst>
            </c:dLbl>
            <c:dLbl>
              <c:idx val="2"/>
              <c:layout>
                <c:manualLayout>
                  <c:x val="-1.4364610673665791E-3"/>
                  <c:y val="-3.9510241302167994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CE77-4804-8C6F-E99DCA0BA638}"/>
                </c:ext>
                <c:ext xmlns:c15="http://schemas.microsoft.com/office/drawing/2012/chart" uri="{CE6537A1-D6FC-4f65-9D91-7224C49458BB}">
                  <c15:layout/>
                </c:ext>
              </c:extLst>
            </c:dLbl>
            <c:dLbl>
              <c:idx val="3"/>
              <c:layout>
                <c:manualLayout>
                  <c:x val="0.12366014144065325"/>
                  <c:y val="-3.6038932633420825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CE77-4804-8C6F-E99DCA0BA638}"/>
                </c:ext>
                <c:ext xmlns:c15="http://schemas.microsoft.com/office/drawing/2012/chart" uri="{CE6537A1-D6FC-4f65-9D91-7224C49458BB}">
                  <c15:layout/>
                </c:ext>
              </c:extLst>
            </c:dLbl>
            <c:dLbl>
              <c:idx val="4"/>
              <c:layout>
                <c:manualLayout>
                  <c:x val="9.3440051764362791E-2"/>
                  <c:y val="-1.693353424857268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E77-4804-8C6F-E99DCA0BA638}"/>
                </c:ext>
                <c:ext xmlns:c15="http://schemas.microsoft.com/office/drawing/2012/chart" uri="{CE6537A1-D6FC-4f65-9D91-7224C49458BB}"/>
              </c:extLst>
            </c:dLbl>
            <c:spPr>
              <a:noFill/>
              <a:ln>
                <a:noFill/>
              </a:ln>
              <a:effectLst/>
            </c:spPr>
            <c:txPr>
              <a:bodyPr/>
              <a:lstStyle/>
              <a:p>
                <a:pPr>
                  <a:defRPr sz="900" baseline="0">
                    <a:solidFill>
                      <a:schemeClr val="bg1"/>
                    </a:solidFill>
                  </a:defRPr>
                </a:pPr>
                <a:endParaRPr lang="sr-Latn-R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List1!$A$2:$A$5</c:f>
              <c:strCache>
                <c:ptCount val="4"/>
                <c:pt idx="0">
                  <c:v>UPRAVNE MJERE</c:v>
                </c:pt>
                <c:pt idx="1">
                  <c:v>PREKRŠAJNE MJERE</c:v>
                </c:pt>
                <c:pt idx="2">
                  <c:v>KAZNENE PRIJAVE (br. osoba)</c:v>
                </c:pt>
                <c:pt idx="3">
                  <c:v>OBAVIJESTI DRUGIM TIJELIMA</c:v>
                </c:pt>
              </c:strCache>
            </c:strRef>
          </c:cat>
          <c:val>
            <c:numRef>
              <c:f>List1!$B$2:$B$5</c:f>
              <c:numCache>
                <c:formatCode>General</c:formatCode>
                <c:ptCount val="4"/>
                <c:pt idx="0">
                  <c:v>5175</c:v>
                </c:pt>
                <c:pt idx="1">
                  <c:v>959</c:v>
                </c:pt>
                <c:pt idx="2">
                  <c:v>168</c:v>
                </c:pt>
                <c:pt idx="3">
                  <c:v>45</c:v>
                </c:pt>
              </c:numCache>
            </c:numRef>
          </c:val>
          <c:extLst xmlns:c16r2="http://schemas.microsoft.com/office/drawing/2015/06/chart">
            <c:ext xmlns:c16="http://schemas.microsoft.com/office/drawing/2014/chart" uri="{C3380CC4-5D6E-409C-BE32-E72D297353CC}">
              <c16:uniqueId val="{00000006-CE77-4804-8C6F-E99DCA0BA638}"/>
            </c:ext>
          </c:extLst>
        </c:ser>
        <c:dLbls>
          <c:showLegendKey val="0"/>
          <c:showVal val="0"/>
          <c:showCatName val="1"/>
          <c:showSerName val="0"/>
          <c:showPercent val="1"/>
          <c:showBubbleSize val="0"/>
          <c:showLeaderLines val="1"/>
        </c:dLbls>
      </c:pie3DChart>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solidFill>
                  <a:schemeClr val="bg1"/>
                </a:solidFill>
              </a:defRPr>
            </a:pPr>
            <a:r>
              <a:rPr lang="hr-HR" sz="900" baseline="0" dirty="0">
                <a:solidFill>
                  <a:schemeClr val="bg1"/>
                </a:solidFill>
              </a:rPr>
              <a:t>BROJ INSPEKCIJSKIH NADZORA U POVODU OZLJEDA NA RADU U</a:t>
            </a:r>
            <a:r>
              <a:rPr lang="hr-HR" sz="900" b="1" i="0" u="none" strike="noStrike" baseline="0" dirty="0">
                <a:solidFill>
                  <a:schemeClr val="bg1"/>
                </a:solidFill>
                <a:effectLst/>
              </a:rPr>
              <a:t> 2019</a:t>
            </a:r>
            <a:r>
              <a:rPr lang="hr-HR" sz="1100" b="1" i="0" u="none" strike="noStrike" baseline="0" dirty="0">
                <a:solidFill>
                  <a:schemeClr val="bg1"/>
                </a:solidFill>
                <a:effectLst/>
              </a:rPr>
              <a:t>. </a:t>
            </a:r>
            <a:endParaRPr lang="hr-HR" baseline="0" dirty="0">
              <a:solidFill>
                <a:schemeClr val="bg1"/>
              </a:solidFill>
            </a:endParaRPr>
          </a:p>
        </c:rich>
      </c:tx>
      <c:layout>
        <c:manualLayout>
          <c:xMode val="edge"/>
          <c:yMode val="edge"/>
          <c:x val="0.19961479198767335"/>
          <c:y val="0"/>
        </c:manualLayout>
      </c:layout>
      <c:overlay val="0"/>
    </c:title>
    <c:autoTitleDeleted val="0"/>
    <c:view3D>
      <c:rotX val="10"/>
      <c:rotY val="40"/>
      <c:rAngAx val="0"/>
      <c:perspective val="0"/>
    </c:view3D>
    <c:floor>
      <c:thickness val="0"/>
    </c:floor>
    <c:sideWall>
      <c:thickness val="0"/>
    </c:sideWall>
    <c:backWall>
      <c:thickness val="0"/>
    </c:backWall>
    <c:plotArea>
      <c:layout>
        <c:manualLayout>
          <c:layoutTarget val="inner"/>
          <c:xMode val="edge"/>
          <c:yMode val="edge"/>
          <c:x val="0.18416511690102186"/>
          <c:y val="8.2257832808348544E-2"/>
          <c:w val="0.81365688497546707"/>
          <c:h val="0.5347743573535928"/>
        </c:manualLayout>
      </c:layout>
      <c:bar3DChart>
        <c:barDir val="col"/>
        <c:grouping val="standard"/>
        <c:varyColors val="0"/>
        <c:ser>
          <c:idx val="0"/>
          <c:order val="0"/>
          <c:tx>
            <c:strRef>
              <c:f>List1!$B$1</c:f>
              <c:strCache>
                <c:ptCount val="1"/>
                <c:pt idx="0">
                  <c:v>BROJ INSPEKCIJSKIH NADZORA U PODRUČJU ZAŠTITE NA RADU PREMA GRUPAMA DJELATNOSTI - 2018.</c:v>
                </c:pt>
              </c:strCache>
            </c:strRef>
          </c:tx>
          <c:spPr>
            <a:solidFill>
              <a:srgbClr val="FFFFFF"/>
            </a:solidFill>
          </c:spPr>
          <c:invertIfNegative val="0"/>
          <c:dLbls>
            <c:dLbl>
              <c:idx val="0"/>
              <c:layout>
                <c:manualLayout>
                  <c:x val="1.793520905728053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B69-4B92-A706-C8F47B6F4653}"/>
                </c:ext>
                <c:ext xmlns:c15="http://schemas.microsoft.com/office/drawing/2012/chart" uri="{CE6537A1-D6FC-4f65-9D91-7224C49458BB}">
                  <c15:layout/>
                </c:ext>
              </c:extLst>
            </c:dLbl>
            <c:dLbl>
              <c:idx val="1"/>
              <c:layout>
                <c:manualLayout>
                  <c:x val="1.5693307925120501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B69-4B92-A706-C8F47B6F4653}"/>
                </c:ext>
                <c:ext xmlns:c15="http://schemas.microsoft.com/office/drawing/2012/chart" uri="{CE6537A1-D6FC-4f65-9D91-7224C49458BB}">
                  <c15:layout/>
                </c:ext>
              </c:extLst>
            </c:dLbl>
            <c:dLbl>
              <c:idx val="2"/>
              <c:layout>
                <c:manualLayout>
                  <c:x val="2.0177110189440645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B69-4B92-A706-C8F47B6F4653}"/>
                </c:ext>
                <c:ext xmlns:c15="http://schemas.microsoft.com/office/drawing/2012/chart" uri="{CE6537A1-D6FC-4f65-9D91-7224C49458BB}">
                  <c15:layout/>
                </c:ext>
              </c:extLst>
            </c:dLbl>
            <c:dLbl>
              <c:idx val="3"/>
              <c:layout>
                <c:manualLayout>
                  <c:x val="1.793520905728057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B69-4B92-A706-C8F47B6F4653}"/>
                </c:ext>
                <c:ext xmlns:c15="http://schemas.microsoft.com/office/drawing/2012/chart" uri="{CE6537A1-D6FC-4f65-9D91-7224C49458BB}">
                  <c15:layout/>
                </c:ext>
              </c:extLst>
            </c:dLbl>
            <c:dLbl>
              <c:idx val="4"/>
              <c:layout>
                <c:manualLayout>
                  <c:x val="1.3451406792960348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B69-4B92-A706-C8F47B6F4653}"/>
                </c:ext>
                <c:ext xmlns:c15="http://schemas.microsoft.com/office/drawing/2012/chart" uri="{CE6537A1-D6FC-4f65-9D91-7224C49458BB}">
                  <c15:layout/>
                </c:ext>
              </c:extLst>
            </c:dLbl>
            <c:dLbl>
              <c:idx val="5"/>
              <c:layout>
                <c:manualLayout>
                  <c:x val="1.3451406792960431E-2"/>
                  <c:y val="-2.201188641866607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B69-4B92-A706-C8F47B6F4653}"/>
                </c:ext>
                <c:ext xmlns:c15="http://schemas.microsoft.com/office/drawing/2012/chart" uri="{CE6537A1-D6FC-4f65-9D91-7224C49458BB}">
                  <c15:layout/>
                </c:ext>
              </c:extLst>
            </c:dLbl>
            <c:dLbl>
              <c:idx val="6"/>
              <c:layout>
                <c:manualLayout>
                  <c:x val="2.690281358592086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B69-4B92-A706-C8F47B6F4653}"/>
                </c:ext>
                <c:ext xmlns:c15="http://schemas.microsoft.com/office/drawing/2012/chart" uri="{CE6537A1-D6FC-4f65-9D91-7224C49458BB}">
                  <c15:layout/>
                </c:ext>
              </c:extLst>
            </c:dLbl>
            <c:spPr>
              <a:noFill/>
              <a:ln>
                <a:noFill/>
              </a:ln>
              <a:effectLst/>
            </c:spPr>
            <c:txPr>
              <a:bodyPr/>
              <a:lstStyle/>
              <a:p>
                <a:pPr>
                  <a:defRPr b="1" baseline="0">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List1!$A$2:$A$8</c:f>
              <c:strCache>
                <c:ptCount val="7"/>
                <c:pt idx="0">
                  <c:v>A - POLJOPRIVREDA, ŠUMARSTVO I RIBARSTVO</c:v>
                </c:pt>
                <c:pt idx="1">
                  <c:v>C - PRERAĐIVAČKA INDUSTRIJA</c:v>
                </c:pt>
                <c:pt idx="2">
                  <c:v>F - GRAĐEVINARSTVO</c:v>
                </c:pt>
                <c:pt idx="3">
                  <c:v>G - TRGOVINA NA VELIKO I MALO, POPRAVAK MOTORNIH VOZILA I MOTOCIKALA</c:v>
                </c:pt>
                <c:pt idx="4">
                  <c:v>I - PRUŽANJE SMJEŠTAJA, PRIPREMA I USLUŽIVANJE HRANE I PIĆA</c:v>
                </c:pt>
                <c:pt idx="5">
                  <c:v>S - OSTALE USLUŽNE DJELATNOSTI</c:v>
                </c:pt>
                <c:pt idx="6">
                  <c:v>OSTALE DJELATNOSTI</c:v>
                </c:pt>
              </c:strCache>
            </c:strRef>
          </c:cat>
          <c:val>
            <c:numRef>
              <c:f>List1!$B$2:$B$8</c:f>
              <c:numCache>
                <c:formatCode>General</c:formatCode>
                <c:ptCount val="7"/>
                <c:pt idx="0" formatCode="0">
                  <c:v>69</c:v>
                </c:pt>
                <c:pt idx="1">
                  <c:v>305</c:v>
                </c:pt>
                <c:pt idx="2">
                  <c:v>236</c:v>
                </c:pt>
                <c:pt idx="3">
                  <c:v>83</c:v>
                </c:pt>
                <c:pt idx="4">
                  <c:v>34</c:v>
                </c:pt>
                <c:pt idx="5">
                  <c:v>36</c:v>
                </c:pt>
                <c:pt idx="6">
                  <c:v>189</c:v>
                </c:pt>
              </c:numCache>
            </c:numRef>
          </c:val>
          <c:extLst xmlns:c16r2="http://schemas.microsoft.com/office/drawing/2015/06/chart">
            <c:ext xmlns:c16="http://schemas.microsoft.com/office/drawing/2014/chart" uri="{C3380CC4-5D6E-409C-BE32-E72D297353CC}">
              <c16:uniqueId val="{00000007-5B69-4B92-A706-C8F47B6F4653}"/>
            </c:ext>
          </c:extLst>
        </c:ser>
        <c:dLbls>
          <c:showLegendKey val="0"/>
          <c:showVal val="1"/>
          <c:showCatName val="0"/>
          <c:showSerName val="0"/>
          <c:showPercent val="0"/>
          <c:showBubbleSize val="0"/>
        </c:dLbls>
        <c:gapWidth val="150"/>
        <c:shape val="box"/>
        <c:axId val="355133824"/>
        <c:axId val="355131472"/>
        <c:axId val="355851624"/>
      </c:bar3DChart>
      <c:catAx>
        <c:axId val="355133824"/>
        <c:scaling>
          <c:orientation val="minMax"/>
        </c:scaling>
        <c:delete val="0"/>
        <c:axPos val="b"/>
        <c:numFmt formatCode="General" sourceLinked="0"/>
        <c:majorTickMark val="none"/>
        <c:minorTickMark val="none"/>
        <c:tickLblPos val="nextTo"/>
        <c:txPr>
          <a:bodyPr/>
          <a:lstStyle/>
          <a:p>
            <a:pPr>
              <a:defRPr sz="800" baseline="0">
                <a:solidFill>
                  <a:schemeClr val="bg1"/>
                </a:solidFill>
              </a:defRPr>
            </a:pPr>
            <a:endParaRPr lang="sr-Latn-RS"/>
          </a:p>
        </c:txPr>
        <c:crossAx val="355131472"/>
        <c:crosses val="autoZero"/>
        <c:auto val="1"/>
        <c:lblAlgn val="ctr"/>
        <c:lblOffset val="100"/>
        <c:noMultiLvlLbl val="0"/>
      </c:catAx>
      <c:valAx>
        <c:axId val="355131472"/>
        <c:scaling>
          <c:orientation val="minMax"/>
        </c:scaling>
        <c:delete val="0"/>
        <c:axPos val="l"/>
        <c:majorGridlines/>
        <c:numFmt formatCode="0" sourceLinked="1"/>
        <c:majorTickMark val="none"/>
        <c:minorTickMark val="none"/>
        <c:tickLblPos val="nextTo"/>
        <c:txPr>
          <a:bodyPr/>
          <a:lstStyle/>
          <a:p>
            <a:pPr>
              <a:defRPr baseline="0">
                <a:solidFill>
                  <a:schemeClr val="bg1"/>
                </a:solidFill>
              </a:defRPr>
            </a:pPr>
            <a:endParaRPr lang="sr-Latn-RS"/>
          </a:p>
        </c:txPr>
        <c:crossAx val="355133824"/>
        <c:crosses val="autoZero"/>
        <c:crossBetween val="between"/>
      </c:valAx>
      <c:serAx>
        <c:axId val="355851624"/>
        <c:scaling>
          <c:orientation val="minMax"/>
        </c:scaling>
        <c:delete val="1"/>
        <c:axPos val="b"/>
        <c:majorTickMark val="none"/>
        <c:minorTickMark val="none"/>
        <c:tickLblPos val="nextTo"/>
        <c:crossAx val="355131472"/>
        <c:crosses val="autoZero"/>
      </c:ser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solidFill>
                  <a:schemeClr val="bg1"/>
                </a:solidFill>
              </a:defRPr>
            </a:pPr>
            <a:r>
              <a:rPr lang="hr-HR" sz="900" baseline="0" dirty="0">
                <a:solidFill>
                  <a:schemeClr val="bg1"/>
                </a:solidFill>
              </a:rPr>
              <a:t>BROJ INSPEKCIJSKIH NADZORA U POVODU OZLJEDA NA RADU U</a:t>
            </a:r>
            <a:r>
              <a:rPr lang="hr-HR" sz="900" b="1" i="0" u="none" strike="noStrike" baseline="0" dirty="0">
                <a:solidFill>
                  <a:schemeClr val="bg1"/>
                </a:solidFill>
                <a:effectLst/>
              </a:rPr>
              <a:t> 2020</a:t>
            </a:r>
            <a:r>
              <a:rPr lang="hr-HR" sz="1100" b="1" i="0" u="none" strike="noStrike" baseline="0" dirty="0">
                <a:solidFill>
                  <a:schemeClr val="bg1"/>
                </a:solidFill>
                <a:effectLst/>
              </a:rPr>
              <a:t>. </a:t>
            </a:r>
            <a:endParaRPr lang="hr-HR" baseline="0" dirty="0">
              <a:solidFill>
                <a:schemeClr val="bg1"/>
              </a:solidFill>
            </a:endParaRPr>
          </a:p>
        </c:rich>
      </c:tx>
      <c:layout>
        <c:manualLayout>
          <c:xMode val="edge"/>
          <c:yMode val="edge"/>
          <c:x val="0.20318788603307431"/>
          <c:y val="0"/>
        </c:manualLayout>
      </c:layout>
      <c:overlay val="0"/>
    </c:title>
    <c:autoTitleDeleted val="0"/>
    <c:view3D>
      <c:rotX val="10"/>
      <c:rotY val="40"/>
      <c:rAngAx val="0"/>
      <c:perspective val="0"/>
    </c:view3D>
    <c:floor>
      <c:thickness val="0"/>
    </c:floor>
    <c:sideWall>
      <c:thickness val="0"/>
    </c:sideWall>
    <c:backWall>
      <c:thickness val="0"/>
    </c:backWall>
    <c:plotArea>
      <c:layout>
        <c:manualLayout>
          <c:layoutTarget val="inner"/>
          <c:xMode val="edge"/>
          <c:yMode val="edge"/>
          <c:x val="0.18341639679381713"/>
          <c:y val="0.15562584914466684"/>
          <c:w val="0.81365688497546707"/>
          <c:h val="0.5347743573535928"/>
        </c:manualLayout>
      </c:layout>
      <c:bar3DChart>
        <c:barDir val="col"/>
        <c:grouping val="standard"/>
        <c:varyColors val="0"/>
        <c:ser>
          <c:idx val="0"/>
          <c:order val="0"/>
          <c:tx>
            <c:strRef>
              <c:f>List1!$B$1</c:f>
              <c:strCache>
                <c:ptCount val="1"/>
                <c:pt idx="0">
                  <c:v>BROJ INSPEKCIJSKIH NADZORA U PODRUČJU ZAŠTITE NA RADU PREMA GRUPAMA DJELATNOSTI - 2018.</c:v>
                </c:pt>
              </c:strCache>
            </c:strRef>
          </c:tx>
          <c:spPr>
            <a:solidFill>
              <a:srgbClr val="FFFFFF"/>
            </a:solidFill>
          </c:spPr>
          <c:invertIfNegative val="0"/>
          <c:dLbls>
            <c:dLbl>
              <c:idx val="0"/>
              <c:layout>
                <c:manualLayout>
                  <c:x val="1.793520905728053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D36-47F8-9EB8-7E6635594C4A}"/>
                </c:ext>
                <c:ext xmlns:c15="http://schemas.microsoft.com/office/drawing/2012/chart" uri="{CE6537A1-D6FC-4f65-9D91-7224C49458BB}">
                  <c15:layout/>
                </c:ext>
              </c:extLst>
            </c:dLbl>
            <c:dLbl>
              <c:idx val="1"/>
              <c:layout>
                <c:manualLayout>
                  <c:x val="1.5693307925120501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D36-47F8-9EB8-7E6635594C4A}"/>
                </c:ext>
                <c:ext xmlns:c15="http://schemas.microsoft.com/office/drawing/2012/chart" uri="{CE6537A1-D6FC-4f65-9D91-7224C49458BB}">
                  <c15:layout/>
                </c:ext>
              </c:extLst>
            </c:dLbl>
            <c:dLbl>
              <c:idx val="2"/>
              <c:layout>
                <c:manualLayout>
                  <c:x val="2.0177110189440645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D36-47F8-9EB8-7E6635594C4A}"/>
                </c:ext>
                <c:ext xmlns:c15="http://schemas.microsoft.com/office/drawing/2012/chart" uri="{CE6537A1-D6FC-4f65-9D91-7224C49458BB}">
                  <c15:layout/>
                </c:ext>
              </c:extLst>
            </c:dLbl>
            <c:dLbl>
              <c:idx val="3"/>
              <c:layout>
                <c:manualLayout>
                  <c:x val="1.793520905728057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D36-47F8-9EB8-7E6635594C4A}"/>
                </c:ext>
                <c:ext xmlns:c15="http://schemas.microsoft.com/office/drawing/2012/chart" uri="{CE6537A1-D6FC-4f65-9D91-7224C49458BB}">
                  <c15:layout/>
                </c:ext>
              </c:extLst>
            </c:dLbl>
            <c:dLbl>
              <c:idx val="4"/>
              <c:layout>
                <c:manualLayout>
                  <c:x val="1.3451406792960348E-2"/>
                  <c:y val="-4.40237728373321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D36-47F8-9EB8-7E6635594C4A}"/>
                </c:ext>
                <c:ext xmlns:c15="http://schemas.microsoft.com/office/drawing/2012/chart" uri="{CE6537A1-D6FC-4f65-9D91-7224C49458BB}">
                  <c15:layout/>
                </c:ext>
              </c:extLst>
            </c:dLbl>
            <c:dLbl>
              <c:idx val="5"/>
              <c:layout>
                <c:manualLayout>
                  <c:x val="1.3451406792960431E-2"/>
                  <c:y val="-2.201188641866607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D36-47F8-9EB8-7E6635594C4A}"/>
                </c:ext>
                <c:ext xmlns:c15="http://schemas.microsoft.com/office/drawing/2012/chart" uri="{CE6537A1-D6FC-4f65-9D91-7224C49458BB}">
                  <c15:layout/>
                </c:ext>
              </c:extLst>
            </c:dLbl>
            <c:dLbl>
              <c:idx val="6"/>
              <c:layout>
                <c:manualLayout>
                  <c:x val="2.690281358592086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D36-47F8-9EB8-7E6635594C4A}"/>
                </c:ext>
                <c:ext xmlns:c15="http://schemas.microsoft.com/office/drawing/2012/chart" uri="{CE6537A1-D6FC-4f65-9D91-7224C49458BB}">
                  <c15:layout/>
                </c:ext>
              </c:extLst>
            </c:dLbl>
            <c:spPr>
              <a:noFill/>
              <a:ln>
                <a:noFill/>
              </a:ln>
              <a:effectLst/>
            </c:spPr>
            <c:txPr>
              <a:bodyPr/>
              <a:lstStyle/>
              <a:p>
                <a:pPr>
                  <a:defRPr b="1" baseline="0">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List1!$A$2:$A$8</c:f>
              <c:strCache>
                <c:ptCount val="7"/>
                <c:pt idx="0">
                  <c:v>A - POLJOPRIVREDA, ŠUMARSTVO I RIBARSTVO</c:v>
                </c:pt>
                <c:pt idx="1">
                  <c:v>C - PRERAĐIVAČKA INDUSTRIJA</c:v>
                </c:pt>
                <c:pt idx="2">
                  <c:v>F - GRAĐEVINARSTVO</c:v>
                </c:pt>
                <c:pt idx="3">
                  <c:v>G - TRGOVINA NA VELIKO I MALO, POPRAVAK MOTORNIH VOZILA I MOTOCIKALA</c:v>
                </c:pt>
                <c:pt idx="4">
                  <c:v>I - PRUŽANJE SMJEŠTAJA, PRIPREMA I USLUŽIVANJE HRANE I PIĆA</c:v>
                </c:pt>
                <c:pt idx="5">
                  <c:v>S - OSTALE USLUŽNE DJELATNOSTI</c:v>
                </c:pt>
                <c:pt idx="6">
                  <c:v>OSTALE DJELATNOSTI</c:v>
                </c:pt>
              </c:strCache>
            </c:strRef>
          </c:cat>
          <c:val>
            <c:numRef>
              <c:f>List1!$B$2:$B$8</c:f>
              <c:numCache>
                <c:formatCode>General</c:formatCode>
                <c:ptCount val="7"/>
                <c:pt idx="0" formatCode="0">
                  <c:v>63</c:v>
                </c:pt>
                <c:pt idx="1">
                  <c:v>229</c:v>
                </c:pt>
                <c:pt idx="2">
                  <c:v>226</c:v>
                </c:pt>
                <c:pt idx="3">
                  <c:v>64</c:v>
                </c:pt>
                <c:pt idx="4">
                  <c:v>22</c:v>
                </c:pt>
                <c:pt idx="5">
                  <c:v>22</c:v>
                </c:pt>
                <c:pt idx="6">
                  <c:v>156</c:v>
                </c:pt>
              </c:numCache>
            </c:numRef>
          </c:val>
          <c:extLst xmlns:c16r2="http://schemas.microsoft.com/office/drawing/2015/06/chart">
            <c:ext xmlns:c16="http://schemas.microsoft.com/office/drawing/2014/chart" uri="{C3380CC4-5D6E-409C-BE32-E72D297353CC}">
              <c16:uniqueId val="{00000007-7D36-47F8-9EB8-7E6635594C4A}"/>
            </c:ext>
          </c:extLst>
        </c:ser>
        <c:dLbls>
          <c:showLegendKey val="0"/>
          <c:showVal val="1"/>
          <c:showCatName val="0"/>
          <c:showSerName val="0"/>
          <c:showPercent val="0"/>
          <c:showBubbleSize val="0"/>
        </c:dLbls>
        <c:gapWidth val="150"/>
        <c:shape val="box"/>
        <c:axId val="355137744"/>
        <c:axId val="355138136"/>
        <c:axId val="355848656"/>
      </c:bar3DChart>
      <c:catAx>
        <c:axId val="355137744"/>
        <c:scaling>
          <c:orientation val="minMax"/>
        </c:scaling>
        <c:delete val="0"/>
        <c:axPos val="b"/>
        <c:numFmt formatCode="General" sourceLinked="0"/>
        <c:majorTickMark val="none"/>
        <c:minorTickMark val="none"/>
        <c:tickLblPos val="nextTo"/>
        <c:txPr>
          <a:bodyPr/>
          <a:lstStyle/>
          <a:p>
            <a:pPr>
              <a:defRPr sz="800" baseline="0">
                <a:solidFill>
                  <a:schemeClr val="bg1"/>
                </a:solidFill>
              </a:defRPr>
            </a:pPr>
            <a:endParaRPr lang="sr-Latn-RS"/>
          </a:p>
        </c:txPr>
        <c:crossAx val="355138136"/>
        <c:crosses val="autoZero"/>
        <c:auto val="1"/>
        <c:lblAlgn val="ctr"/>
        <c:lblOffset val="100"/>
        <c:noMultiLvlLbl val="0"/>
      </c:catAx>
      <c:valAx>
        <c:axId val="355138136"/>
        <c:scaling>
          <c:orientation val="minMax"/>
        </c:scaling>
        <c:delete val="0"/>
        <c:axPos val="l"/>
        <c:majorGridlines/>
        <c:numFmt formatCode="0" sourceLinked="1"/>
        <c:majorTickMark val="none"/>
        <c:minorTickMark val="none"/>
        <c:tickLblPos val="nextTo"/>
        <c:txPr>
          <a:bodyPr/>
          <a:lstStyle/>
          <a:p>
            <a:pPr>
              <a:defRPr baseline="0">
                <a:solidFill>
                  <a:schemeClr val="bg1"/>
                </a:solidFill>
              </a:defRPr>
            </a:pPr>
            <a:endParaRPr lang="sr-Latn-RS"/>
          </a:p>
        </c:txPr>
        <c:crossAx val="355137744"/>
        <c:crosses val="autoZero"/>
        <c:crossBetween val="between"/>
      </c:valAx>
      <c:serAx>
        <c:axId val="355848656"/>
        <c:scaling>
          <c:orientation val="minMax"/>
        </c:scaling>
        <c:delete val="1"/>
        <c:axPos val="b"/>
        <c:majorTickMark val="none"/>
        <c:minorTickMark val="none"/>
        <c:tickLblPos val="nextTo"/>
        <c:crossAx val="355138136"/>
        <c:crosses val="autoZero"/>
      </c:ser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solidFill>
                  <a:schemeClr val="bg1"/>
                </a:solidFill>
              </a:defRPr>
            </a:pPr>
            <a:r>
              <a:rPr lang="hr-HR" sz="1100" baseline="0" dirty="0">
                <a:solidFill>
                  <a:schemeClr val="bg1"/>
                </a:solidFill>
              </a:rPr>
              <a:t>BROJ POGINULIH NA RADU - IZ NADLEŽNOSTI INSPEKTORA RADA</a:t>
            </a:r>
          </a:p>
        </c:rich>
      </c:tx>
      <c:layout>
        <c:manualLayout>
          <c:xMode val="edge"/>
          <c:yMode val="edge"/>
          <c:x val="0.12347993331190746"/>
          <c:y val="0.1460677911875011"/>
        </c:manualLayout>
      </c:layout>
      <c:overlay val="0"/>
    </c:title>
    <c:autoTitleDeleted val="0"/>
    <c:plotArea>
      <c:layout>
        <c:manualLayout>
          <c:layoutTarget val="inner"/>
          <c:xMode val="edge"/>
          <c:yMode val="edge"/>
          <c:x val="0.23931187871472856"/>
          <c:y val="1.8471400832612485E-2"/>
          <c:w val="0.69270589134866201"/>
          <c:h val="0.68266116848260783"/>
        </c:manualLayout>
      </c:layout>
      <c:lineChart>
        <c:grouping val="standard"/>
        <c:varyColors val="0"/>
        <c:ser>
          <c:idx val="0"/>
          <c:order val="0"/>
          <c:tx>
            <c:strRef>
              <c:f>List1!$B$1</c:f>
              <c:strCache>
                <c:ptCount val="1"/>
                <c:pt idx="0">
                  <c:v>UKUPAN BROJ</c:v>
                </c:pt>
              </c:strCache>
            </c:strRef>
          </c:tx>
          <c:spPr>
            <a:ln w="38100">
              <a:solidFill>
                <a:srgbClr val="FF0000"/>
              </a:solidFill>
            </a:ln>
          </c:spPr>
          <c:marker>
            <c:symbol val="diamond"/>
            <c:size val="6"/>
            <c:spPr>
              <a:solidFill>
                <a:srgbClr val="FF0000"/>
              </a:solidFill>
              <a:ln>
                <a:solidFill>
                  <a:srgbClr val="FF0000"/>
                </a:solidFill>
              </a:ln>
            </c:spPr>
          </c:marker>
          <c:cat>
            <c:numRef>
              <c:f>List1!$A$2:$A$10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List1!$B$2:$B$10</c:f>
              <c:numCache>
                <c:formatCode>General</c:formatCode>
                <c:ptCount val="9"/>
                <c:pt idx="0">
                  <c:v>33</c:v>
                </c:pt>
                <c:pt idx="1">
                  <c:v>24</c:v>
                </c:pt>
                <c:pt idx="2">
                  <c:v>16</c:v>
                </c:pt>
                <c:pt idx="3">
                  <c:v>20</c:v>
                </c:pt>
                <c:pt idx="4">
                  <c:v>18</c:v>
                </c:pt>
                <c:pt idx="5">
                  <c:v>22</c:v>
                </c:pt>
                <c:pt idx="6">
                  <c:v>24</c:v>
                </c:pt>
                <c:pt idx="7">
                  <c:v>30</c:v>
                </c:pt>
                <c:pt idx="8">
                  <c:v>30</c:v>
                </c:pt>
              </c:numCache>
            </c:numRef>
          </c:val>
          <c:smooth val="0"/>
          <c:extLst xmlns:c16r2="http://schemas.microsoft.com/office/drawing/2015/06/chart">
            <c:ext xmlns:c16="http://schemas.microsoft.com/office/drawing/2014/chart" uri="{C3380CC4-5D6E-409C-BE32-E72D297353CC}">
              <c16:uniqueId val="{00000000-A2DA-49A8-9D7C-1CCC02DA49E7}"/>
            </c:ext>
          </c:extLst>
        </c:ser>
        <c:ser>
          <c:idx val="1"/>
          <c:order val="1"/>
          <c:tx>
            <c:strRef>
              <c:f>List1!$C$1</c:f>
              <c:strCache>
                <c:ptCount val="1"/>
                <c:pt idx="0">
                  <c:v>U GRADITELJSTVU</c:v>
                </c:pt>
              </c:strCache>
            </c:strRef>
          </c:tx>
          <c:spPr>
            <a:ln w="38100">
              <a:solidFill>
                <a:srgbClr val="002060"/>
              </a:solidFill>
            </a:ln>
          </c:spPr>
          <c:marker>
            <c:symbol val="square"/>
            <c:size val="5"/>
            <c:spPr>
              <a:solidFill>
                <a:srgbClr val="FF0000"/>
              </a:solidFill>
              <a:ln>
                <a:solidFill>
                  <a:srgbClr val="002060"/>
                </a:solidFill>
              </a:ln>
            </c:spPr>
          </c:marker>
          <c:cat>
            <c:numRef>
              <c:f>List1!$A$2:$A$10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List1!$C$2:$C$10</c:f>
              <c:numCache>
                <c:formatCode>General</c:formatCode>
                <c:ptCount val="9"/>
                <c:pt idx="0">
                  <c:v>10</c:v>
                </c:pt>
                <c:pt idx="1">
                  <c:v>10</c:v>
                </c:pt>
                <c:pt idx="2">
                  <c:v>7</c:v>
                </c:pt>
                <c:pt idx="3">
                  <c:v>5</c:v>
                </c:pt>
                <c:pt idx="4">
                  <c:v>7</c:v>
                </c:pt>
                <c:pt idx="5">
                  <c:v>11</c:v>
                </c:pt>
                <c:pt idx="6">
                  <c:v>8</c:v>
                </c:pt>
                <c:pt idx="7">
                  <c:v>10</c:v>
                </c:pt>
                <c:pt idx="8">
                  <c:v>14</c:v>
                </c:pt>
              </c:numCache>
            </c:numRef>
          </c:val>
          <c:smooth val="0"/>
          <c:extLst xmlns:c16r2="http://schemas.microsoft.com/office/drawing/2015/06/chart">
            <c:ext xmlns:c16="http://schemas.microsoft.com/office/drawing/2014/chart" uri="{C3380CC4-5D6E-409C-BE32-E72D297353CC}">
              <c16:uniqueId val="{00000001-A2DA-49A8-9D7C-1CCC02DA49E7}"/>
            </c:ext>
          </c:extLst>
        </c:ser>
        <c:dLbls>
          <c:showLegendKey val="0"/>
          <c:showVal val="0"/>
          <c:showCatName val="0"/>
          <c:showSerName val="0"/>
          <c:showPercent val="0"/>
          <c:showBubbleSize val="0"/>
        </c:dLbls>
        <c:marker val="1"/>
        <c:smooth val="0"/>
        <c:axId val="355136568"/>
        <c:axId val="355135784"/>
      </c:lineChart>
      <c:catAx>
        <c:axId val="355136568"/>
        <c:scaling>
          <c:orientation val="minMax"/>
        </c:scaling>
        <c:delete val="0"/>
        <c:axPos val="b"/>
        <c:numFmt formatCode="General" sourceLinked="1"/>
        <c:majorTickMark val="none"/>
        <c:minorTickMark val="none"/>
        <c:tickLblPos val="nextTo"/>
        <c:crossAx val="355135784"/>
        <c:crosses val="autoZero"/>
        <c:auto val="1"/>
        <c:lblAlgn val="ctr"/>
        <c:lblOffset val="100"/>
        <c:noMultiLvlLbl val="0"/>
      </c:catAx>
      <c:valAx>
        <c:axId val="355135784"/>
        <c:scaling>
          <c:orientation val="minMax"/>
        </c:scaling>
        <c:delete val="0"/>
        <c:axPos val="l"/>
        <c:majorGridlines/>
        <c:numFmt formatCode="General" sourceLinked="1"/>
        <c:majorTickMark val="none"/>
        <c:minorTickMark val="none"/>
        <c:tickLblPos val="nextTo"/>
        <c:txPr>
          <a:bodyPr/>
          <a:lstStyle/>
          <a:p>
            <a:pPr>
              <a:defRPr sz="900" baseline="0">
                <a:solidFill>
                  <a:schemeClr val="bg1"/>
                </a:solidFill>
              </a:defRPr>
            </a:pPr>
            <a:endParaRPr lang="sr-Latn-RS"/>
          </a:p>
        </c:txPr>
        <c:crossAx val="355136568"/>
        <c:crosses val="autoZero"/>
        <c:crossBetween val="between"/>
      </c:valAx>
      <c:dTable>
        <c:showHorzBorder val="1"/>
        <c:showVertBorder val="1"/>
        <c:showOutline val="1"/>
        <c:showKeys val="1"/>
        <c:txPr>
          <a:bodyPr/>
          <a:lstStyle/>
          <a:p>
            <a:pPr rtl="0">
              <a:defRPr sz="900" baseline="0">
                <a:solidFill>
                  <a:schemeClr val="bg1"/>
                </a:solidFill>
              </a:defRPr>
            </a:pPr>
            <a:endParaRPr lang="sr-Latn-RS"/>
          </a:p>
        </c:txPr>
      </c:dTable>
    </c:plotArea>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0.5813</cdr:x>
      <cdr:y>0.34772</cdr:y>
    </cdr:from>
    <cdr:to>
      <cdr:x>0.68922</cdr:x>
      <cdr:y>0.50799</cdr:y>
    </cdr:to>
    <cdr:sp macro="" textlink="">
      <cdr:nvSpPr>
        <cdr:cNvPr id="3" name="TekstniOkvir 2"/>
        <cdr:cNvSpPr txBox="1"/>
      </cdr:nvSpPr>
      <cdr:spPr>
        <a:xfrm xmlns:a="http://schemas.openxmlformats.org/drawingml/2006/main">
          <a:off x="4925238" y="19839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r-H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174170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en-GB"/>
          </a:p>
        </p:txBody>
      </p:sp>
    </p:spTree>
    <p:extLst>
      <p:ext uri="{BB962C8B-B14F-4D97-AF65-F5344CB8AC3E}">
        <p14:creationId xmlns:p14="http://schemas.microsoft.com/office/powerpoint/2010/main" val="384204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en-GB"/>
          </a:p>
        </p:txBody>
      </p:sp>
    </p:spTree>
    <p:extLst>
      <p:ext uri="{BB962C8B-B14F-4D97-AF65-F5344CB8AC3E}">
        <p14:creationId xmlns:p14="http://schemas.microsoft.com/office/powerpoint/2010/main" val="4024341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3">
            <a:alphaModFix/>
          </a:blip>
          <a:srcRect t="893" b="893"/>
          <a:stretch/>
        </p:blipFill>
        <p:spPr>
          <a:xfrm>
            <a:off x="8159800" y="1226525"/>
            <a:ext cx="559400" cy="551575"/>
          </a:xfrm>
          <a:prstGeom prst="rect">
            <a:avLst/>
          </a:prstGeom>
          <a:noFill/>
          <a:ln>
            <a:noFill/>
          </a:ln>
        </p:spPr>
      </p:pic>
      <p:pic>
        <p:nvPicPr>
          <p:cNvPr id="11" name="Google Shape;11;p2"/>
          <p:cNvPicPr preferRelativeResize="0"/>
          <p:nvPr/>
        </p:nvPicPr>
        <p:blipFill rotWithShape="1">
          <a:blip r:embed="rId4">
            <a:alphaModFix/>
          </a:blip>
          <a:srcRect t="893" b="893"/>
          <a:stretch/>
        </p:blipFill>
        <p:spPr>
          <a:xfrm>
            <a:off x="5840740" y="3088850"/>
            <a:ext cx="868960" cy="856825"/>
          </a:xfrm>
          <a:prstGeom prst="rect">
            <a:avLst/>
          </a:prstGeom>
          <a:noFill/>
          <a:ln>
            <a:noFill/>
          </a:ln>
        </p:spPr>
      </p:pic>
      <p:sp>
        <p:nvSpPr>
          <p:cNvPr id="12" name="Google Shape;12;p2"/>
          <p:cNvSpPr/>
          <p:nvPr/>
        </p:nvSpPr>
        <p:spPr>
          <a:xfrm>
            <a:off x="0" y="1593450"/>
            <a:ext cx="9144000" cy="19566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514800" y="2010200"/>
            <a:ext cx="6390300" cy="11415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4" name="Google Shape;14;p2"/>
          <p:cNvSpPr/>
          <p:nvPr/>
        </p:nvSpPr>
        <p:spPr>
          <a:xfrm>
            <a:off x="0" y="1593450"/>
            <a:ext cx="81600" cy="195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rotWithShape="1">
          <a:blip r:embed="rId4">
            <a:alphaModFix/>
          </a:blip>
          <a:srcRect t="32908"/>
          <a:stretch/>
        </p:blipFill>
        <p:spPr>
          <a:xfrm>
            <a:off x="4559800" y="0"/>
            <a:ext cx="2083750" cy="1403574"/>
          </a:xfrm>
          <a:prstGeom prst="rect">
            <a:avLst/>
          </a:prstGeom>
          <a:noFill/>
          <a:ln>
            <a:noFill/>
          </a:ln>
        </p:spPr>
      </p:pic>
      <p:pic>
        <p:nvPicPr>
          <p:cNvPr id="16" name="Google Shape;16;p2"/>
          <p:cNvPicPr preferRelativeResize="0"/>
          <p:nvPr/>
        </p:nvPicPr>
        <p:blipFill rotWithShape="1">
          <a:blip r:embed="rId5">
            <a:alphaModFix/>
          </a:blip>
          <a:srcRect t="980" b="990"/>
          <a:stretch/>
        </p:blipFill>
        <p:spPr>
          <a:xfrm>
            <a:off x="7328456" y="3151696"/>
            <a:ext cx="1313988" cy="1293307"/>
          </a:xfrm>
          <a:prstGeom prst="rect">
            <a:avLst/>
          </a:prstGeom>
          <a:noFill/>
          <a:ln>
            <a:noFill/>
          </a:ln>
        </p:spPr>
      </p:pic>
      <p:pic>
        <p:nvPicPr>
          <p:cNvPr id="17" name="Google Shape;17;p2"/>
          <p:cNvPicPr preferRelativeResize="0"/>
          <p:nvPr/>
        </p:nvPicPr>
        <p:blipFill rotWithShape="1">
          <a:blip r:embed="rId5">
            <a:alphaModFix/>
          </a:blip>
          <a:srcRect t="980" b="990"/>
          <a:stretch/>
        </p:blipFill>
        <p:spPr>
          <a:xfrm>
            <a:off x="6498100" y="1154949"/>
            <a:ext cx="868950" cy="855263"/>
          </a:xfrm>
          <a:prstGeom prst="rect">
            <a:avLst/>
          </a:prstGeom>
          <a:noFill/>
          <a:ln>
            <a:noFill/>
          </a:ln>
        </p:spPr>
      </p:pic>
      <p:pic>
        <p:nvPicPr>
          <p:cNvPr id="18" name="Google Shape;18;p2"/>
          <p:cNvPicPr preferRelativeResize="0"/>
          <p:nvPr/>
        </p:nvPicPr>
        <p:blipFill rotWithShape="1">
          <a:blip r:embed="rId3">
            <a:alphaModFix/>
          </a:blip>
          <a:srcRect r="30045"/>
          <a:stretch/>
        </p:blipFill>
        <p:spPr>
          <a:xfrm>
            <a:off x="8642450" y="2072900"/>
            <a:ext cx="501549" cy="719850"/>
          </a:xfrm>
          <a:prstGeom prst="rect">
            <a:avLst/>
          </a:prstGeom>
          <a:noFill/>
          <a:ln>
            <a:noFill/>
          </a:ln>
        </p:spPr>
      </p:pic>
      <p:pic>
        <p:nvPicPr>
          <p:cNvPr id="19" name="Google Shape;19;p2"/>
          <p:cNvPicPr preferRelativeResize="0"/>
          <p:nvPr/>
        </p:nvPicPr>
        <p:blipFill rotWithShape="1">
          <a:blip r:embed="rId4">
            <a:alphaModFix/>
          </a:blip>
          <a:srcRect b="57406"/>
          <a:stretch/>
        </p:blipFill>
        <p:spPr>
          <a:xfrm>
            <a:off x="3900875" y="4430100"/>
            <a:ext cx="1680350" cy="7185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4800" y="809150"/>
            <a:ext cx="6373800" cy="6651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1pPr>
            <a:lvl2pPr lvl="1"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2pPr>
            <a:lvl3pPr lvl="2"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3pPr>
            <a:lvl4pPr lvl="3"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4pPr>
            <a:lvl5pPr lvl="4"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5pPr>
            <a:lvl6pPr lvl="5"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6pPr>
            <a:lvl7pPr lvl="6"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7pPr>
            <a:lvl8pPr lvl="7"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8pPr>
            <a:lvl9pPr lvl="8"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514800" y="1582772"/>
            <a:ext cx="6373800" cy="28899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5"/>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0"/>
              </a:spcBef>
              <a:spcAft>
                <a:spcPts val="0"/>
              </a:spcAft>
              <a:buClr>
                <a:schemeClr val="accent4"/>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0"/>
              </a:spcBef>
              <a:spcAft>
                <a:spcPts val="0"/>
              </a:spcAft>
              <a:buClr>
                <a:schemeClr val="accent3"/>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algn="r" rtl="0">
              <a:buNone/>
              <a:defRPr sz="1300">
                <a:solidFill>
                  <a:schemeClr val="lt1"/>
                </a:solidFill>
                <a:latin typeface="Abel"/>
                <a:ea typeface="Abel"/>
                <a:cs typeface="Abel"/>
                <a:sym typeface="Abel"/>
              </a:defRPr>
            </a:lvl1pPr>
            <a:lvl2pPr lvl="1" algn="r" rtl="0">
              <a:buNone/>
              <a:defRPr sz="1300">
                <a:solidFill>
                  <a:schemeClr val="lt1"/>
                </a:solidFill>
                <a:latin typeface="Abel"/>
                <a:ea typeface="Abel"/>
                <a:cs typeface="Abel"/>
                <a:sym typeface="Abel"/>
              </a:defRPr>
            </a:lvl2pPr>
            <a:lvl3pPr lvl="2" algn="r" rtl="0">
              <a:buNone/>
              <a:defRPr sz="1300">
                <a:solidFill>
                  <a:schemeClr val="lt1"/>
                </a:solidFill>
                <a:latin typeface="Abel"/>
                <a:ea typeface="Abel"/>
                <a:cs typeface="Abel"/>
                <a:sym typeface="Abel"/>
              </a:defRPr>
            </a:lvl3pPr>
            <a:lvl4pPr lvl="3" algn="r" rtl="0">
              <a:buNone/>
              <a:defRPr sz="1300">
                <a:solidFill>
                  <a:schemeClr val="lt1"/>
                </a:solidFill>
                <a:latin typeface="Abel"/>
                <a:ea typeface="Abel"/>
                <a:cs typeface="Abel"/>
                <a:sym typeface="Abel"/>
              </a:defRPr>
            </a:lvl4pPr>
            <a:lvl5pPr lvl="4" algn="r" rtl="0">
              <a:buNone/>
              <a:defRPr sz="1300">
                <a:solidFill>
                  <a:schemeClr val="lt1"/>
                </a:solidFill>
                <a:latin typeface="Abel"/>
                <a:ea typeface="Abel"/>
                <a:cs typeface="Abel"/>
                <a:sym typeface="Abel"/>
              </a:defRPr>
            </a:lvl5pPr>
            <a:lvl6pPr lvl="5" algn="r" rtl="0">
              <a:buNone/>
              <a:defRPr sz="1300">
                <a:solidFill>
                  <a:schemeClr val="lt1"/>
                </a:solidFill>
                <a:latin typeface="Abel"/>
                <a:ea typeface="Abel"/>
                <a:cs typeface="Abel"/>
                <a:sym typeface="Abel"/>
              </a:defRPr>
            </a:lvl6pPr>
            <a:lvl7pPr lvl="6" algn="r" rtl="0">
              <a:buNone/>
              <a:defRPr sz="1300">
                <a:solidFill>
                  <a:schemeClr val="lt1"/>
                </a:solidFill>
                <a:latin typeface="Abel"/>
                <a:ea typeface="Abel"/>
                <a:cs typeface="Abel"/>
                <a:sym typeface="Abel"/>
              </a:defRPr>
            </a:lvl7pPr>
            <a:lvl8pPr lvl="7" algn="r" rtl="0">
              <a:buNone/>
              <a:defRPr sz="1300">
                <a:solidFill>
                  <a:schemeClr val="lt1"/>
                </a:solidFill>
                <a:latin typeface="Abel"/>
                <a:ea typeface="Abel"/>
                <a:cs typeface="Abel"/>
                <a:sym typeface="Abel"/>
              </a:defRPr>
            </a:lvl8pPr>
            <a:lvl9pPr lvl="8" algn="r" rtl="0">
              <a:buNone/>
              <a:defRPr sz="1300">
                <a:solidFill>
                  <a:schemeClr val="lt1"/>
                </a:solidFill>
                <a:latin typeface="Abel"/>
                <a:ea typeface="Abel"/>
                <a:cs typeface="Abel"/>
                <a:sym typeface="A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BEBA8EAE-BF5A-486C-A8C5-ECC9F3942E4B}">
                <a14:imgProps xmlns:a14="http://schemas.microsoft.com/office/drawing/2010/main">
                  <a14:imgLayer r:embed="rId4">
                    <a14:imgEffect>
                      <a14:artisticMarker trans="34000"/>
                    </a14:imgEffect>
                  </a14:imgLayer>
                </a14:imgProps>
              </a:ext>
            </a:extLst>
          </a:blip>
          <a:stretch>
            <a:fillRect/>
          </a:stretch>
        </a:blipFill>
        <a:effectLst/>
      </p:bgPr>
    </p:bg>
    <p:spTree>
      <p:nvGrpSpPr>
        <p:cNvPr id="1" name="Shape 159"/>
        <p:cNvGrpSpPr/>
        <p:nvPr/>
      </p:nvGrpSpPr>
      <p:grpSpPr>
        <a:xfrm>
          <a:off x="0" y="0"/>
          <a:ext cx="0" cy="0"/>
          <a:chOff x="0" y="0"/>
          <a:chExt cx="0" cy="0"/>
        </a:xfrm>
      </p:grpSpPr>
      <p:sp>
        <p:nvSpPr>
          <p:cNvPr id="160" name="Google Shape;160;p14"/>
          <p:cNvSpPr txBox="1">
            <a:spLocks noGrp="1"/>
          </p:cNvSpPr>
          <p:nvPr>
            <p:ph type="ctrTitle"/>
          </p:nvPr>
        </p:nvSpPr>
        <p:spPr>
          <a:xfrm>
            <a:off x="740087" y="1791539"/>
            <a:ext cx="8059356" cy="1141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hr-HR" sz="2400">
                <a:latin typeface="Verdana" panose="020B0604030504040204" pitchFamily="34" charset="0"/>
                <a:ea typeface="Verdana" panose="020B0604030504040204" pitchFamily="34" charset="0"/>
                <a:cs typeface="Verdana" panose="020B0604030504040204" pitchFamily="34" charset="0"/>
              </a:rPr>
              <a:t>Rad u specifičnim uvjetima (korona, potres)</a:t>
            </a:r>
            <a:endParaRPr sz="2400">
              <a:latin typeface="Verdana" panose="020B0604030504040204" pitchFamily="34" charset="0"/>
              <a:ea typeface="Verdana" panose="020B0604030504040204" pitchFamily="34" charset="0"/>
              <a:cs typeface="Verdana" panose="020B0604030504040204" pitchFamily="34" charset="0"/>
            </a:endParaRPr>
          </a:p>
        </p:txBody>
      </p:sp>
      <p:pic>
        <p:nvPicPr>
          <p:cNvPr id="2" name="Slika 1"/>
          <p:cNvPicPr>
            <a:picLocks noChangeAspect="1"/>
          </p:cNvPicPr>
          <p:nvPr/>
        </p:nvPicPr>
        <p:blipFill>
          <a:blip r:embed="rId5">
            <a:extLst>
              <a:ext uri="{BEBA8EAE-BF5A-486C-A8C5-ECC9F3942E4B}">
                <a14:imgProps xmlns:a14="http://schemas.microsoft.com/office/drawing/2010/main">
                  <a14:imgLayer r:embed="rId6">
                    <a14:imgEffect>
                      <a14:artisticMarker/>
                    </a14:imgEffect>
                    <a14:imgEffect>
                      <a14:saturation sat="172000"/>
                    </a14:imgEffect>
                  </a14:imgLayer>
                </a14:imgProps>
              </a:ext>
              <a:ext uri="{28A0092B-C50C-407E-A947-70E740481C1C}">
                <a14:useLocalDpi xmlns:a14="http://schemas.microsoft.com/office/drawing/2010/main" val="0"/>
              </a:ext>
            </a:extLst>
          </a:blip>
          <a:stretch>
            <a:fillRect/>
          </a:stretch>
        </p:blipFill>
        <p:spPr>
          <a:xfrm>
            <a:off x="268436" y="2789103"/>
            <a:ext cx="2322365" cy="1385332"/>
          </a:xfrm>
          <a:prstGeom prst="rect">
            <a:avLst/>
          </a:prstGeom>
          <a:ln>
            <a:noFill/>
          </a:ln>
          <a:effectLst>
            <a:softEdge rad="112500"/>
          </a:effectLst>
        </p:spPr>
      </p:pic>
      <p:pic>
        <p:nvPicPr>
          <p:cNvPr id="3" name="Slika 2"/>
          <p:cNvPicPr>
            <a:picLocks noChangeAspect="1"/>
          </p:cNvPicPr>
          <p:nvPr/>
        </p:nvPicPr>
        <p:blipFill>
          <a:blip r:embed="rId7"/>
          <a:stretch>
            <a:fillRect/>
          </a:stretch>
        </p:blipFill>
        <p:spPr>
          <a:xfrm>
            <a:off x="2345516" y="118571"/>
            <a:ext cx="2133719" cy="1266281"/>
          </a:xfrm>
          <a:prstGeom prst="rect">
            <a:avLst/>
          </a:prstGeom>
        </p:spPr>
      </p:pic>
      <p:sp>
        <p:nvSpPr>
          <p:cNvPr id="4" name="TekstniOkvir 3"/>
          <p:cNvSpPr txBox="1"/>
          <p:nvPr/>
        </p:nvSpPr>
        <p:spPr>
          <a:xfrm>
            <a:off x="3171834" y="3589228"/>
            <a:ext cx="5627609" cy="1554272"/>
          </a:xfrm>
          <a:prstGeom prst="rect">
            <a:avLst/>
          </a:prstGeom>
          <a:noFill/>
        </p:spPr>
        <p:txBody>
          <a:bodyPr wrap="square" rtlCol="0">
            <a:spAutoFit/>
          </a:bodyPr>
          <a:lstStyle/>
          <a:p>
            <a:r>
              <a:rPr lang="hr-HR" sz="900" b="1">
                <a:solidFill>
                  <a:schemeClr val="bg1"/>
                </a:solidFill>
                <a:latin typeface="Verdana" panose="020B0604030504040204" pitchFamily="34" charset="0"/>
                <a:ea typeface="Verdana" panose="020B0604030504040204" pitchFamily="34" charset="0"/>
                <a:cs typeface="Verdana" panose="020B0604030504040204" pitchFamily="34" charset="0"/>
              </a:rPr>
              <a:t>Goran Beroš, dipl. ing. stroj. </a:t>
            </a:r>
          </a:p>
          <a:p>
            <a:endParaRPr lang="hr-HR" sz="90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hr-HR" sz="900" b="1">
                <a:solidFill>
                  <a:schemeClr val="bg1"/>
                </a:solidFill>
                <a:latin typeface="Verdana" panose="020B0604030504040204" pitchFamily="34" charset="0"/>
                <a:ea typeface="Verdana" panose="020B0604030504040204" pitchFamily="34" charset="0"/>
                <a:cs typeface="Verdana" panose="020B0604030504040204" pitchFamily="34" charset="0"/>
              </a:rPr>
              <a:t>Sektor inspekcije rada</a:t>
            </a:r>
            <a:endParaRPr lang="hr-HR" sz="90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hr-HR" sz="900" b="1">
                <a:solidFill>
                  <a:schemeClr val="bg1"/>
                </a:solidFill>
                <a:latin typeface="Verdana" panose="020B0604030504040204" pitchFamily="34" charset="0"/>
                <a:ea typeface="Verdana" panose="020B0604030504040204" pitchFamily="34" charset="0"/>
                <a:cs typeface="Verdana" panose="020B0604030504040204" pitchFamily="34" charset="0"/>
              </a:rPr>
              <a:t>Voditelj službe za nadzor zaštite na radu na radilištima i u rizičnim djelatnostima</a:t>
            </a:r>
            <a:r>
              <a:rPr lang="hr-HR" sz="90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hr-HR" sz="90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hr-HR" sz="900">
                <a:solidFill>
                  <a:schemeClr val="bg1"/>
                </a:solidFill>
                <a:latin typeface="Verdana" panose="020B0604030504040204" pitchFamily="34" charset="0"/>
                <a:ea typeface="Verdana" panose="020B0604030504040204" pitchFamily="34" charset="0"/>
                <a:cs typeface="Verdana" panose="020B0604030504040204" pitchFamily="34" charset="0"/>
              </a:rPr>
              <a:t>Šubićeva 29</a:t>
            </a:r>
          </a:p>
          <a:p>
            <a:r>
              <a:rPr lang="hr-HR" sz="900">
                <a:solidFill>
                  <a:schemeClr val="bg1"/>
                </a:solidFill>
                <a:latin typeface="Verdana" panose="020B0604030504040204" pitchFamily="34" charset="0"/>
                <a:ea typeface="Verdana" panose="020B0604030504040204" pitchFamily="34" charset="0"/>
                <a:cs typeface="Verdana" panose="020B0604030504040204" pitchFamily="34" charset="0"/>
              </a:rPr>
              <a:t>HR – 10000 Zagreb</a:t>
            </a:r>
          </a:p>
          <a:p>
            <a:r>
              <a:rPr lang="hr-HR" sz="900">
                <a:solidFill>
                  <a:schemeClr val="bg1"/>
                </a:solidFill>
                <a:latin typeface="Verdana" panose="020B0604030504040204" pitchFamily="34" charset="0"/>
                <a:ea typeface="Verdana" panose="020B0604030504040204" pitchFamily="34" charset="0"/>
                <a:cs typeface="Verdana" panose="020B0604030504040204" pitchFamily="34" charset="0"/>
              </a:rPr>
              <a:t>tel:  +385 1 2375235</a:t>
            </a:r>
          </a:p>
          <a:p>
            <a:r>
              <a:rPr lang="hr-HR" sz="900">
                <a:solidFill>
                  <a:schemeClr val="bg1"/>
                </a:solidFill>
                <a:latin typeface="Verdana" panose="020B0604030504040204" pitchFamily="34" charset="0"/>
                <a:ea typeface="Verdana" panose="020B0604030504040204" pitchFamily="34" charset="0"/>
                <a:cs typeface="Verdana" panose="020B0604030504040204" pitchFamily="34" charset="0"/>
              </a:rPr>
              <a:t>e-mail: </a:t>
            </a:r>
            <a:r>
              <a:rPr lang="hr-HR" sz="900" u="sng">
                <a:solidFill>
                  <a:schemeClr val="bg1"/>
                </a:solidFill>
                <a:latin typeface="Verdana" panose="020B0604030504040204" pitchFamily="34" charset="0"/>
                <a:ea typeface="Verdana" panose="020B0604030504040204" pitchFamily="34" charset="0"/>
                <a:cs typeface="Verdana" panose="020B0604030504040204" pitchFamily="34" charset="0"/>
              </a:rPr>
              <a:t>goran.beros@dirh.hr</a:t>
            </a:r>
            <a:endParaRPr lang="hr-HR" sz="90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9966" y="844009"/>
            <a:ext cx="7926834" cy="1141500"/>
          </a:xfrm>
        </p:spPr>
        <p:txBody>
          <a:bodyPr/>
          <a:lstStyle/>
          <a:p>
            <a:pPr algn="just"/>
            <a:r>
              <a:rPr lang="en-GB" sz="1600" b="0" dirty="0">
                <a:latin typeface="Verdana" panose="020B0604030504040204" pitchFamily="34" charset="0"/>
                <a:ea typeface="Verdana" panose="020B0604030504040204" pitchFamily="34" charset="0"/>
                <a:cs typeface="Verdana" panose="020B0604030504040204" pitchFamily="34" charset="0"/>
              </a:rPr>
              <a:t>POTRES</a:t>
            </a: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en-GB" sz="1600" b="0" dirty="0">
                <a:latin typeface="Verdana" panose="020B0604030504040204" pitchFamily="34" charset="0"/>
                <a:ea typeface="Verdana" panose="020B0604030504040204" pitchFamily="34" charset="0"/>
                <a:cs typeface="Verdana" panose="020B0604030504040204" pitchFamily="34" charset="0"/>
              </a:rPr>
              <a:t/>
            </a:r>
            <a:br>
              <a:rPr lang="en-GB" sz="1600" b="0" dirty="0">
                <a:latin typeface="Verdana" panose="020B0604030504040204" pitchFamily="34" charset="0"/>
                <a:ea typeface="Verdana" panose="020B0604030504040204" pitchFamily="34" charset="0"/>
                <a:cs typeface="Verdana" panose="020B0604030504040204" pitchFamily="34" charset="0"/>
              </a:rPr>
            </a:br>
            <a:r>
              <a:rPr lang="en-GB" sz="1600" b="0" dirty="0">
                <a:latin typeface="Verdana" panose="020B0604030504040204" pitchFamily="34" charset="0"/>
                <a:ea typeface="Verdana" panose="020B0604030504040204" pitchFamily="34" charset="0"/>
                <a:cs typeface="Verdana" panose="020B0604030504040204" pitchFamily="34" charset="0"/>
              </a:rPr>
              <a:t>Na </a:t>
            </a:r>
            <a:r>
              <a:rPr lang="en-GB" sz="1600" b="0" dirty="0" err="1">
                <a:latin typeface="Verdana" panose="020B0604030504040204" pitchFamily="34" charset="0"/>
                <a:ea typeface="Verdana" panose="020B0604030504040204" pitchFamily="34" charset="0"/>
                <a:cs typeface="Verdana" panose="020B0604030504040204" pitchFamily="34" charset="0"/>
              </a:rPr>
              <a:t>temelju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podataka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Državnog</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zavoda</a:t>
            </a:r>
            <a:r>
              <a:rPr lang="en-GB" sz="1600" b="0" dirty="0">
                <a:latin typeface="Verdana" panose="020B0604030504040204" pitchFamily="34" charset="0"/>
                <a:ea typeface="Verdana" panose="020B0604030504040204" pitchFamily="34" charset="0"/>
                <a:cs typeface="Verdana" panose="020B0604030504040204" pitchFamily="34" charset="0"/>
              </a:rPr>
              <a:t> za </a:t>
            </a:r>
            <a:r>
              <a:rPr lang="en-GB" sz="1600" b="0" dirty="0" err="1">
                <a:latin typeface="Verdana" panose="020B0604030504040204" pitchFamily="34" charset="0"/>
                <a:ea typeface="Verdana" panose="020B0604030504040204" pitchFamily="34" charset="0"/>
                <a:cs typeface="Verdana" panose="020B0604030504040204" pitchFamily="34" charset="0"/>
              </a:rPr>
              <a:t>statistiku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znatno</a:t>
            </a:r>
            <a:r>
              <a:rPr lang="en-GB" sz="1600" b="0" dirty="0">
                <a:latin typeface="Verdana" panose="020B0604030504040204" pitchFamily="34" charset="0"/>
                <a:ea typeface="Verdana" panose="020B0604030504040204" pitchFamily="34" charset="0"/>
                <a:cs typeface="Verdana" panose="020B0604030504040204" pitchFamily="34" charset="0"/>
              </a:rPr>
              <a:t> je </a:t>
            </a:r>
            <a:r>
              <a:rPr lang="en-GB" sz="1600" b="0" dirty="0" err="1">
                <a:latin typeface="Verdana" panose="020B0604030504040204" pitchFamily="34" charset="0"/>
                <a:ea typeface="Verdana" panose="020B0604030504040204" pitchFamily="34" charset="0"/>
                <a:cs typeface="Verdana" panose="020B0604030504040204" pitchFamily="34" charset="0"/>
              </a:rPr>
              <a:t>pojačan</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obujam</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građevinskih</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radova</a:t>
            </a:r>
            <a:r>
              <a:rPr lang="en-GB" sz="1600" b="0" dirty="0">
                <a:latin typeface="Verdana" panose="020B0604030504040204" pitchFamily="34" charset="0"/>
                <a:ea typeface="Verdana" panose="020B0604030504040204" pitchFamily="34" charset="0"/>
                <a:cs typeface="Verdana" panose="020B0604030504040204" pitchFamily="34" charset="0"/>
              </a:rPr>
              <a:t>, a </a:t>
            </a:r>
            <a:r>
              <a:rPr lang="en-GB" sz="1600" b="0" dirty="0" err="1">
                <a:latin typeface="Verdana" panose="020B0604030504040204" pitchFamily="34" charset="0"/>
                <a:ea typeface="Verdana" panose="020B0604030504040204" pitchFamily="34" charset="0"/>
                <a:cs typeface="Verdana" panose="020B0604030504040204" pitchFamily="34" charset="0"/>
              </a:rPr>
              <a:t>jedan</a:t>
            </a:r>
            <a:r>
              <a:rPr lang="en-GB" sz="1600" b="0" dirty="0">
                <a:latin typeface="Verdana" panose="020B0604030504040204" pitchFamily="34" charset="0"/>
                <a:ea typeface="Verdana" panose="020B0604030504040204" pitchFamily="34" charset="0"/>
                <a:cs typeface="Verdana" panose="020B0604030504040204" pitchFamily="34" charset="0"/>
              </a:rPr>
              <a:t> od </a:t>
            </a:r>
            <a:r>
              <a:rPr lang="en-GB" sz="1600" b="0" dirty="0" err="1">
                <a:latin typeface="Verdana" panose="020B0604030504040204" pitchFamily="34" charset="0"/>
                <a:ea typeface="Verdana" panose="020B0604030504040204" pitchFamily="34" charset="0"/>
                <a:cs typeface="Verdana" panose="020B0604030504040204" pitchFamily="34" charset="0"/>
              </a:rPr>
              <a:t>čimbenika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su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radovi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obnovi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što</a:t>
            </a:r>
            <a:r>
              <a:rPr lang="en-GB" sz="1600" b="0" dirty="0">
                <a:latin typeface="Verdana" panose="020B0604030504040204" pitchFamily="34" charset="0"/>
                <a:ea typeface="Verdana" panose="020B0604030504040204" pitchFamily="34" charset="0"/>
                <a:cs typeface="Verdana" panose="020B0604030504040204" pitchFamily="34" charset="0"/>
              </a:rPr>
              <a:t> je </a:t>
            </a:r>
            <a:r>
              <a:rPr lang="en-GB" sz="1600" b="0" dirty="0" err="1">
                <a:latin typeface="Verdana" panose="020B0604030504040204" pitchFamily="34" charset="0"/>
                <a:ea typeface="Verdana" panose="020B0604030504040204" pitchFamily="34" charset="0"/>
                <a:cs typeface="Verdana" panose="020B0604030504040204" pitchFamily="34" charset="0"/>
              </a:rPr>
              <a:t>sigurno</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jedan</a:t>
            </a:r>
            <a:r>
              <a:rPr lang="en-GB" sz="1600" b="0" dirty="0">
                <a:latin typeface="Verdana" panose="020B0604030504040204" pitchFamily="34" charset="0"/>
                <a:ea typeface="Verdana" panose="020B0604030504040204" pitchFamily="34" charset="0"/>
                <a:cs typeface="Verdana" panose="020B0604030504040204" pitchFamily="34" charset="0"/>
              </a:rPr>
              <a:t> od </a:t>
            </a:r>
            <a:r>
              <a:rPr lang="en-GB" sz="1600" b="0" dirty="0" err="1">
                <a:latin typeface="Verdana" panose="020B0604030504040204" pitchFamily="34" charset="0"/>
                <a:ea typeface="Verdana" panose="020B0604030504040204" pitchFamily="34" charset="0"/>
                <a:cs typeface="Verdana" panose="020B0604030504040204" pitchFamily="34" charset="0"/>
              </a:rPr>
              <a:t>razloga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povećanja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smrtnih</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ozljeda</a:t>
            </a:r>
            <a:r>
              <a:rPr lang="en-GB" sz="1600" b="0" dirty="0">
                <a:latin typeface="Verdana" panose="020B0604030504040204" pitchFamily="34" charset="0"/>
                <a:ea typeface="Verdana" panose="020B0604030504040204" pitchFamily="34" charset="0"/>
                <a:cs typeface="Verdana" panose="020B0604030504040204" pitchFamily="34" charset="0"/>
              </a:rPr>
              <a:t> u </a:t>
            </a:r>
            <a:r>
              <a:rPr lang="en-GB" sz="1600" b="0" dirty="0" err="1">
                <a:latin typeface="Verdana" panose="020B0604030504040204" pitchFamily="34" charset="0"/>
                <a:ea typeface="Verdana" panose="020B0604030504040204" pitchFamily="34" charset="0"/>
                <a:cs typeface="Verdana" panose="020B0604030504040204" pitchFamily="34" charset="0"/>
              </a:rPr>
              <a:t>građevinarstvu</a:t>
            </a:r>
            <a:r>
              <a:rPr lang="en-GB" sz="1600" b="0" dirty="0">
                <a:latin typeface="Verdana" panose="020B0604030504040204" pitchFamily="34" charset="0"/>
                <a:ea typeface="Verdana" panose="020B0604030504040204" pitchFamily="34" charset="0"/>
                <a:cs typeface="Verdana" panose="020B0604030504040204" pitchFamily="34" charset="0"/>
              </a:rPr>
              <a:t>. </a:t>
            </a:r>
            <a:br>
              <a:rPr lang="en-GB" sz="1600" b="0" dirty="0">
                <a:latin typeface="Verdana" panose="020B0604030504040204" pitchFamily="34" charset="0"/>
                <a:ea typeface="Verdana" panose="020B0604030504040204" pitchFamily="34" charset="0"/>
                <a:cs typeface="Verdana" panose="020B0604030504040204" pitchFamily="34" charset="0"/>
              </a:rPr>
            </a:br>
            <a:endParaRPr lang="en-GB" sz="16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Grafikon 2"/>
          <p:cNvGraphicFramePr/>
          <p:nvPr>
            <p:extLst>
              <p:ext uri="{D42A27DB-BD31-4B8C-83A1-F6EECF244321}">
                <p14:modId xmlns:p14="http://schemas.microsoft.com/office/powerpoint/2010/main" val="812188101"/>
              </p:ext>
            </p:extLst>
          </p:nvPr>
        </p:nvGraphicFramePr>
        <p:xfrm>
          <a:off x="967753" y="1985509"/>
          <a:ext cx="4750560" cy="2569210"/>
        </p:xfrm>
        <a:graphic>
          <a:graphicData uri="http://schemas.openxmlformats.org/drawingml/2006/chart">
            <c:chart xmlns:c="http://schemas.openxmlformats.org/drawingml/2006/chart" xmlns:r="http://schemas.openxmlformats.org/officeDocument/2006/relationships" r:id="rId2"/>
          </a:graphicData>
        </a:graphic>
      </p:graphicFrame>
      <p:pic>
        <p:nvPicPr>
          <p:cNvPr id="4" name="Slika 3"/>
          <p:cNvPicPr>
            <a:picLocks noChangeAspect="1"/>
          </p:cNvPicPr>
          <p:nvPr/>
        </p:nvPicPr>
        <p:blipFill>
          <a:blip r:embed="rId3"/>
          <a:stretch>
            <a:fillRect/>
          </a:stretch>
        </p:blipFill>
        <p:spPr>
          <a:xfrm>
            <a:off x="6425481" y="1820159"/>
            <a:ext cx="2322777" cy="1383912"/>
          </a:xfrm>
          <a:prstGeom prst="rect">
            <a:avLst/>
          </a:prstGeom>
        </p:spPr>
      </p:pic>
    </p:spTree>
    <p:extLst>
      <p:ext uri="{BB962C8B-B14F-4D97-AF65-F5344CB8AC3E}">
        <p14:creationId xmlns:p14="http://schemas.microsoft.com/office/powerpoint/2010/main" val="169438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44557" y="682487"/>
            <a:ext cx="8799443" cy="3564835"/>
          </a:xfrm>
        </p:spPr>
        <p:txBody>
          <a:bodyPr/>
          <a:lstStyle/>
          <a:p>
            <a:r>
              <a:rPr lang="en-GB" sz="1600" b="0" dirty="0" err="1">
                <a:latin typeface="Verdana" panose="020B0604030504040204" pitchFamily="34" charset="0"/>
                <a:ea typeface="Verdana" panose="020B0604030504040204" pitchFamily="34" charset="0"/>
                <a:cs typeface="Verdana" panose="020B0604030504040204" pitchFamily="34" charset="0"/>
              </a:rPr>
              <a:t>Inspektori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rada</a:t>
            </a:r>
            <a:r>
              <a:rPr lang="en-GB" sz="1600" b="0" dirty="0">
                <a:latin typeface="Verdana" panose="020B0604030504040204" pitchFamily="34" charset="0"/>
                <a:ea typeface="Verdana" panose="020B0604030504040204" pitchFamily="34" charset="0"/>
                <a:cs typeface="Verdana" panose="020B0604030504040204" pitchFamily="34" charset="0"/>
              </a:rPr>
              <a:t> za </a:t>
            </a:r>
            <a:r>
              <a:rPr lang="en-GB" sz="1600" b="0" dirty="0" err="1">
                <a:latin typeface="Verdana" panose="020B0604030504040204" pitchFamily="34" charset="0"/>
                <a:ea typeface="Verdana" panose="020B0604030504040204" pitchFamily="34" charset="0"/>
                <a:cs typeface="Verdana" panose="020B0604030504040204" pitchFamily="34" charset="0"/>
              </a:rPr>
              <a:t>nadzor</a:t>
            </a:r>
            <a:r>
              <a:rPr lang="en-GB" sz="1600" b="0" dirty="0">
                <a:latin typeface="Verdana" panose="020B0604030504040204" pitchFamily="34" charset="0"/>
                <a:ea typeface="Verdana" panose="020B0604030504040204" pitchFamily="34" charset="0"/>
                <a:cs typeface="Verdana" panose="020B0604030504040204" pitchFamily="34" charset="0"/>
              </a:rPr>
              <a:t> u </a:t>
            </a:r>
            <a:r>
              <a:rPr lang="en-GB" sz="1600" b="0" dirty="0" err="1">
                <a:latin typeface="Verdana" panose="020B0604030504040204" pitchFamily="34" charset="0"/>
                <a:ea typeface="Verdana" panose="020B0604030504040204" pitchFamily="34" charset="0"/>
                <a:cs typeface="Verdana" panose="020B0604030504040204" pitchFamily="34" charset="0"/>
              </a:rPr>
              <a:t>području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zaštite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radu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Državnog</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inspektorata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Područnog</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ureda</a:t>
            </a:r>
            <a:r>
              <a:rPr lang="en-GB" sz="1600" b="0" dirty="0">
                <a:latin typeface="Verdana" panose="020B0604030504040204" pitchFamily="34" charset="0"/>
                <a:ea typeface="Verdana" panose="020B0604030504040204" pitchFamily="34" charset="0"/>
                <a:cs typeface="Verdana" panose="020B0604030504040204" pitchFamily="34" charset="0"/>
              </a:rPr>
              <a:t> Zagreb u 2020. </a:t>
            </a:r>
            <a:r>
              <a:rPr lang="en-GB" sz="1600" b="0" dirty="0" err="1">
                <a:latin typeface="Verdana" panose="020B0604030504040204" pitchFamily="34" charset="0"/>
                <a:ea typeface="Verdana" panose="020B0604030504040204" pitchFamily="34" charset="0"/>
                <a:cs typeface="Verdana" panose="020B0604030504040204" pitchFamily="34" charset="0"/>
              </a:rPr>
              <a:t>godini</a:t>
            </a:r>
            <a:r>
              <a:rPr lang="hr-HR" sz="1600" b="0" dirty="0">
                <a:latin typeface="Verdana" panose="020B0604030504040204" pitchFamily="34" charset="0"/>
                <a:ea typeface="Verdana" panose="020B0604030504040204" pitchFamily="34" charset="0"/>
                <a:cs typeface="Verdana" panose="020B0604030504040204" pitchFamily="34" charset="0"/>
              </a:rPr>
              <a:t> su: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en-GB" sz="1600" b="0" dirty="0" err="1">
                <a:latin typeface="Verdana" panose="020B0604030504040204" pitchFamily="34" charset="0"/>
                <a:ea typeface="Verdana" panose="020B0604030504040204" pitchFamily="34" charset="0"/>
                <a:cs typeface="Verdana" panose="020B0604030504040204" pitchFamily="34" charset="0"/>
              </a:rPr>
              <a:t>obavili</a:t>
            </a:r>
            <a:r>
              <a:rPr lang="en-GB" sz="1600" b="0" dirty="0">
                <a:latin typeface="Verdana" panose="020B0604030504040204" pitchFamily="34" charset="0"/>
                <a:ea typeface="Verdana" panose="020B0604030504040204" pitchFamily="34" charset="0"/>
                <a:cs typeface="Verdana" panose="020B0604030504040204" pitchFamily="34" charset="0"/>
              </a:rPr>
              <a:t> 411 </a:t>
            </a:r>
            <a:r>
              <a:rPr lang="en-GB" sz="1600" b="0" dirty="0" err="1">
                <a:latin typeface="Verdana" panose="020B0604030504040204" pitchFamily="34" charset="0"/>
                <a:ea typeface="Verdana" panose="020B0604030504040204" pitchFamily="34" charset="0"/>
                <a:cs typeface="Verdana" panose="020B0604030504040204" pitchFamily="34" charset="0"/>
              </a:rPr>
              <a:t>nadzora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gradilištima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te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su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donijeli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ukupno</a:t>
            </a:r>
            <a:r>
              <a:rPr lang="en-GB" sz="1600" b="0" dirty="0">
                <a:latin typeface="Verdana" panose="020B0604030504040204" pitchFamily="34" charset="0"/>
                <a:ea typeface="Verdana" panose="020B0604030504040204" pitchFamily="34" charset="0"/>
                <a:cs typeface="Verdana" panose="020B0604030504040204" pitchFamily="34" charset="0"/>
              </a:rPr>
              <a:t> </a:t>
            </a: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a:t>
            </a:r>
            <a:r>
              <a:rPr lang="en-GB" sz="1600" b="0" dirty="0">
                <a:latin typeface="Verdana" panose="020B0604030504040204" pitchFamily="34" charset="0"/>
                <a:ea typeface="Verdana" panose="020B0604030504040204" pitchFamily="34" charset="0"/>
                <a:cs typeface="Verdana" panose="020B0604030504040204" pitchFamily="34" charset="0"/>
              </a:rPr>
              <a:t>739 </a:t>
            </a:r>
            <a:r>
              <a:rPr lang="en-GB" sz="1600" b="0" dirty="0" err="1">
                <a:latin typeface="Verdana" panose="020B0604030504040204" pitchFamily="34" charset="0"/>
                <a:ea typeface="Verdana" panose="020B0604030504040204" pitchFamily="34" charset="0"/>
                <a:cs typeface="Verdana" panose="020B0604030504040204" pitchFamily="34" charset="0"/>
              </a:rPr>
              <a:t>upravnih</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mjera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i</a:t>
            </a:r>
            <a:r>
              <a:rPr lang="en-GB" sz="1600" b="0" dirty="0" err="1">
                <a:latin typeface="Verdana" panose="020B0604030504040204" pitchFamily="34" charset="0"/>
                <a:ea typeface="Verdana" panose="020B0604030504040204" pitchFamily="34" charset="0"/>
                <a:cs typeface="Verdana" panose="020B0604030504040204" pitchFamily="34" charset="0"/>
              </a:rPr>
              <a:t>zrekli</a:t>
            </a:r>
            <a:r>
              <a:rPr lang="en-GB" sz="1600" b="0" dirty="0">
                <a:latin typeface="Verdana" panose="020B0604030504040204" pitchFamily="34" charset="0"/>
                <a:ea typeface="Verdana" panose="020B0604030504040204" pitchFamily="34" charset="0"/>
                <a:cs typeface="Verdana" panose="020B0604030504040204" pitchFamily="34" charset="0"/>
              </a:rPr>
              <a:t> 17 </a:t>
            </a:r>
            <a:r>
              <a:rPr lang="en-GB" sz="1600" b="0" dirty="0" err="1">
                <a:latin typeface="Verdana" panose="020B0604030504040204" pitchFamily="34" charset="0"/>
                <a:ea typeface="Verdana" panose="020B0604030504040204" pitchFamily="34" charset="0"/>
                <a:cs typeface="Verdana" panose="020B0604030504040204" pitchFamily="34" charset="0"/>
              </a:rPr>
              <a:t>novčanih</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kazni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mjestu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izvršenja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prekršaja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podnijeli</a:t>
            </a:r>
            <a:r>
              <a:rPr lang="en-GB" sz="1600" b="0" dirty="0">
                <a:latin typeface="Verdana" panose="020B0604030504040204" pitchFamily="34" charset="0"/>
                <a:ea typeface="Verdana" panose="020B0604030504040204" pitchFamily="34" charset="0"/>
                <a:cs typeface="Verdana" panose="020B0604030504040204" pitchFamily="34" charset="0"/>
              </a:rPr>
              <a:t> 2 </a:t>
            </a:r>
            <a:r>
              <a:rPr lang="en-GB" sz="1600" b="0" dirty="0" err="1">
                <a:latin typeface="Verdana" panose="020B0604030504040204" pitchFamily="34" charset="0"/>
                <a:ea typeface="Verdana" panose="020B0604030504040204" pitchFamily="34" charset="0"/>
                <a:cs typeface="Verdana" panose="020B0604030504040204" pitchFamily="34" charset="0"/>
              </a:rPr>
              <a:t>kaznene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prijave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nadležnim</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državnim</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odvjetništvima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protiv</a:t>
            </a:r>
            <a:r>
              <a:rPr lang="en-GB" sz="1600" b="0" dirty="0">
                <a:latin typeface="Verdana" panose="020B0604030504040204" pitchFamily="34" charset="0"/>
                <a:ea typeface="Verdana" panose="020B0604030504040204" pitchFamily="34" charset="0"/>
                <a:cs typeface="Verdana" panose="020B0604030504040204" pitchFamily="34" charset="0"/>
              </a:rPr>
              <a:t> 4 </a:t>
            </a:r>
            <a:r>
              <a:rPr lang="en-GB" sz="1600" b="0" dirty="0" err="1">
                <a:latin typeface="Verdana" panose="020B0604030504040204" pitchFamily="34" charset="0"/>
                <a:ea typeface="Verdana" panose="020B0604030504040204" pitchFamily="34" charset="0"/>
                <a:cs typeface="Verdana" panose="020B0604030504040204" pitchFamily="34" charset="0"/>
              </a:rPr>
              <a:t>osobe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en-GB" sz="1600" b="0" dirty="0">
                <a:latin typeface="Verdana" panose="020B0604030504040204" pitchFamily="34" charset="0"/>
                <a:ea typeface="Verdana" panose="020B0604030504040204" pitchFamily="34" charset="0"/>
                <a:cs typeface="Verdana" panose="020B0604030504040204" pitchFamily="34" charset="0"/>
              </a:rPr>
              <a:t/>
            </a:r>
            <a:br>
              <a:rPr lang="en-GB" sz="1600" b="0" dirty="0">
                <a:latin typeface="Verdana" panose="020B0604030504040204" pitchFamily="34" charset="0"/>
                <a:ea typeface="Verdana" panose="020B0604030504040204" pitchFamily="34" charset="0"/>
                <a:cs typeface="Verdana" panose="020B0604030504040204" pitchFamily="34" charset="0"/>
              </a:rPr>
            </a:br>
            <a:r>
              <a:rPr lang="en-GB" sz="1600" b="0" dirty="0">
                <a:latin typeface="Verdana" panose="020B0604030504040204" pitchFamily="34" charset="0"/>
                <a:ea typeface="Verdana" panose="020B0604030504040204" pitchFamily="34" charset="0"/>
                <a:cs typeface="Verdana" panose="020B0604030504040204" pitchFamily="34" charset="0"/>
              </a:rPr>
              <a:t>Na </a:t>
            </a:r>
            <a:r>
              <a:rPr lang="en-GB" sz="1600" b="0" dirty="0" err="1">
                <a:latin typeface="Verdana" panose="020B0604030504040204" pitchFamily="34" charset="0"/>
                <a:ea typeface="Verdana" panose="020B0604030504040204" pitchFamily="34" charset="0"/>
                <a:cs typeface="Verdana" panose="020B0604030504040204" pitchFamily="34" charset="0"/>
              </a:rPr>
              <a:t>području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Grada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Zagreba</a:t>
            </a:r>
            <a:r>
              <a:rPr lang="en-GB" sz="1600" b="0" dirty="0">
                <a:latin typeface="Verdana" panose="020B0604030504040204" pitchFamily="34" charset="0"/>
                <a:ea typeface="Verdana" panose="020B0604030504040204" pitchFamily="34" charset="0"/>
                <a:cs typeface="Verdana" panose="020B0604030504040204" pitchFamily="34" charset="0"/>
              </a:rPr>
              <a:t>, 4 </a:t>
            </a:r>
            <a:r>
              <a:rPr lang="en-GB" sz="1600" b="0" dirty="0" err="1">
                <a:latin typeface="Verdana" panose="020B0604030504040204" pitchFamily="34" charset="0"/>
                <a:ea typeface="Verdana" panose="020B0604030504040204" pitchFamily="34" charset="0"/>
                <a:cs typeface="Verdana" panose="020B0604030504040204" pitchFamily="34" charset="0"/>
              </a:rPr>
              <a:t>radnika</a:t>
            </a:r>
            <a:r>
              <a:rPr lang="hr-HR" sz="1600" b="0" dirty="0">
                <a:latin typeface="Verdana" panose="020B0604030504040204" pitchFamily="34" charset="0"/>
                <a:ea typeface="Verdana" panose="020B0604030504040204" pitchFamily="34" charset="0"/>
                <a:cs typeface="Verdana" panose="020B0604030504040204" pitchFamily="34" charset="0"/>
              </a:rPr>
              <a:t> umrla</a:t>
            </a:r>
            <a:r>
              <a:rPr lang="en-GB" sz="1600" b="0" dirty="0">
                <a:latin typeface="Verdana" panose="020B0604030504040204" pitchFamily="34" charset="0"/>
                <a:ea typeface="Verdana" panose="020B0604030504040204" pitchFamily="34" charset="0"/>
                <a:cs typeface="Verdana" panose="020B0604030504040204" pitchFamily="34" charset="0"/>
              </a:rPr>
              <a:t> s</a:t>
            </a:r>
            <a:r>
              <a:rPr lang="hr-HR" sz="1600" b="0" dirty="0">
                <a:latin typeface="Verdana" panose="020B0604030504040204" pitchFamily="34" charset="0"/>
                <a:ea typeface="Verdana" panose="020B0604030504040204" pitchFamily="34" charset="0"/>
                <a:cs typeface="Verdana" panose="020B0604030504040204" pitchFamily="34" charset="0"/>
              </a:rPr>
              <a:t>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prilikom</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izvođenja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građevinskih</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radova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krovu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en-GB" sz="1600" b="0" dirty="0">
                <a:latin typeface="Verdana" panose="020B0604030504040204" pitchFamily="34" charset="0"/>
                <a:ea typeface="Verdana" panose="020B0604030504040204" pitchFamily="34" charset="0"/>
                <a:cs typeface="Verdana" panose="020B0604030504040204" pitchFamily="34" charset="0"/>
              </a:rPr>
              <a:t/>
            </a:r>
            <a:br>
              <a:rPr lang="en-GB" sz="1600" b="0" dirty="0">
                <a:latin typeface="Verdana" panose="020B0604030504040204" pitchFamily="34" charset="0"/>
                <a:ea typeface="Verdana" panose="020B0604030504040204" pitchFamily="34" charset="0"/>
                <a:cs typeface="Verdana" panose="020B0604030504040204" pitchFamily="34" charset="0"/>
              </a:rPr>
            </a:br>
            <a:r>
              <a:rPr lang="en-GB" sz="1600" b="0" dirty="0" err="1">
                <a:latin typeface="Verdana" panose="020B0604030504040204" pitchFamily="34" charset="0"/>
                <a:ea typeface="Verdana" panose="020B0604030504040204" pitchFamily="34" charset="0"/>
                <a:cs typeface="Verdana" panose="020B0604030504040204" pitchFamily="34" charset="0"/>
              </a:rPr>
              <a:t>Najčešći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uzroci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smrtnih</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ozljeda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su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izvođenje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radne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operacije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način</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protivan</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pravilima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zaštite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na</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radu</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i</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pomanjkanje</a:t>
            </a:r>
            <a:r>
              <a:rPr lang="en-GB" sz="1600" b="0" dirty="0">
                <a:latin typeface="Verdana" panose="020B0604030504040204" pitchFamily="34" charset="0"/>
                <a:ea typeface="Verdana" panose="020B0604030504040204" pitchFamily="34" charset="0"/>
                <a:cs typeface="Verdana" panose="020B0604030504040204" pitchFamily="34" charset="0"/>
              </a:rPr>
              <a:t> </a:t>
            </a:r>
            <a:r>
              <a:rPr lang="en-GB" sz="1600" b="0" dirty="0" err="1">
                <a:latin typeface="Verdana" panose="020B0604030504040204" pitchFamily="34" charset="0"/>
                <a:ea typeface="Verdana" panose="020B0604030504040204" pitchFamily="34" charset="0"/>
                <a:cs typeface="Verdana" panose="020B0604030504040204" pitchFamily="34" charset="0"/>
              </a:rPr>
              <a:t>zaštite</a:t>
            </a:r>
            <a:r>
              <a:rPr lang="en-GB" sz="1600" b="0" dirty="0">
                <a:latin typeface="Verdana" panose="020B0604030504040204" pitchFamily="34" charset="0"/>
                <a:ea typeface="Verdana" panose="020B0604030504040204" pitchFamily="34" charset="0"/>
                <a:cs typeface="Verdana" panose="020B0604030504040204" pitchFamily="34" charset="0"/>
              </a:rPr>
              <a:t> od pada s </a:t>
            </a:r>
            <a:r>
              <a:rPr lang="en-GB" sz="1600" b="0" dirty="0" err="1">
                <a:latin typeface="Verdana" panose="020B0604030504040204" pitchFamily="34" charset="0"/>
                <a:ea typeface="Verdana" panose="020B0604030504040204" pitchFamily="34" charset="0"/>
                <a:cs typeface="Verdana" panose="020B0604030504040204" pitchFamily="34" charset="0"/>
              </a:rPr>
              <a:t>visine</a:t>
            </a:r>
            <a:r>
              <a:rPr lang="en-GB" sz="1600" b="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13935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1374371" y="2001724"/>
            <a:ext cx="6395258" cy="1140051"/>
          </a:xfrm>
          <a:prstGeom prst="rect">
            <a:avLst/>
          </a:prstGeom>
        </p:spPr>
      </p:pic>
      <p:pic>
        <p:nvPicPr>
          <p:cNvPr id="5" name="Slika 4"/>
          <p:cNvPicPr>
            <a:picLocks noChangeAspect="1"/>
          </p:cNvPicPr>
          <p:nvPr/>
        </p:nvPicPr>
        <p:blipFill>
          <a:blip r:embed="rId3"/>
          <a:stretch>
            <a:fillRect/>
          </a:stretch>
        </p:blipFill>
        <p:spPr>
          <a:xfrm>
            <a:off x="1316453" y="2663960"/>
            <a:ext cx="2188654" cy="1969179"/>
          </a:xfrm>
          <a:prstGeom prst="rect">
            <a:avLst/>
          </a:prstGeom>
        </p:spPr>
      </p:pic>
      <p:pic>
        <p:nvPicPr>
          <p:cNvPr id="6" name="Slika 5"/>
          <p:cNvPicPr>
            <a:picLocks noChangeAspect="1"/>
          </p:cNvPicPr>
          <p:nvPr/>
        </p:nvPicPr>
        <p:blipFill>
          <a:blip r:embed="rId4"/>
          <a:stretch>
            <a:fillRect/>
          </a:stretch>
        </p:blipFill>
        <p:spPr>
          <a:xfrm>
            <a:off x="3505107" y="1056762"/>
            <a:ext cx="2133785" cy="1889924"/>
          </a:xfrm>
          <a:prstGeom prst="rect">
            <a:avLst/>
          </a:prstGeom>
        </p:spPr>
      </p:pic>
      <p:pic>
        <p:nvPicPr>
          <p:cNvPr id="7" name="Slika 6"/>
          <p:cNvPicPr>
            <a:picLocks noChangeAspect="1"/>
          </p:cNvPicPr>
          <p:nvPr/>
        </p:nvPicPr>
        <p:blipFill>
          <a:blip r:embed="rId5"/>
          <a:stretch>
            <a:fillRect/>
          </a:stretch>
        </p:blipFill>
        <p:spPr>
          <a:xfrm>
            <a:off x="5420034" y="2503164"/>
            <a:ext cx="2438611" cy="1652159"/>
          </a:xfrm>
          <a:prstGeom prst="rect">
            <a:avLst/>
          </a:prstGeom>
        </p:spPr>
      </p:pic>
    </p:spTree>
    <p:extLst>
      <p:ext uri="{BB962C8B-B14F-4D97-AF65-F5344CB8AC3E}">
        <p14:creationId xmlns:p14="http://schemas.microsoft.com/office/powerpoint/2010/main" val="260631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162854" y="95964"/>
            <a:ext cx="8690186" cy="5047536"/>
          </a:xfrm>
          <a:prstGeom prst="rect">
            <a:avLst/>
          </a:prstGeom>
          <a:noFill/>
        </p:spPr>
        <p:txBody>
          <a:bodyPr wrap="square" rtlCol="0">
            <a:spAutoFit/>
          </a:bodyPr>
          <a:lstStyle/>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izbjegavanj</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rizika</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procjenjivanj</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rizika</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sprečavanj</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rizika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njihovom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izvor</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u</a:t>
            </a:r>
          </a:p>
          <a:p>
            <a:pPr algn="just">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prilagođavanj</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radnicima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prilikom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oblikovanj</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mjesta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izbor</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radne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opreme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način</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radnim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postupcima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ublažavanja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jednoličnog</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s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nametnutim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ritmom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po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učinku</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u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određenom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vremenu</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normirani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rad) </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kao 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ostalih</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napora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s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ciljem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smanjenja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njihovog</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štetnog</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učinka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zdravlje</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prilagođavanj</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tehničkom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napretku</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zamjene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opasnog</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neopasnim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ili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manje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opasnim</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razvoj</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dosljedne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sveobuhvatne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politike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prevencije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povezivanjem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tehnologije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organizacije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uvjeta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ljudskih</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odnosa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utjecaja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radnog</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okoliša</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davanj</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prednosti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skupnim</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mjerama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zaštite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pred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pojedinačnim</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odgovarajuće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osposobljavanje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obavješćivanje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radnika</a:t>
            </a:r>
            <a:endParaRPr lang="hr-H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bg1"/>
              </a:buClr>
            </a:pP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Courier New" panose="02070309020205020404" pitchFamily="49" charset="0"/>
              <a:buChar char="o"/>
            </a:pP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esplatnost</a:t>
            </a:r>
            <a:r>
              <a:rPr lang="hr-HR"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prevencije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odnosno</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mjera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zaštite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na</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radu</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za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radnike</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91125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4678" y="854765"/>
            <a:ext cx="8600661" cy="3284222"/>
          </a:xfrm>
        </p:spPr>
        <p:txBody>
          <a:bodyPr/>
          <a:lstStyle/>
          <a:p>
            <a:r>
              <a:rPr lang="en-GB" sz="2000" dirty="0">
                <a:latin typeface="Verdana" panose="020B0604030504040204" pitchFamily="34" charset="0"/>
                <a:ea typeface="Verdana" panose="020B0604030504040204" pitchFamily="34" charset="0"/>
                <a:cs typeface="Verdana" panose="020B0604030504040204" pitchFamily="34" charset="0"/>
              </a:rPr>
              <a:t>KORONA</a:t>
            </a:r>
            <a:br>
              <a:rPr lang="en-GB" sz="2000" dirty="0">
                <a:latin typeface="Verdana" panose="020B0604030504040204" pitchFamily="34" charset="0"/>
                <a:ea typeface="Verdana" panose="020B0604030504040204" pitchFamily="34" charset="0"/>
                <a:cs typeface="Verdana" panose="020B0604030504040204" pitchFamily="34" charset="0"/>
              </a:rPr>
            </a:br>
            <a:r>
              <a:rPr lang="en-GB" sz="2000" dirty="0">
                <a:latin typeface="Verdana" panose="020B0604030504040204" pitchFamily="34" charset="0"/>
                <a:ea typeface="Verdana" panose="020B0604030504040204" pitchFamily="34" charset="0"/>
                <a:cs typeface="Verdana" panose="020B0604030504040204" pitchFamily="34" charset="0"/>
              </a:rPr>
              <a:t/>
            </a:r>
            <a:br>
              <a:rPr lang="en-GB" sz="2000" dirty="0">
                <a:latin typeface="Verdana" panose="020B0604030504040204" pitchFamily="34" charset="0"/>
                <a:ea typeface="Verdana" panose="020B0604030504040204" pitchFamily="34" charset="0"/>
                <a:cs typeface="Verdana" panose="020B0604030504040204" pitchFamily="34" charset="0"/>
              </a:rPr>
            </a:br>
            <a:r>
              <a:rPr lang="en-GB" sz="2000" b="0" dirty="0" err="1">
                <a:latin typeface="Verdana" panose="020B0604030504040204" pitchFamily="34" charset="0"/>
                <a:ea typeface="Verdana" panose="020B0604030504040204" pitchFamily="34" charset="0"/>
                <a:cs typeface="Verdana" panose="020B0604030504040204" pitchFamily="34" charset="0"/>
              </a:rPr>
              <a:t>Inspekcija</a:t>
            </a:r>
            <a:r>
              <a:rPr lang="en-GB" sz="2000" b="0" dirty="0">
                <a:latin typeface="Verdana" panose="020B0604030504040204" pitchFamily="34" charset="0"/>
                <a:ea typeface="Verdana" panose="020B0604030504040204" pitchFamily="34" charset="0"/>
                <a:cs typeface="Verdana" panose="020B0604030504040204" pitchFamily="34" charset="0"/>
              </a:rPr>
              <a:t> rada za </a:t>
            </a:r>
            <a:r>
              <a:rPr lang="en-GB" sz="2000" b="0" dirty="0" err="1">
                <a:latin typeface="Verdana" panose="020B0604030504040204" pitchFamily="34" charset="0"/>
                <a:ea typeface="Verdana" panose="020B0604030504040204" pitchFamily="34" charset="0"/>
                <a:cs typeface="Verdana" panose="020B0604030504040204" pitchFamily="34" charset="0"/>
              </a:rPr>
              <a:t>nadzor</a:t>
            </a:r>
            <a:r>
              <a:rPr lang="en-GB" sz="2000" b="0" dirty="0">
                <a:latin typeface="Verdana" panose="020B0604030504040204" pitchFamily="34" charset="0"/>
                <a:ea typeface="Verdana" panose="020B0604030504040204" pitchFamily="34" charset="0"/>
                <a:cs typeface="Verdana" panose="020B0604030504040204" pitchFamily="34" charset="0"/>
              </a:rPr>
              <a:t> u </a:t>
            </a:r>
            <a:r>
              <a:rPr lang="en-GB" sz="2000" b="0" dirty="0" err="1">
                <a:latin typeface="Verdana" panose="020B0604030504040204" pitchFamily="34" charset="0"/>
                <a:ea typeface="Verdana" panose="020B0604030504040204" pitchFamily="34" charset="0"/>
                <a:cs typeface="Verdana" panose="020B0604030504040204" pitchFamily="34" charset="0"/>
              </a:rPr>
              <a:t>području</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zaštite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na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radu</a:t>
            </a:r>
            <a:r>
              <a:rPr lang="en-GB" sz="2000" b="0" dirty="0">
                <a:latin typeface="Verdana" panose="020B0604030504040204" pitchFamily="34" charset="0"/>
                <a:ea typeface="Verdana" panose="020B0604030504040204" pitchFamily="34" charset="0"/>
                <a:cs typeface="Verdana" panose="020B0604030504040204" pitchFamily="34" charset="0"/>
              </a:rPr>
              <a:t> </a:t>
            </a:r>
            <a:r>
              <a:rPr lang="hr-HR" sz="2000" b="0" dirty="0" smtClean="0">
                <a:latin typeface="Verdana" panose="020B0604030504040204" pitchFamily="34" charset="0"/>
                <a:ea typeface="Verdana" panose="020B0604030504040204" pitchFamily="34" charset="0"/>
                <a:cs typeface="Verdana" panose="020B0604030504040204" pitchFamily="34" charset="0"/>
              </a:rPr>
              <a:t/>
            </a:r>
            <a:br>
              <a:rPr lang="hr-HR" sz="2000" b="0" dirty="0" smtClean="0">
                <a:latin typeface="Verdana" panose="020B0604030504040204" pitchFamily="34" charset="0"/>
                <a:ea typeface="Verdana" panose="020B0604030504040204" pitchFamily="34" charset="0"/>
                <a:cs typeface="Verdana" panose="020B0604030504040204" pitchFamily="34" charset="0"/>
              </a:rPr>
            </a:br>
            <a:r>
              <a:rPr lang="en-GB" sz="2000" b="0" dirty="0" err="1" smtClean="0">
                <a:latin typeface="Verdana" panose="020B0604030504040204" pitchFamily="34" charset="0"/>
                <a:ea typeface="Verdana" panose="020B0604030504040204" pitchFamily="34" charset="0"/>
                <a:cs typeface="Verdana" panose="020B0604030504040204" pitchFamily="34" charset="0"/>
              </a:rPr>
              <a:t>obavljala</a:t>
            </a:r>
            <a:r>
              <a:rPr lang="en-GB" sz="2000" b="0" dirty="0" smtClean="0">
                <a:latin typeface="Verdana" panose="020B0604030504040204" pitchFamily="34" charset="0"/>
                <a:ea typeface="Verdana" panose="020B0604030504040204" pitchFamily="34" charset="0"/>
                <a:cs typeface="Verdana" panose="020B0604030504040204" pitchFamily="34" charset="0"/>
              </a:rPr>
              <a:t> </a:t>
            </a:r>
            <a:r>
              <a:rPr lang="en-GB" sz="2000" b="0" dirty="0">
                <a:latin typeface="Verdana" panose="020B0604030504040204" pitchFamily="34" charset="0"/>
                <a:ea typeface="Verdana" panose="020B0604030504040204" pitchFamily="34" charset="0"/>
                <a:cs typeface="Verdana" panose="020B0604030504040204" pitchFamily="34" charset="0"/>
              </a:rPr>
              <a:t>je </a:t>
            </a:r>
            <a:r>
              <a:rPr lang="en-GB" sz="2000" b="0" dirty="0" err="1">
                <a:latin typeface="Verdana" panose="020B0604030504040204" pitchFamily="34" charset="0"/>
                <a:ea typeface="Verdana" panose="020B0604030504040204" pitchFamily="34" charset="0"/>
                <a:cs typeface="Verdana" panose="020B0604030504040204" pitchFamily="34" charset="0"/>
              </a:rPr>
              <a:t>sve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poslove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iz</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svoje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nadležnosti</a:t>
            </a:r>
            <a:r>
              <a:rPr lang="en-GB" sz="2000" b="0" dirty="0">
                <a:latin typeface="Verdana" panose="020B0604030504040204" pitchFamily="34" charset="0"/>
                <a:ea typeface="Verdana" panose="020B0604030504040204" pitchFamily="34" charset="0"/>
                <a:cs typeface="Verdana" panose="020B0604030504040204" pitchFamily="34" charset="0"/>
              </a:rPr>
              <a:t> bez </a:t>
            </a:r>
            <a:r>
              <a:rPr lang="en-GB" sz="2000" b="0" dirty="0" err="1">
                <a:latin typeface="Verdana" panose="020B0604030504040204" pitchFamily="34" charset="0"/>
                <a:ea typeface="Verdana" panose="020B0604030504040204" pitchFamily="34" charset="0"/>
                <a:cs typeface="Verdana" panose="020B0604030504040204" pitchFamily="34" charset="0"/>
              </a:rPr>
              <a:t>zastoja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hr-HR" sz="2000" b="0" dirty="0" smtClean="0">
                <a:latin typeface="Verdana" panose="020B0604030504040204" pitchFamily="34" charset="0"/>
                <a:ea typeface="Verdana" panose="020B0604030504040204" pitchFamily="34" charset="0"/>
                <a:cs typeface="Verdana" panose="020B0604030504040204" pitchFamily="34" charset="0"/>
              </a:rPr>
              <a:t/>
            </a:r>
            <a:br>
              <a:rPr lang="hr-HR" sz="2000" b="0" dirty="0" smtClean="0">
                <a:latin typeface="Verdana" panose="020B0604030504040204" pitchFamily="34" charset="0"/>
                <a:ea typeface="Verdana" panose="020B0604030504040204" pitchFamily="34" charset="0"/>
                <a:cs typeface="Verdana" panose="020B0604030504040204" pitchFamily="34" charset="0"/>
              </a:rPr>
            </a:br>
            <a:r>
              <a:rPr lang="en-GB" sz="2000" b="0" dirty="0" smtClean="0">
                <a:latin typeface="Verdana" panose="020B0604030504040204" pitchFamily="34" charset="0"/>
                <a:ea typeface="Verdana" panose="020B0604030504040204" pitchFamily="34" charset="0"/>
                <a:cs typeface="Verdana" panose="020B0604030504040204" pitchFamily="34" charset="0"/>
              </a:rPr>
              <a:t>u </a:t>
            </a:r>
            <a:r>
              <a:rPr lang="en-GB" sz="2000" b="0" dirty="0" err="1">
                <a:latin typeface="Verdana" panose="020B0604030504040204" pitchFamily="34" charset="0"/>
                <a:ea typeface="Verdana" panose="020B0604030504040204" pitchFamily="34" charset="0"/>
                <a:cs typeface="Verdana" panose="020B0604030504040204" pitchFamily="34" charset="0"/>
              </a:rPr>
              <a:t>skladu</a:t>
            </a:r>
            <a:r>
              <a:rPr lang="en-GB" sz="2000" b="0" dirty="0">
                <a:latin typeface="Verdana" panose="020B0604030504040204" pitchFamily="34" charset="0"/>
                <a:ea typeface="Verdana" panose="020B0604030504040204" pitchFamily="34" charset="0"/>
                <a:cs typeface="Verdana" panose="020B0604030504040204" pitchFamily="34" charset="0"/>
              </a:rPr>
              <a:t> s </a:t>
            </a:r>
            <a:r>
              <a:rPr lang="hr-HR" sz="2000" b="0" dirty="0" smtClean="0">
                <a:latin typeface="Verdana" panose="020B0604030504040204" pitchFamily="34" charset="0"/>
                <a:ea typeface="Verdana" panose="020B0604030504040204" pitchFamily="34" charset="0"/>
                <a:cs typeface="Verdana" panose="020B0604030504040204" pitchFamily="34" charset="0"/>
              </a:rPr>
              <a:t>p</a:t>
            </a:r>
            <a:r>
              <a:rPr lang="en-GB" sz="2000" b="0" dirty="0" err="1" smtClean="0">
                <a:latin typeface="Verdana" panose="020B0604030504040204" pitchFamily="34" charset="0"/>
                <a:ea typeface="Verdana" panose="020B0604030504040204" pitchFamily="34" charset="0"/>
                <a:cs typeface="Verdana" panose="020B0604030504040204" pitchFamily="34" charset="0"/>
              </a:rPr>
              <a:t>rioritetima</a:t>
            </a:r>
            <a:r>
              <a:rPr lang="en-GB" sz="2000" b="0" dirty="0" smtClean="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a:t>
            </a:r>
            <a:r>
              <a:rPr lang="en-GB" sz="2000" b="0" dirty="0">
                <a:latin typeface="Verdana" panose="020B0604030504040204" pitchFamily="34" charset="0"/>
                <a:ea typeface="Verdana" panose="020B0604030504040204" pitchFamily="34" charset="0"/>
                <a:cs typeface="Verdana" panose="020B0604030504040204" pitchFamily="34" charset="0"/>
              </a:rPr>
              <a:t> s </a:t>
            </a:r>
            <a:r>
              <a:rPr lang="en-GB" sz="2000" b="0" dirty="0" err="1">
                <a:latin typeface="Verdana" panose="020B0604030504040204" pitchFamily="34" charset="0"/>
                <a:ea typeface="Verdana" panose="020B0604030504040204" pitchFamily="34" charset="0"/>
                <a:cs typeface="Verdana" panose="020B0604030504040204" pitchFamily="34" charset="0"/>
              </a:rPr>
              <a:t>Odlukom</a:t>
            </a:r>
            <a:r>
              <a:rPr lang="en-GB" sz="2000" b="0" dirty="0">
                <a:latin typeface="Verdana" panose="020B0604030504040204" pitchFamily="34" charset="0"/>
                <a:ea typeface="Verdana" panose="020B0604030504040204" pitchFamily="34" charset="0"/>
                <a:cs typeface="Verdana" panose="020B0604030504040204" pitchFamily="34" charset="0"/>
              </a:rPr>
              <a:t> o </a:t>
            </a:r>
            <a:r>
              <a:rPr lang="en-GB" sz="2000" b="0" dirty="0" err="1">
                <a:latin typeface="Verdana" panose="020B0604030504040204" pitchFamily="34" charset="0"/>
                <a:ea typeface="Verdana" panose="020B0604030504040204" pitchFamily="34" charset="0"/>
                <a:cs typeface="Verdana" panose="020B0604030504040204" pitchFamily="34" charset="0"/>
              </a:rPr>
              <a:t>organizaciji</a:t>
            </a:r>
            <a:r>
              <a:rPr lang="en-GB" sz="2000" b="0" dirty="0">
                <a:latin typeface="Verdana" panose="020B0604030504040204" pitchFamily="34" charset="0"/>
                <a:ea typeface="Verdana" panose="020B0604030504040204" pitchFamily="34" charset="0"/>
                <a:cs typeface="Verdana" panose="020B0604030504040204" pitchFamily="34" charset="0"/>
              </a:rPr>
              <a:t> rada, </a:t>
            </a:r>
            <a:r>
              <a:rPr lang="hr-HR" sz="2000" b="0" dirty="0" smtClean="0">
                <a:latin typeface="Verdana" panose="020B0604030504040204" pitchFamily="34" charset="0"/>
                <a:ea typeface="Verdana" panose="020B0604030504040204" pitchFamily="34" charset="0"/>
                <a:cs typeface="Verdana" panose="020B0604030504040204" pitchFamily="34" charset="0"/>
              </a:rPr>
              <a:t/>
            </a:r>
            <a:br>
              <a:rPr lang="hr-HR" sz="2000" b="0" dirty="0" smtClean="0">
                <a:latin typeface="Verdana" panose="020B0604030504040204" pitchFamily="34" charset="0"/>
                <a:ea typeface="Verdana" panose="020B0604030504040204" pitchFamily="34" charset="0"/>
                <a:cs typeface="Verdana" panose="020B0604030504040204" pitchFamily="34" charset="0"/>
              </a:rPr>
            </a:br>
            <a:r>
              <a:rPr lang="en-GB" sz="2000" b="0" dirty="0" err="1" smtClean="0">
                <a:latin typeface="Verdana" panose="020B0604030504040204" pitchFamily="34" charset="0"/>
                <a:ea typeface="Verdana" panose="020B0604030504040204" pitchFamily="34" charset="0"/>
                <a:cs typeface="Verdana" panose="020B0604030504040204" pitchFamily="34" charset="0"/>
              </a:rPr>
              <a:t>rasporedu</a:t>
            </a:r>
            <a:r>
              <a:rPr lang="en-GB" sz="2000" b="0" dirty="0" smtClean="0">
                <a:latin typeface="Verdana" panose="020B0604030504040204" pitchFamily="34" charset="0"/>
                <a:ea typeface="Verdana" panose="020B0604030504040204" pitchFamily="34" charset="0"/>
                <a:cs typeface="Verdana" panose="020B0604030504040204" pitchFamily="34" charset="0"/>
              </a:rPr>
              <a:t> </a:t>
            </a:r>
            <a:r>
              <a:rPr lang="en-GB" sz="2000" b="0" dirty="0">
                <a:latin typeface="Verdana" panose="020B0604030504040204" pitchFamily="34" charset="0"/>
                <a:ea typeface="Verdana" panose="020B0604030504040204" pitchFamily="34" charset="0"/>
                <a:cs typeface="Verdana" panose="020B0604030504040204" pitchFamily="34" charset="0"/>
              </a:rPr>
              <a:t>rada </a:t>
            </a:r>
            <a:r>
              <a:rPr lang="en-GB" sz="2000" b="0" dirty="0" err="1">
                <a:latin typeface="Verdana" panose="020B0604030504040204" pitchFamily="34" charset="0"/>
                <a:ea typeface="Verdana" panose="020B0604030504040204" pitchFamily="34" charset="0"/>
                <a:cs typeface="Verdana" panose="020B0604030504040204" pitchFamily="34" charset="0"/>
              </a:rPr>
              <a:t>i</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radnog</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vremena</a:t>
            </a:r>
            <a:r>
              <a:rPr lang="en-GB" sz="2000" b="0" dirty="0">
                <a:latin typeface="Verdana" panose="020B0604030504040204" pitchFamily="34" charset="0"/>
                <a:ea typeface="Verdana" panose="020B0604030504040204" pitchFamily="34" charset="0"/>
                <a:cs typeface="Verdana" panose="020B0604030504040204" pitchFamily="34" charset="0"/>
              </a:rPr>
              <a:t> u </a:t>
            </a:r>
            <a:r>
              <a:rPr lang="en-GB" sz="2000" b="0" dirty="0" err="1">
                <a:latin typeface="Verdana" panose="020B0604030504040204" pitchFamily="34" charset="0"/>
                <a:ea typeface="Verdana" panose="020B0604030504040204" pitchFamily="34" charset="0"/>
                <a:cs typeface="Verdana" panose="020B0604030504040204" pitchFamily="34" charset="0"/>
              </a:rPr>
              <a:t>Državnom</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inspektoratu</a:t>
            </a:r>
            <a:r>
              <a:rPr lang="en-GB" sz="2000" b="0" dirty="0">
                <a:latin typeface="Verdana" panose="020B0604030504040204" pitchFamily="34" charset="0"/>
                <a:ea typeface="Verdana" panose="020B0604030504040204" pitchFamily="34" charset="0"/>
                <a:cs typeface="Verdana" panose="020B0604030504040204" pitchFamily="34" charset="0"/>
              </a:rPr>
              <a:t> </a:t>
            </a:r>
            <a:r>
              <a:rPr lang="hr-HR" sz="2000" b="0" dirty="0" smtClean="0">
                <a:latin typeface="Verdana" panose="020B0604030504040204" pitchFamily="34" charset="0"/>
                <a:ea typeface="Verdana" panose="020B0604030504040204" pitchFamily="34" charset="0"/>
                <a:cs typeface="Verdana" panose="020B0604030504040204" pitchFamily="34" charset="0"/>
              </a:rPr>
              <a:t/>
            </a:r>
            <a:br>
              <a:rPr lang="hr-HR" sz="2000" b="0" dirty="0" smtClean="0">
                <a:latin typeface="Verdana" panose="020B0604030504040204" pitchFamily="34" charset="0"/>
                <a:ea typeface="Verdana" panose="020B0604030504040204" pitchFamily="34" charset="0"/>
                <a:cs typeface="Verdana" panose="020B0604030504040204" pitchFamily="34" charset="0"/>
              </a:rPr>
            </a:br>
            <a:r>
              <a:rPr lang="en-GB" sz="2000" b="0" dirty="0" err="1" smtClean="0">
                <a:latin typeface="Verdana" panose="020B0604030504040204" pitchFamily="34" charset="0"/>
                <a:ea typeface="Verdana" panose="020B0604030504040204" pitchFamily="34" charset="0"/>
                <a:cs typeface="Verdana" panose="020B0604030504040204" pitchFamily="34" charset="0"/>
              </a:rPr>
              <a:t>za</a:t>
            </a:r>
            <a:r>
              <a:rPr lang="en-GB" sz="2000" b="0" dirty="0" smtClean="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vrijeme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trajanja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epidemije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bolesti</a:t>
            </a:r>
            <a:r>
              <a:rPr lang="en-GB" sz="2000" b="0" dirty="0">
                <a:latin typeface="Verdana" panose="020B0604030504040204" pitchFamily="34" charset="0"/>
                <a:ea typeface="Verdana" panose="020B0604030504040204" pitchFamily="34" charset="0"/>
                <a:cs typeface="Verdana" panose="020B0604030504040204" pitchFamily="34" charset="0"/>
              </a:rPr>
              <a:t> COVID-19, </a:t>
            </a:r>
            <a:r>
              <a:rPr lang="en-GB" sz="2000" b="0" dirty="0" err="1">
                <a:latin typeface="Verdana" panose="020B0604030504040204" pitchFamily="34" charset="0"/>
                <a:ea typeface="Verdana" panose="020B0604030504040204" pitchFamily="34" charset="0"/>
                <a:cs typeface="Verdana" panose="020B0604030504040204" pitchFamily="34" charset="0"/>
              </a:rPr>
              <a:t>uz</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poštovanje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općih</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protuepidemijskih</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mjera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posebnih</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preporuka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a:t>
            </a:r>
            <a:r>
              <a:rPr lang="en-GB" sz="2000" b="0" dirty="0">
                <a:latin typeface="Verdana" panose="020B0604030504040204" pitchFamily="34" charset="0"/>
                <a:ea typeface="Verdana" panose="020B0604030504040204" pitchFamily="34" charset="0"/>
                <a:cs typeface="Verdana" panose="020B0604030504040204" pitchFamily="34" charset="0"/>
              </a:rPr>
              <a:t> </a:t>
            </a:r>
            <a:r>
              <a:rPr lang="hr-HR" sz="2000" b="0" dirty="0" smtClean="0">
                <a:latin typeface="Verdana" panose="020B0604030504040204" pitchFamily="34" charset="0"/>
                <a:ea typeface="Verdana" panose="020B0604030504040204" pitchFamily="34" charset="0"/>
                <a:cs typeface="Verdana" panose="020B0604030504040204" pitchFamily="34" charset="0"/>
              </a:rPr>
              <a:t/>
            </a:r>
            <a:br>
              <a:rPr lang="hr-HR" sz="2000" b="0" dirty="0" smtClean="0">
                <a:latin typeface="Verdana" panose="020B0604030504040204" pitchFamily="34" charset="0"/>
                <a:ea typeface="Verdana" panose="020B0604030504040204" pitchFamily="34" charset="0"/>
                <a:cs typeface="Verdana" panose="020B0604030504040204" pitchFamily="34" charset="0"/>
              </a:rPr>
            </a:br>
            <a:r>
              <a:rPr lang="en-GB" sz="2000" b="0" dirty="0" err="1" smtClean="0">
                <a:latin typeface="Verdana" panose="020B0604030504040204" pitchFamily="34" charset="0"/>
                <a:ea typeface="Verdana" panose="020B0604030504040204" pitchFamily="34" charset="0"/>
                <a:cs typeface="Verdana" panose="020B0604030504040204" pitchFamily="34" charset="0"/>
              </a:rPr>
              <a:t>uputa</a:t>
            </a:r>
            <a:r>
              <a:rPr lang="en-GB" sz="2000" b="0" dirty="0" smtClean="0">
                <a:latin typeface="Verdana" panose="020B0604030504040204" pitchFamily="34" charset="0"/>
                <a:ea typeface="Verdana" panose="020B0604030504040204" pitchFamily="34" charset="0"/>
                <a:cs typeface="Verdana" panose="020B0604030504040204" pitchFamily="34" charset="0"/>
              </a:rPr>
              <a:t> </a:t>
            </a:r>
            <a:r>
              <a:rPr lang="en-GB" sz="2000" b="0" dirty="0">
                <a:latin typeface="Verdana" panose="020B0604030504040204" pitchFamily="34" charset="0"/>
                <a:ea typeface="Verdana" panose="020B0604030504040204" pitchFamily="34" charset="0"/>
                <a:cs typeface="Verdana" panose="020B0604030504040204" pitchFamily="34" charset="0"/>
              </a:rPr>
              <a:t>HZJZ-a.</a:t>
            </a: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en-GB" sz="2000" b="0" dirty="0">
                <a:latin typeface="Verdana" panose="020B0604030504040204" pitchFamily="34" charset="0"/>
                <a:ea typeface="Verdana" panose="020B0604030504040204" pitchFamily="34" charset="0"/>
                <a:cs typeface="Verdana" panose="020B0604030504040204" pitchFamily="34" charset="0"/>
              </a:rPr>
              <a:t> </a:t>
            </a: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en-GB" sz="2000" b="0" dirty="0" err="1">
                <a:latin typeface="Verdana" panose="020B0604030504040204" pitchFamily="34" charset="0"/>
                <a:ea typeface="Verdana" panose="020B0604030504040204" pitchFamily="34" charset="0"/>
                <a:cs typeface="Verdana" panose="020B0604030504040204" pitchFamily="34" charset="0"/>
              </a:rPr>
              <a:t>Državni</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inspektorat</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osigurao</a:t>
            </a:r>
            <a:r>
              <a:rPr lang="en-GB" sz="2000" b="0" dirty="0">
                <a:latin typeface="Verdana" panose="020B0604030504040204" pitchFamily="34" charset="0"/>
                <a:ea typeface="Verdana" panose="020B0604030504040204" pitchFamily="34" charset="0"/>
                <a:cs typeface="Verdana" panose="020B0604030504040204" pitchFamily="34" charset="0"/>
              </a:rPr>
              <a:t> je </a:t>
            </a:r>
            <a:r>
              <a:rPr lang="en-GB" sz="2000" b="0" dirty="0" err="1">
                <a:latin typeface="Verdana" panose="020B0604030504040204" pitchFamily="34" charset="0"/>
                <a:ea typeface="Verdana" panose="020B0604030504040204" pitchFamily="34" charset="0"/>
                <a:cs typeface="Verdana" panose="020B0604030504040204" pitchFamily="34" charset="0"/>
              </a:rPr>
              <a:t>svim</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inspekcijskim</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smtClean="0">
                <a:latin typeface="Verdana" panose="020B0604030504040204" pitchFamily="34" charset="0"/>
                <a:ea typeface="Verdana" panose="020B0604030504040204" pitchFamily="34" charset="0"/>
                <a:cs typeface="Verdana" panose="020B0604030504040204" pitchFamily="34" charset="0"/>
              </a:rPr>
              <a:t>službama</a:t>
            </a:r>
            <a:r>
              <a:rPr lang="hr-HR" sz="2000" b="0" dirty="0" smtClean="0">
                <a:latin typeface="Verdana" panose="020B0604030504040204" pitchFamily="34" charset="0"/>
                <a:ea typeface="Verdana" panose="020B0604030504040204" pitchFamily="34" charset="0"/>
                <a:cs typeface="Verdana" panose="020B0604030504040204" pitchFamily="34" charset="0"/>
              </a:rPr>
              <a:t> potrebnu zaštitnu opremu.</a:t>
            </a:r>
            <a:r>
              <a:rPr lang="en-GB" sz="2000" b="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
            </a:r>
            <a:br>
              <a:rPr lang="en-GB" sz="2000" dirty="0">
                <a:latin typeface="Verdana" panose="020B0604030504040204" pitchFamily="34" charset="0"/>
                <a:ea typeface="Verdana" panose="020B0604030504040204" pitchFamily="34" charset="0"/>
                <a:cs typeface="Verdana" panose="020B0604030504040204" pitchFamily="34" charset="0"/>
              </a:rPr>
            </a:b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80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11425" y="1152939"/>
            <a:ext cx="8375375" cy="2740883"/>
          </a:xfrm>
        </p:spPr>
        <p:txBody>
          <a:bodyPr/>
          <a:lstStyle/>
          <a:p>
            <a:r>
              <a:rPr lang="en-GB" sz="1800" b="0" dirty="0">
                <a:latin typeface="Verdana" panose="020B0604030504040204" pitchFamily="34" charset="0"/>
                <a:ea typeface="Verdana" panose="020B0604030504040204" pitchFamily="34" charset="0"/>
                <a:cs typeface="Verdana" panose="020B0604030504040204" pitchFamily="34" charset="0"/>
              </a:rPr>
              <a:t>U </a:t>
            </a:r>
            <a:r>
              <a:rPr lang="en-GB" sz="1800" b="0" dirty="0" err="1">
                <a:latin typeface="Verdana" panose="020B0604030504040204" pitchFamily="34" charset="0"/>
                <a:ea typeface="Verdana" panose="020B0604030504040204" pitchFamily="34" charset="0"/>
                <a:cs typeface="Verdana" panose="020B0604030504040204" pitchFamily="34" charset="0"/>
              </a:rPr>
              <a:t>skladu</a:t>
            </a:r>
            <a:r>
              <a:rPr lang="en-GB" sz="1800" b="0" dirty="0">
                <a:latin typeface="Verdana" panose="020B0604030504040204" pitchFamily="34" charset="0"/>
                <a:ea typeface="Verdana" panose="020B0604030504040204" pitchFamily="34" charset="0"/>
                <a:cs typeface="Verdana" panose="020B0604030504040204" pitchFamily="34" charset="0"/>
              </a:rPr>
              <a:t> s </a:t>
            </a:r>
            <a:r>
              <a:rPr lang="en-GB" sz="1800" b="0" dirty="0" err="1">
                <a:latin typeface="Verdana" panose="020B0604030504040204" pitchFamily="34" charset="0"/>
                <a:ea typeface="Verdana" panose="020B0604030504040204" pitchFamily="34" charset="0"/>
                <a:cs typeface="Verdana" panose="020B0604030504040204" pitchFamily="34" charset="0"/>
              </a:rPr>
              <a:t>odredbama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članka</a:t>
            </a:r>
            <a:r>
              <a:rPr lang="en-GB" sz="1800" b="0" dirty="0">
                <a:latin typeface="Verdana" panose="020B0604030504040204" pitchFamily="34" charset="0"/>
                <a:ea typeface="Verdana" panose="020B0604030504040204" pitchFamily="34" charset="0"/>
                <a:cs typeface="Verdana" panose="020B0604030504040204" pitchFamily="34" charset="0"/>
              </a:rPr>
              <a:t> 44. </a:t>
            </a:r>
            <a:r>
              <a:rPr lang="en-GB" sz="1800" b="0" dirty="0" err="1">
                <a:latin typeface="Verdana" panose="020B0604030504040204" pitchFamily="34" charset="0"/>
                <a:ea typeface="Verdana" panose="020B0604030504040204" pitchFamily="34" charset="0"/>
                <a:cs typeface="Verdana" panose="020B0604030504040204" pitchFamily="34" charset="0"/>
              </a:rPr>
              <a:t>Zakona</a:t>
            </a:r>
            <a:r>
              <a:rPr lang="en-GB" sz="1800" b="0" dirty="0">
                <a:latin typeface="Verdana" panose="020B0604030504040204" pitchFamily="34" charset="0"/>
                <a:ea typeface="Verdana" panose="020B0604030504040204" pitchFamily="34" charset="0"/>
                <a:cs typeface="Verdana" panose="020B0604030504040204" pitchFamily="34" charset="0"/>
              </a:rPr>
              <a:t> o </a:t>
            </a:r>
            <a:r>
              <a:rPr lang="en-GB" sz="1800" b="0" dirty="0" err="1">
                <a:latin typeface="Verdana" panose="020B0604030504040204" pitchFamily="34" charset="0"/>
                <a:ea typeface="Verdana" panose="020B0604030504040204" pitchFamily="34" charset="0"/>
                <a:cs typeface="Verdana" panose="020B0604030504040204" pitchFamily="34" charset="0"/>
              </a:rPr>
              <a:t>zaštiti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poslodavac</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smtClean="0">
                <a:latin typeface="Verdana" panose="020B0604030504040204" pitchFamily="34" charset="0"/>
                <a:ea typeface="Verdana" panose="020B0604030504040204" pitchFamily="34" charset="0"/>
                <a:cs typeface="Verdana" panose="020B0604030504040204" pitchFamily="34" charset="0"/>
              </a:rPr>
              <a:t/>
            </a:r>
            <a:br>
              <a:rPr lang="hr-HR" sz="1800" b="0" dirty="0" smtClean="0">
                <a:latin typeface="Verdana" panose="020B0604030504040204" pitchFamily="34" charset="0"/>
                <a:ea typeface="Verdana" panose="020B0604030504040204" pitchFamily="34" charset="0"/>
                <a:cs typeface="Verdana" panose="020B0604030504040204" pitchFamily="34" charset="0"/>
              </a:rPr>
            </a:br>
            <a:r>
              <a:rPr lang="en-GB" sz="1800" b="0" dirty="0" smtClean="0">
                <a:latin typeface="Verdana" panose="020B0604030504040204" pitchFamily="34" charset="0"/>
                <a:ea typeface="Verdana" panose="020B0604030504040204" pitchFamily="34" charset="0"/>
                <a:cs typeface="Verdana" panose="020B0604030504040204" pitchFamily="34" charset="0"/>
              </a:rPr>
              <a:t>je </a:t>
            </a:r>
            <a:r>
              <a:rPr lang="en-GB" sz="1800" b="0" dirty="0" err="1">
                <a:latin typeface="Verdana" panose="020B0604030504040204" pitchFamily="34" charset="0"/>
                <a:ea typeface="Verdana" panose="020B0604030504040204" pitchFamily="34" charset="0"/>
                <a:cs typeface="Verdana" panose="020B0604030504040204" pitchFamily="34" charset="0"/>
              </a:rPr>
              <a:t>obvezan</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planirati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pripremati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provoditi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radne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postupke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razraditi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smtClean="0">
                <a:latin typeface="Verdana" panose="020B0604030504040204" pitchFamily="34" charset="0"/>
                <a:ea typeface="Verdana" panose="020B0604030504040204" pitchFamily="34" charset="0"/>
                <a:cs typeface="Verdana" panose="020B0604030504040204" pitchFamily="34" charset="0"/>
              </a:rPr>
              <a:t/>
            </a:r>
            <a:br>
              <a:rPr lang="hr-HR" sz="1800" b="0" dirty="0" smtClean="0">
                <a:latin typeface="Verdana" panose="020B0604030504040204" pitchFamily="34" charset="0"/>
                <a:ea typeface="Verdana" panose="020B0604030504040204" pitchFamily="34" charset="0"/>
                <a:cs typeface="Verdana" panose="020B0604030504040204" pitchFamily="34" charset="0"/>
              </a:rPr>
            </a:br>
            <a:r>
              <a:rPr lang="en-GB" sz="1800" b="0" dirty="0" err="1" smtClean="0">
                <a:latin typeface="Verdana" panose="020B0604030504040204" pitchFamily="34" charset="0"/>
                <a:ea typeface="Verdana" panose="020B0604030504040204" pitchFamily="34" charset="0"/>
                <a:cs typeface="Verdana" panose="020B0604030504040204" pitchFamily="34" charset="0"/>
              </a:rPr>
              <a:t>i</a:t>
            </a:r>
            <a:r>
              <a:rPr lang="en-GB" sz="1800" b="0" dirty="0" smtClean="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primjenjivati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tehnologiju</a:t>
            </a:r>
            <a:r>
              <a:rPr lang="en-GB" sz="1800" b="0" dirty="0">
                <a:latin typeface="Verdana" panose="020B0604030504040204" pitchFamily="34" charset="0"/>
                <a:ea typeface="Verdana" panose="020B0604030504040204" pitchFamily="34" charset="0"/>
                <a:cs typeface="Verdana" panose="020B0604030504040204" pitchFamily="34" charset="0"/>
              </a:rPr>
              <a:t> rada </a:t>
            </a:r>
            <a:r>
              <a:rPr lang="en-GB" sz="1800" b="0" dirty="0" err="1">
                <a:latin typeface="Verdana" panose="020B0604030504040204" pitchFamily="34" charset="0"/>
                <a:ea typeface="Verdana" panose="020B0604030504040204" pitchFamily="34" charset="0"/>
                <a:cs typeface="Verdana" panose="020B0604030504040204" pitchFamily="34" charset="0"/>
              </a:rPr>
              <a:t>tako</a:t>
            </a:r>
            <a:r>
              <a:rPr lang="en-GB" sz="1800" b="0" dirty="0">
                <a:latin typeface="Verdana" panose="020B0604030504040204" pitchFamily="34" charset="0"/>
                <a:ea typeface="Verdana" panose="020B0604030504040204" pitchFamily="34" charset="0"/>
                <a:cs typeface="Verdana" panose="020B0604030504040204" pitchFamily="34" charset="0"/>
              </a:rPr>
              <a:t> da ne </a:t>
            </a:r>
            <a:r>
              <a:rPr lang="en-GB" sz="1800" b="0" dirty="0" err="1">
                <a:latin typeface="Verdana" panose="020B0604030504040204" pitchFamily="34" charset="0"/>
                <a:ea typeface="Verdana" panose="020B0604030504040204" pitchFamily="34" charset="0"/>
                <a:cs typeface="Verdana" panose="020B0604030504040204" pitchFamily="34" charset="0"/>
              </a:rPr>
              <a:t>ugrožava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sigurnost</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zdravlje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radnika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uvažavajući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pri</a:t>
            </a:r>
            <a:r>
              <a:rPr lang="en-GB" sz="1800" b="0" dirty="0">
                <a:latin typeface="Verdana" panose="020B0604030504040204" pitchFamily="34" charset="0"/>
                <a:ea typeface="Verdana" panose="020B0604030504040204" pitchFamily="34" charset="0"/>
                <a:cs typeface="Verdana" panose="020B0604030504040204" pitchFamily="34" charset="0"/>
              </a:rPr>
              <a:t> tome </a:t>
            </a:r>
            <a:r>
              <a:rPr lang="en-GB" sz="1800" b="0" dirty="0" err="1">
                <a:latin typeface="Verdana" panose="020B0604030504040204" pitchFamily="34" charset="0"/>
                <a:ea typeface="Verdana" panose="020B0604030504040204" pitchFamily="34" charset="0"/>
                <a:cs typeface="Verdana" panose="020B0604030504040204" pitchFamily="34" charset="0"/>
              </a:rPr>
              <a:t>najvišu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moguću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razinu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zaštite</a:t>
            </a:r>
            <a:r>
              <a:rPr lang="en-GB" sz="1800" b="0" dirty="0">
                <a:latin typeface="Verdana" panose="020B0604030504040204" pitchFamily="34" charset="0"/>
                <a:ea typeface="Verdana" panose="020B0604030504040204" pitchFamily="34" charset="0"/>
                <a:cs typeface="Verdana" panose="020B0604030504040204" pitchFamily="34" charset="0"/>
              </a:rPr>
              <a:t> od </a:t>
            </a:r>
            <a:r>
              <a:rPr lang="en-GB" sz="1800" b="0" dirty="0" err="1">
                <a:latin typeface="Verdana" panose="020B0604030504040204" pitchFamily="34" charset="0"/>
                <a:ea typeface="Verdana" panose="020B0604030504040204" pitchFamily="34" charset="0"/>
                <a:cs typeface="Verdana" panose="020B0604030504040204" pitchFamily="34" charset="0"/>
              </a:rPr>
              <a:t>rizika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smtClean="0">
                <a:latin typeface="Verdana" panose="020B0604030504040204" pitchFamily="34" charset="0"/>
                <a:ea typeface="Verdana" panose="020B0604030504040204" pitchFamily="34" charset="0"/>
                <a:cs typeface="Verdana" panose="020B0604030504040204" pitchFamily="34" charset="0"/>
              </a:rPr>
              <a:t/>
            </a:r>
            <a:br>
              <a:rPr lang="hr-HR" sz="1800" b="0" dirty="0" smtClean="0">
                <a:latin typeface="Verdana" panose="020B0604030504040204" pitchFamily="34" charset="0"/>
                <a:ea typeface="Verdana" panose="020B0604030504040204" pitchFamily="34" charset="0"/>
                <a:cs typeface="Verdana" panose="020B0604030504040204" pitchFamily="34" charset="0"/>
              </a:rPr>
            </a:br>
            <a:r>
              <a:rPr lang="en-GB" sz="1800" b="0" dirty="0" err="1" smtClean="0">
                <a:latin typeface="Verdana" panose="020B0604030504040204" pitchFamily="34" charset="0"/>
                <a:ea typeface="Verdana" panose="020B0604030504040204" pitchFamily="34" charset="0"/>
                <a:cs typeface="Verdana" panose="020B0604030504040204" pitchFamily="34" charset="0"/>
              </a:rPr>
              <a:t>na</a:t>
            </a:r>
            <a:r>
              <a:rPr lang="en-GB" sz="1800" b="0" dirty="0" smtClean="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u </a:t>
            </a:r>
            <a:r>
              <a:rPr lang="en-GB" sz="1800" b="0" dirty="0" err="1">
                <a:latin typeface="Verdana" panose="020B0604030504040204" pitchFamily="34" charset="0"/>
                <a:ea typeface="Verdana" panose="020B0604030504040204" pitchFamily="34" charset="0"/>
                <a:cs typeface="Verdana" panose="020B0604030504040204" pitchFamily="34" charset="0"/>
              </a:rPr>
              <a:t>vezi</a:t>
            </a:r>
            <a:r>
              <a:rPr lang="en-GB" sz="1800" b="0" dirty="0">
                <a:latin typeface="Verdana" panose="020B0604030504040204" pitchFamily="34" charset="0"/>
                <a:ea typeface="Verdana" panose="020B0604030504040204" pitchFamily="34" charset="0"/>
                <a:cs typeface="Verdana" panose="020B0604030504040204" pitchFamily="34" charset="0"/>
              </a:rPr>
              <a:t> s </a:t>
            </a:r>
            <a:r>
              <a:rPr lang="en-GB" sz="1800" b="0" dirty="0" err="1">
                <a:latin typeface="Verdana" panose="020B0604030504040204" pitchFamily="34" charset="0"/>
                <a:ea typeface="Verdana" panose="020B0604030504040204" pitchFamily="34" charset="0"/>
                <a:cs typeface="Verdana" panose="020B0604030504040204" pitchFamily="34" charset="0"/>
              </a:rPr>
              <a:t>radom</a:t>
            </a:r>
            <a:r>
              <a:rPr lang="hr-HR" sz="1800" b="0" dirty="0">
                <a:latin typeface="Verdana" panose="020B0604030504040204" pitchFamily="34" charset="0"/>
                <a:ea typeface="Verdana" panose="020B0604030504040204" pitchFamily="34" charset="0"/>
                <a:cs typeface="Verdana" panose="020B0604030504040204" pitchFamily="34" charset="0"/>
              </a:rPr>
              <a:t>.</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Odluke Stožera koje se odnose na radnike, način obavljanja poslova i radne postupke, u cilju smanjivanja rizika i sprečavanja obolijevanja radnika, poslodavci moraju primjenjivati u skladu s odredbama članka 13., stavak 3. i članka 14. Zakona o zaštiti na radu kao posebna, odnosno priznata pravila zaštite na radu, osim poslodavaca, radnika i osoba na radu za koje vrijede posebne mjere (zdravstveni radnici, socijalna skrb, domovi za starije i sl.).</a:t>
            </a:r>
            <a:endParaRPr lang="en-GB" sz="18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146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98175" y="291547"/>
            <a:ext cx="8640416" cy="4479235"/>
          </a:xfrm>
        </p:spPr>
        <p:txBody>
          <a:bodyPr/>
          <a:lstStyle/>
          <a:p>
            <a:pPr indent="-612000"/>
            <a:r>
              <a:rPr lang="en-GB" sz="1800" b="0" dirty="0">
                <a:latin typeface="Verdana" panose="020B0604030504040204" pitchFamily="34" charset="0"/>
                <a:ea typeface="Verdana" panose="020B0604030504040204" pitchFamily="34" charset="0"/>
                <a:cs typeface="Verdana" panose="020B0604030504040204" pitchFamily="34" charset="0"/>
              </a:rPr>
              <a:t>U </a:t>
            </a:r>
            <a:r>
              <a:rPr lang="en-GB" sz="1800" b="0" dirty="0" err="1">
                <a:latin typeface="Verdana" panose="020B0604030504040204" pitchFamily="34" charset="0"/>
                <a:ea typeface="Verdana" panose="020B0604030504040204" pitchFamily="34" charset="0"/>
                <a:cs typeface="Verdana" panose="020B0604030504040204" pitchFamily="34" charset="0"/>
              </a:rPr>
              <a:t>slučaju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kad</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poslodavac</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nije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smtClean="0">
                <a:latin typeface="Verdana" panose="020B0604030504040204" pitchFamily="34" charset="0"/>
                <a:ea typeface="Verdana" panose="020B0604030504040204" pitchFamily="34" charset="0"/>
                <a:cs typeface="Verdana" panose="020B0604030504040204" pitchFamily="34" charset="0"/>
              </a:rPr>
              <a:t>osigurao</a:t>
            </a:r>
            <a:r>
              <a:rPr lang="hr-HR" sz="1800" b="0" dirty="0" smtClean="0">
                <a:latin typeface="Verdana" panose="020B0604030504040204" pitchFamily="34" charset="0"/>
                <a:ea typeface="Verdana" panose="020B0604030504040204" pitchFamily="34" charset="0"/>
                <a:cs typeface="Verdana" panose="020B0604030504040204" pitchFamily="34" charset="0"/>
              </a:rPr>
              <a:t>:</a:t>
            </a:r>
            <a:r>
              <a:rPr lang="en-GB" sz="1800" b="0" dirty="0" smtClean="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fizičku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udaljenost</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između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osoba</a:t>
            </a:r>
            <a:r>
              <a:rPr lang="en-GB" sz="1800" b="0" dirty="0">
                <a:latin typeface="Verdana" panose="020B0604030504040204" pitchFamily="34" charset="0"/>
                <a:ea typeface="Verdana" panose="020B0604030504040204" pitchFamily="34" charset="0"/>
                <a:cs typeface="Verdana" panose="020B0604030504040204" pitchFamily="34" charset="0"/>
              </a:rPr>
              <a:t> od </a:t>
            </a:r>
            <a:r>
              <a:rPr lang="en-GB" sz="1800" b="0" dirty="0" err="1">
                <a:latin typeface="Verdana" panose="020B0604030504040204" pitchFamily="34" charset="0"/>
                <a:ea typeface="Verdana" panose="020B0604030504040204" pitchFamily="34" charset="0"/>
                <a:cs typeface="Verdana" panose="020B0604030504040204" pitchFamily="34" charset="0"/>
              </a:rPr>
              <a:t>najmanje</a:t>
            </a:r>
            <a:r>
              <a:rPr lang="en-GB" sz="1800" b="0" dirty="0">
                <a:latin typeface="Verdana" panose="020B0604030504040204" pitchFamily="34" charset="0"/>
                <a:ea typeface="Verdana" panose="020B0604030504040204" pitchFamily="34" charset="0"/>
                <a:cs typeface="Verdana" panose="020B0604030504040204" pitchFamily="34" charset="0"/>
              </a:rPr>
              <a:t> 2 m u </a:t>
            </a:r>
            <a:r>
              <a:rPr lang="en-GB" sz="1800" b="0" dirty="0" err="1">
                <a:latin typeface="Verdana" panose="020B0604030504040204" pitchFamily="34" charset="0"/>
                <a:ea typeface="Verdana" panose="020B0604030504040204" pitchFamily="34" charset="0"/>
                <a:cs typeface="Verdana" panose="020B0604030504040204" pitchFamily="34" charset="0"/>
              </a:rPr>
              <a:t>zatvorenom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prostoru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odnosno</a:t>
            </a:r>
            <a:r>
              <a:rPr lang="en-GB" sz="1800" b="0" dirty="0">
                <a:latin typeface="Verdana" panose="020B0604030504040204" pitchFamily="34" charset="0"/>
                <a:ea typeface="Verdana" panose="020B0604030504040204" pitchFamily="34" charset="0"/>
                <a:cs typeface="Verdana" panose="020B0604030504040204" pitchFamily="34" charset="0"/>
              </a:rPr>
              <a:t> 1,5 m u </a:t>
            </a:r>
            <a:r>
              <a:rPr lang="en-GB" sz="1800" b="0" dirty="0" err="1">
                <a:latin typeface="Verdana" panose="020B0604030504040204" pitchFamily="34" charset="0"/>
                <a:ea typeface="Verdana" panose="020B0604030504040204" pitchFamily="34" charset="0"/>
                <a:cs typeface="Verdana" panose="020B0604030504040204" pitchFamily="34" charset="0"/>
              </a:rPr>
              <a:t>otvorenom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prostoru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korištenje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maski</a:t>
            </a:r>
            <a:r>
              <a:rPr lang="en-GB" sz="1800" b="0" dirty="0">
                <a:latin typeface="Verdana" panose="020B0604030504040204" pitchFamily="34" charset="0"/>
                <a:ea typeface="Verdana" panose="020B0604030504040204" pitchFamily="34" charset="0"/>
                <a:cs typeface="Verdana" panose="020B0604030504040204" pitchFamily="34" charset="0"/>
              </a:rPr>
              <a:t> za lice </a:t>
            </a:r>
            <a:r>
              <a:rPr lang="en-GB" sz="1800" b="0" dirty="0" err="1">
                <a:latin typeface="Verdana" panose="020B0604030504040204" pitchFamily="34" charset="0"/>
                <a:ea typeface="Verdana" panose="020B0604030504040204" pitchFamily="34" charset="0"/>
                <a:cs typeface="Verdana" panose="020B0604030504040204" pitchFamily="34" charset="0"/>
              </a:rPr>
              <a:t>ili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medicinskih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maski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k</a:t>
            </a:r>
            <a:r>
              <a:rPr lang="en-GB" sz="1800" b="0" dirty="0" err="1">
                <a:latin typeface="Verdana" panose="020B0604030504040204" pitchFamily="34" charset="0"/>
                <a:ea typeface="Verdana" panose="020B0604030504040204" pitchFamily="34" charset="0"/>
                <a:cs typeface="Verdana" panose="020B0604030504040204" pitchFamily="34" charset="0"/>
              </a:rPr>
              <a:t>ontrolu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ulaska</a:t>
            </a:r>
            <a:r>
              <a:rPr lang="en-GB" sz="1800" b="0" dirty="0">
                <a:latin typeface="Verdana" panose="020B0604030504040204" pitchFamily="34" charset="0"/>
                <a:ea typeface="Verdana" panose="020B0604030504040204" pitchFamily="34" charset="0"/>
                <a:cs typeface="Verdana" panose="020B0604030504040204" pitchFamily="34" charset="0"/>
              </a:rPr>
              <a:t> u </a:t>
            </a:r>
            <a:r>
              <a:rPr lang="en-GB" sz="1800" b="0" dirty="0" err="1">
                <a:latin typeface="Verdana" panose="020B0604030504040204" pitchFamily="34" charset="0"/>
                <a:ea typeface="Verdana" panose="020B0604030504040204" pitchFamily="34" charset="0"/>
                <a:cs typeface="Verdana" panose="020B0604030504040204" pitchFamily="34" charset="0"/>
              </a:rPr>
              <a:t>radne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prostore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mjerenjem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tjelesne</a:t>
            </a:r>
            <a:r>
              <a:rPr lang="en-GB" sz="1800" b="0" dirty="0">
                <a:latin typeface="Verdana" panose="020B0604030504040204" pitchFamily="34" charset="0"/>
                <a:ea typeface="Verdana" panose="020B0604030504040204" pitchFamily="34" charset="0"/>
                <a:cs typeface="Verdana" panose="020B0604030504040204" pitchFamily="34" charset="0"/>
              </a:rPr>
              <a:t> temperature,</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inspektori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a:t>
            </a:r>
            <a:r>
              <a:rPr lang="en-GB" sz="1800" b="0" dirty="0">
                <a:latin typeface="Verdana" panose="020B0604030504040204" pitchFamily="34" charset="0"/>
                <a:ea typeface="Verdana" panose="020B0604030504040204" pitchFamily="34" charset="0"/>
                <a:cs typeface="Verdana" panose="020B0604030504040204" pitchFamily="34" charset="0"/>
              </a:rPr>
              <a:t>, u </a:t>
            </a:r>
            <a:r>
              <a:rPr lang="en-GB" sz="1800" b="0" dirty="0" err="1">
                <a:latin typeface="Verdana" panose="020B0604030504040204" pitchFamily="34" charset="0"/>
                <a:ea typeface="Verdana" panose="020B0604030504040204" pitchFamily="34" charset="0"/>
                <a:cs typeface="Verdana" panose="020B0604030504040204" pitchFamily="34" charset="0"/>
              </a:rPr>
              <a:t>skladu</a:t>
            </a:r>
            <a:r>
              <a:rPr lang="en-GB" sz="1800" b="0" dirty="0">
                <a:latin typeface="Verdana" panose="020B0604030504040204" pitchFamily="34" charset="0"/>
                <a:ea typeface="Verdana" panose="020B0604030504040204" pitchFamily="34" charset="0"/>
                <a:cs typeface="Verdana" panose="020B0604030504040204" pitchFamily="34" charset="0"/>
              </a:rPr>
              <a:t> s </a:t>
            </a:r>
            <a:r>
              <a:rPr lang="en-GB" sz="1800" b="0" dirty="0" err="1">
                <a:latin typeface="Verdana" panose="020B0604030504040204" pitchFamily="34" charset="0"/>
                <a:ea typeface="Verdana" panose="020B0604030504040204" pitchFamily="34" charset="0"/>
                <a:cs typeface="Verdana" panose="020B0604030504040204" pitchFamily="34" charset="0"/>
              </a:rPr>
              <a:t>odredbom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članka</a:t>
            </a:r>
            <a:r>
              <a:rPr lang="en-GB" sz="1800" b="0" dirty="0">
                <a:latin typeface="Verdana" panose="020B0604030504040204" pitchFamily="34" charset="0"/>
                <a:ea typeface="Verdana" panose="020B0604030504040204" pitchFamily="34" charset="0"/>
                <a:cs typeface="Verdana" panose="020B0604030504040204" pitchFamily="34" charset="0"/>
              </a:rPr>
              <a:t> 91., </a:t>
            </a:r>
            <a:r>
              <a:rPr lang="en-GB" sz="1800" b="0" dirty="0" err="1">
                <a:latin typeface="Verdana" panose="020B0604030504040204" pitchFamily="34" charset="0"/>
                <a:ea typeface="Verdana" panose="020B0604030504040204" pitchFamily="34" charset="0"/>
                <a:cs typeface="Verdana" panose="020B0604030504040204" pitchFamily="34" charset="0"/>
              </a:rPr>
              <a:t>stavak</a:t>
            </a:r>
            <a:r>
              <a:rPr lang="en-GB" sz="1800" b="0" dirty="0">
                <a:latin typeface="Verdana" panose="020B0604030504040204" pitchFamily="34" charset="0"/>
                <a:ea typeface="Verdana" panose="020B0604030504040204" pitchFamily="34" charset="0"/>
                <a:cs typeface="Verdana" panose="020B0604030504040204" pitchFamily="34" charset="0"/>
              </a:rPr>
              <a:t> 1., </a:t>
            </a:r>
            <a:r>
              <a:rPr lang="en-GB" sz="1800" b="0" dirty="0" err="1">
                <a:latin typeface="Verdana" panose="020B0604030504040204" pitchFamily="34" charset="0"/>
                <a:ea typeface="Verdana" panose="020B0604030504040204" pitchFamily="34" charset="0"/>
                <a:cs typeface="Verdana" panose="020B0604030504040204" pitchFamily="34" charset="0"/>
              </a:rPr>
              <a:t>podstavak</a:t>
            </a:r>
            <a:r>
              <a:rPr lang="en-GB" sz="1800" b="0" dirty="0">
                <a:latin typeface="Verdana" panose="020B0604030504040204" pitchFamily="34" charset="0"/>
                <a:ea typeface="Verdana" panose="020B0604030504040204" pitchFamily="34" charset="0"/>
                <a:cs typeface="Verdana" panose="020B0604030504040204" pitchFamily="34" charset="0"/>
              </a:rPr>
              <a:t> 2. </a:t>
            </a:r>
            <a:r>
              <a:rPr lang="en-GB" sz="1800" b="0" dirty="0" err="1">
                <a:latin typeface="Verdana" panose="020B0604030504040204" pitchFamily="34" charset="0"/>
                <a:ea typeface="Verdana" panose="020B0604030504040204" pitchFamily="34" charset="0"/>
                <a:cs typeface="Verdana" panose="020B0604030504040204" pitchFamily="34" charset="0"/>
              </a:rPr>
              <a:t>Zakona</a:t>
            </a:r>
            <a:r>
              <a:rPr lang="en-GB" sz="1800" b="0" dirty="0">
                <a:latin typeface="Verdana" panose="020B0604030504040204" pitchFamily="34" charset="0"/>
                <a:ea typeface="Verdana" panose="020B0604030504040204" pitchFamily="34" charset="0"/>
                <a:cs typeface="Verdana" panose="020B0604030504040204" pitchFamily="34" charset="0"/>
              </a:rPr>
              <a:t> o </a:t>
            </a:r>
            <a:r>
              <a:rPr lang="en-GB" sz="1800" b="0" dirty="0" err="1">
                <a:latin typeface="Verdana" panose="020B0604030504040204" pitchFamily="34" charset="0"/>
                <a:ea typeface="Verdana" panose="020B0604030504040204" pitchFamily="34" charset="0"/>
                <a:cs typeface="Verdana" panose="020B0604030504040204" pitchFamily="34" charset="0"/>
              </a:rPr>
              <a:t>zaštiti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usmenim</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rješenjem</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poslodavcu</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zabranili</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obavljanje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radnih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postupaka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dok</a:t>
            </a:r>
            <a:r>
              <a:rPr lang="en-GB" sz="1800" b="0" dirty="0">
                <a:latin typeface="Verdana" panose="020B0604030504040204" pitchFamily="34" charset="0"/>
                <a:ea typeface="Verdana" panose="020B0604030504040204" pitchFamily="34" charset="0"/>
                <a:cs typeface="Verdana" panose="020B0604030504040204" pitchFamily="34" charset="0"/>
              </a:rPr>
              <a:t> ne </a:t>
            </a:r>
            <a:r>
              <a:rPr lang="en-GB" sz="1800" b="0" dirty="0" err="1">
                <a:latin typeface="Verdana" panose="020B0604030504040204" pitchFamily="34" charset="0"/>
                <a:ea typeface="Verdana" panose="020B0604030504040204" pitchFamily="34" charset="0"/>
                <a:cs typeface="Verdana" panose="020B0604030504040204" pitchFamily="34" charset="0"/>
              </a:rPr>
              <a:t>osigura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fizičku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udaljenost</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između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osoba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odnosno</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korištenje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maski</a:t>
            </a:r>
            <a:r>
              <a:rPr lang="en-GB" sz="1800" b="0" dirty="0">
                <a:latin typeface="Verdana" panose="020B0604030504040204" pitchFamily="34" charset="0"/>
                <a:ea typeface="Verdana" panose="020B0604030504040204" pitchFamily="34" charset="0"/>
                <a:cs typeface="Verdana" panose="020B0604030504040204" pitchFamily="34" charset="0"/>
              </a:rPr>
              <a:t> za lice </a:t>
            </a:r>
            <a:r>
              <a:rPr lang="en-GB" sz="1800" b="0" dirty="0" err="1">
                <a:latin typeface="Verdana" panose="020B0604030504040204" pitchFamily="34" charset="0"/>
                <a:ea typeface="Verdana" panose="020B0604030504040204" pitchFamily="34" charset="0"/>
                <a:cs typeface="Verdana" panose="020B0604030504040204" pitchFamily="34" charset="0"/>
              </a:rPr>
              <a:t>ili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medicinskih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maski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zabranili</a:t>
            </a:r>
            <a:r>
              <a:rPr lang="en-GB" sz="1800" b="0" dirty="0">
                <a:latin typeface="Verdana" panose="020B0604030504040204" pitchFamily="34" charset="0"/>
                <a:ea typeface="Verdana" panose="020B0604030504040204" pitchFamily="34" charset="0"/>
                <a:cs typeface="Verdana" panose="020B0604030504040204" pitchFamily="34" charset="0"/>
              </a:rPr>
              <a:t> da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mjesto</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dolaze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radnici</a:t>
            </a:r>
            <a:r>
              <a:rPr lang="en-GB" sz="1800" b="0" dirty="0">
                <a:latin typeface="Verdana" panose="020B0604030504040204" pitchFamily="34" charset="0"/>
                <a:ea typeface="Verdana" panose="020B0604030504040204" pitchFamily="34" charset="0"/>
                <a:cs typeface="Verdana" panose="020B0604030504040204" pitchFamily="34" charset="0"/>
              </a:rPr>
              <a:t> koji </a:t>
            </a:r>
            <a:r>
              <a:rPr lang="en-GB" sz="1800" b="0" dirty="0" err="1">
                <a:latin typeface="Verdana" panose="020B0604030504040204" pitchFamily="34" charset="0"/>
                <a:ea typeface="Verdana" panose="020B0604030504040204" pitchFamily="34" charset="0"/>
                <a:cs typeface="Verdana" panose="020B0604030504040204" pitchFamily="34" charset="0"/>
              </a:rPr>
              <a:t>imaju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povišenu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tjelesnu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temperaturu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smetnje</a:t>
            </a:r>
            <a:r>
              <a:rPr lang="en-GB" sz="1800" b="0" dirty="0">
                <a:latin typeface="Verdana" panose="020B0604030504040204" pitchFamily="34" charset="0"/>
                <a:ea typeface="Verdana" panose="020B0604030504040204" pitchFamily="34" charset="0"/>
                <a:cs typeface="Verdana" panose="020B0604030504040204" pitchFamily="34" charset="0"/>
              </a:rPr>
              <a:t> s </a:t>
            </a:r>
            <a:r>
              <a:rPr lang="en-GB" sz="1800" b="0" dirty="0" err="1">
                <a:latin typeface="Verdana" panose="020B0604030504040204" pitchFamily="34" charset="0"/>
                <a:ea typeface="Verdana" panose="020B0604030504040204" pitchFamily="34" charset="0"/>
                <a:cs typeface="Verdana" panose="020B0604030504040204" pitchFamily="34" charset="0"/>
              </a:rPr>
              <a:t>dišnim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organima</a:t>
            </a:r>
            <a:r>
              <a:rPr lang="en-GB" sz="1800" b="0" dirty="0">
                <a:latin typeface="Verdana" panose="020B0604030504040204" pitchFamily="34" charset="0"/>
                <a:ea typeface="Verdana" panose="020B0604030504040204" pitchFamily="34" charset="0"/>
                <a:cs typeface="Verdana" panose="020B0604030504040204" pitchFamily="34" charset="0"/>
              </a:rPr>
              <a:t>, a </a:t>
            </a:r>
            <a:r>
              <a:rPr lang="en-GB" sz="1800" b="0" dirty="0" err="1">
                <a:latin typeface="Verdana" panose="020B0604030504040204" pitchFamily="34" charset="0"/>
                <a:ea typeface="Verdana" panose="020B0604030504040204" pitchFamily="34" charset="0"/>
                <a:cs typeface="Verdana" panose="020B0604030504040204" pitchFamily="34" charset="0"/>
              </a:rPr>
              <a:t>posebno</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suhi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kašalj</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kratki</a:t>
            </a:r>
            <a:r>
              <a:rPr lang="en-GB" sz="1800" b="0" dirty="0">
                <a:latin typeface="Verdana" panose="020B0604030504040204" pitchFamily="34" charset="0"/>
                <a:ea typeface="Verdana" panose="020B0604030504040204" pitchFamily="34" charset="0"/>
                <a:cs typeface="Verdana" panose="020B0604030504040204" pitchFamily="34" charset="0"/>
              </a:rPr>
              <a:t> dah.</a:t>
            </a:r>
          </a:p>
        </p:txBody>
      </p:sp>
    </p:spTree>
    <p:extLst>
      <p:ext uri="{BB962C8B-B14F-4D97-AF65-F5344CB8AC3E}">
        <p14:creationId xmlns:p14="http://schemas.microsoft.com/office/powerpoint/2010/main" val="97526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14799" y="768626"/>
            <a:ext cx="8529809" cy="3922644"/>
          </a:xfrm>
        </p:spPr>
        <p:txBody>
          <a:bodyPr/>
          <a:lstStyle/>
          <a:p>
            <a:r>
              <a:rPr lang="en-GB" sz="1800" b="0" dirty="0" err="1">
                <a:latin typeface="Verdana" panose="020B0604030504040204" pitchFamily="34" charset="0"/>
                <a:ea typeface="Verdana" panose="020B0604030504040204" pitchFamily="34" charset="0"/>
                <a:cs typeface="Verdana" panose="020B0604030504040204" pitchFamily="34" charset="0"/>
              </a:rPr>
              <a:t>Državni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inspektorat</a:t>
            </a:r>
            <a:r>
              <a:rPr lang="en-GB" sz="1800" b="0" dirty="0">
                <a:latin typeface="Verdana" panose="020B0604030504040204" pitchFamily="34" charset="0"/>
                <a:ea typeface="Verdana" panose="020B0604030504040204" pitchFamily="34" charset="0"/>
                <a:cs typeface="Verdana" panose="020B0604030504040204" pitchFamily="34" charset="0"/>
              </a:rPr>
              <a:t> je do 13. </a:t>
            </a:r>
            <a:r>
              <a:rPr lang="en-GB" sz="1800" b="0" dirty="0" err="1">
                <a:latin typeface="Verdana" panose="020B0604030504040204" pitchFamily="34" charset="0"/>
                <a:ea typeface="Verdana" panose="020B0604030504040204" pitchFamily="34" charset="0"/>
                <a:cs typeface="Verdana" panose="020B0604030504040204" pitchFamily="34" charset="0"/>
              </a:rPr>
              <a:t>rujna</a:t>
            </a:r>
            <a:r>
              <a:rPr lang="en-GB" sz="1800" b="0" dirty="0">
                <a:latin typeface="Verdana" panose="020B0604030504040204" pitchFamily="34" charset="0"/>
                <a:ea typeface="Verdana" panose="020B0604030504040204" pitchFamily="34" charset="0"/>
                <a:cs typeface="Verdana" panose="020B0604030504040204" pitchFamily="34" charset="0"/>
              </a:rPr>
              <a:t> 2021. </a:t>
            </a:r>
            <a:r>
              <a:rPr lang="en-GB" sz="1800" b="0" dirty="0" err="1">
                <a:latin typeface="Verdana" panose="020B0604030504040204" pitchFamily="34" charset="0"/>
                <a:ea typeface="Verdana" panose="020B0604030504040204" pitchFamily="34" charset="0"/>
                <a:cs typeface="Verdana" panose="020B0604030504040204" pitchFamily="34" charset="0"/>
              </a:rPr>
              <a:t>zaprimio</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ukupno</a:t>
            </a:r>
            <a:r>
              <a:rPr lang="en-GB" sz="1800" b="0" dirty="0">
                <a:latin typeface="Verdana" panose="020B0604030504040204" pitchFamily="34" charset="0"/>
                <a:ea typeface="Verdana" panose="020B0604030504040204" pitchFamily="34" charset="0"/>
                <a:cs typeface="Verdana" panose="020B0604030504040204" pitchFamily="34" charset="0"/>
              </a:rPr>
              <a:t> 324 </a:t>
            </a:r>
            <a:r>
              <a:rPr lang="en-GB" sz="1800" b="0" dirty="0" err="1">
                <a:latin typeface="Verdana" panose="020B0604030504040204" pitchFamily="34" charset="0"/>
                <a:ea typeface="Verdana" panose="020B0604030504040204" pitchFamily="34" charset="0"/>
                <a:cs typeface="Verdana" panose="020B0604030504040204" pitchFamily="34" charset="0"/>
              </a:rPr>
              <a:t>prijava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koje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upućivale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kršenje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mjera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Stožera</a:t>
            </a:r>
            <a:r>
              <a:rPr lang="en-GB" sz="1800" b="0" dirty="0">
                <a:latin typeface="Verdana" panose="020B0604030504040204" pitchFamily="34" charset="0"/>
                <a:ea typeface="Verdana" panose="020B0604030504040204" pitchFamily="34" charset="0"/>
                <a:cs typeface="Verdana" panose="020B0604030504040204" pitchFamily="34" charset="0"/>
              </a:rPr>
              <a:t> u </a:t>
            </a:r>
            <a:r>
              <a:rPr lang="en-GB" sz="1800" b="0" dirty="0" err="1">
                <a:latin typeface="Verdana" panose="020B0604030504040204" pitchFamily="34" charset="0"/>
                <a:ea typeface="Verdana" panose="020B0604030504040204" pitchFamily="34" charset="0"/>
                <a:cs typeface="Verdana" panose="020B0604030504040204" pitchFamily="34" charset="0"/>
              </a:rPr>
              <a:t>prostorijama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prostorima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poslodavaca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a:latin typeface="Verdana" panose="020B0604030504040204" pitchFamily="34" charset="0"/>
                <a:ea typeface="Verdana" panose="020B0604030504040204" pitchFamily="34" charset="0"/>
                <a:cs typeface="Verdana" panose="020B0604030504040204" pitchFamily="34" charset="0"/>
              </a:rPr>
              <a:t>U </a:t>
            </a:r>
            <a:r>
              <a:rPr lang="en-GB" sz="1800" b="0" dirty="0" err="1">
                <a:latin typeface="Verdana" panose="020B0604030504040204" pitchFamily="34" charset="0"/>
                <a:ea typeface="Verdana" panose="020B0604030504040204" pitchFamily="34" charset="0"/>
                <a:cs typeface="Verdana" panose="020B0604030504040204" pitchFamily="34" charset="0"/>
              </a:rPr>
              <a:t>povodu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zaprimljenih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prijava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inspektori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rada</a:t>
            </a:r>
            <a:r>
              <a:rPr lang="en-GB" sz="1800" b="0" dirty="0">
                <a:latin typeface="Verdana" panose="020B0604030504040204" pitchFamily="34" charset="0"/>
                <a:ea typeface="Verdana" panose="020B0604030504040204" pitchFamily="34" charset="0"/>
                <a:cs typeface="Verdana" panose="020B0604030504040204" pitchFamily="34" charset="0"/>
              </a:rPr>
              <a:t> za </a:t>
            </a:r>
            <a:r>
              <a:rPr lang="en-GB" sz="1800" b="0" dirty="0" err="1">
                <a:latin typeface="Verdana" panose="020B0604030504040204" pitchFamily="34" charset="0"/>
                <a:ea typeface="Verdana" panose="020B0604030504040204" pitchFamily="34" charset="0"/>
                <a:cs typeface="Verdana" panose="020B0604030504040204" pitchFamily="34" charset="0"/>
              </a:rPr>
              <a:t>zaštitu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obavili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inspekcijske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nadzore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donijeli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ukupno</a:t>
            </a:r>
            <a:r>
              <a:rPr lang="en-GB" sz="1800" b="0" dirty="0">
                <a:latin typeface="Verdana" panose="020B0604030504040204" pitchFamily="34" charset="0"/>
                <a:ea typeface="Verdana" panose="020B0604030504040204" pitchFamily="34" charset="0"/>
                <a:cs typeface="Verdana" panose="020B0604030504040204" pitchFamily="34" charset="0"/>
              </a:rPr>
              <a:t> 85 </a:t>
            </a:r>
            <a:r>
              <a:rPr lang="en-GB" sz="1800" b="0" dirty="0" err="1">
                <a:latin typeface="Verdana" panose="020B0604030504040204" pitchFamily="34" charset="0"/>
                <a:ea typeface="Verdana" panose="020B0604030504040204" pitchFamily="34" charset="0"/>
                <a:cs typeface="Verdana" panose="020B0604030504040204" pitchFamily="34" charset="0"/>
              </a:rPr>
              <a:t>upravnih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mjera</a:t>
            </a:r>
            <a:r>
              <a:rPr lang="en-GB" sz="1800" b="0" dirty="0">
                <a:latin typeface="Verdana" panose="020B0604030504040204" pitchFamily="34" charset="0"/>
                <a:ea typeface="Verdana" panose="020B0604030504040204" pitchFamily="34" charset="0"/>
                <a:cs typeface="Verdana" panose="020B0604030504040204" pitchFamily="34" charset="0"/>
              </a:rPr>
              <a:t>, u </a:t>
            </a:r>
            <a:r>
              <a:rPr lang="en-GB" sz="1800" b="0" dirty="0" err="1">
                <a:latin typeface="Verdana" panose="020B0604030504040204" pitchFamily="34" charset="0"/>
                <a:ea typeface="Verdana" panose="020B0604030504040204" pitchFamily="34" charset="0"/>
                <a:cs typeface="Verdana" panose="020B0604030504040204" pitchFamily="34" charset="0"/>
              </a:rPr>
              <a:t>skladu</a:t>
            </a:r>
            <a:r>
              <a:rPr lang="en-GB" sz="1800" b="0" dirty="0">
                <a:latin typeface="Verdana" panose="020B0604030504040204" pitchFamily="34" charset="0"/>
                <a:ea typeface="Verdana" panose="020B0604030504040204" pitchFamily="34" charset="0"/>
                <a:cs typeface="Verdana" panose="020B0604030504040204" pitchFamily="34" charset="0"/>
              </a:rPr>
              <a:t> s </a:t>
            </a:r>
            <a:r>
              <a:rPr lang="en-GB" sz="1800" b="0" dirty="0" err="1">
                <a:latin typeface="Verdana" panose="020B0604030504040204" pitchFamily="34" charset="0"/>
                <a:ea typeface="Verdana" panose="020B0604030504040204" pitchFamily="34" charset="0"/>
                <a:cs typeface="Verdana" panose="020B0604030504040204" pitchFamily="34" charset="0"/>
              </a:rPr>
              <a:t>odredbom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članka</a:t>
            </a:r>
            <a:r>
              <a:rPr lang="en-GB" sz="1800" b="0" dirty="0">
                <a:latin typeface="Verdana" panose="020B0604030504040204" pitchFamily="34" charset="0"/>
                <a:ea typeface="Verdana" panose="020B0604030504040204" pitchFamily="34" charset="0"/>
                <a:cs typeface="Verdana" panose="020B0604030504040204" pitchFamily="34" charset="0"/>
              </a:rPr>
              <a:t> 91., </a:t>
            </a:r>
            <a:r>
              <a:rPr lang="en-GB" sz="1800" b="0" dirty="0" err="1">
                <a:latin typeface="Verdana" panose="020B0604030504040204" pitchFamily="34" charset="0"/>
                <a:ea typeface="Verdana" panose="020B0604030504040204" pitchFamily="34" charset="0"/>
                <a:cs typeface="Verdana" panose="020B0604030504040204" pitchFamily="34" charset="0"/>
              </a:rPr>
              <a:t>stavak</a:t>
            </a:r>
            <a:r>
              <a:rPr lang="en-GB" sz="1800" b="0" dirty="0">
                <a:latin typeface="Verdana" panose="020B0604030504040204" pitchFamily="34" charset="0"/>
                <a:ea typeface="Verdana" panose="020B0604030504040204" pitchFamily="34" charset="0"/>
                <a:cs typeface="Verdana" panose="020B0604030504040204" pitchFamily="34" charset="0"/>
              </a:rPr>
              <a:t> 1., </a:t>
            </a:r>
            <a:r>
              <a:rPr lang="en-GB" sz="1800" b="0" dirty="0" err="1">
                <a:latin typeface="Verdana" panose="020B0604030504040204" pitchFamily="34" charset="0"/>
                <a:ea typeface="Verdana" panose="020B0604030504040204" pitchFamily="34" charset="0"/>
                <a:cs typeface="Verdana" panose="020B0604030504040204" pitchFamily="34" charset="0"/>
              </a:rPr>
              <a:t>podstavak</a:t>
            </a:r>
            <a:r>
              <a:rPr lang="en-GB" sz="1800" b="0" dirty="0">
                <a:latin typeface="Verdana" panose="020B0604030504040204" pitchFamily="34" charset="0"/>
                <a:ea typeface="Verdana" panose="020B0604030504040204" pitchFamily="34" charset="0"/>
                <a:cs typeface="Verdana" panose="020B0604030504040204" pitchFamily="34" charset="0"/>
              </a:rPr>
              <a:t> 2. </a:t>
            </a:r>
            <a:r>
              <a:rPr lang="en-GB" sz="1800" b="0" dirty="0" err="1">
                <a:latin typeface="Verdana" panose="020B0604030504040204" pitchFamily="34" charset="0"/>
                <a:ea typeface="Verdana" panose="020B0604030504040204" pitchFamily="34" charset="0"/>
                <a:cs typeface="Verdana" panose="020B0604030504040204" pitchFamily="34" charset="0"/>
              </a:rPr>
              <a:t>Zakona</a:t>
            </a:r>
            <a:r>
              <a:rPr lang="en-GB" sz="1800" b="0" dirty="0">
                <a:latin typeface="Verdana" panose="020B0604030504040204" pitchFamily="34" charset="0"/>
                <a:ea typeface="Verdana" panose="020B0604030504040204" pitchFamily="34" charset="0"/>
                <a:cs typeface="Verdana" panose="020B0604030504040204" pitchFamily="34" charset="0"/>
              </a:rPr>
              <a:t> o </a:t>
            </a:r>
            <a:r>
              <a:rPr lang="en-GB" sz="1800" b="0" dirty="0" err="1">
                <a:latin typeface="Verdana" panose="020B0604030504040204" pitchFamily="34" charset="0"/>
                <a:ea typeface="Verdana" panose="020B0604030504040204" pitchFamily="34" charset="0"/>
                <a:cs typeface="Verdana" panose="020B0604030504040204" pitchFamily="34" charset="0"/>
              </a:rPr>
              <a:t>zaštiti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Uz</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navedeno</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inspektori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tijekom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redovitih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nadzora</a:t>
            </a:r>
            <a:r>
              <a:rPr lang="en-GB" sz="1800" b="0" dirty="0">
                <a:latin typeface="Verdana" panose="020B0604030504040204" pitchFamily="34" charset="0"/>
                <a:ea typeface="Verdana" panose="020B0604030504040204" pitchFamily="34" charset="0"/>
                <a:cs typeface="Verdana" panose="020B0604030504040204" pitchFamily="34" charset="0"/>
              </a:rPr>
              <a:t> (2630) </a:t>
            </a:r>
            <a:r>
              <a:rPr lang="en-GB" sz="1800" b="0" dirty="0" err="1">
                <a:latin typeface="Verdana" panose="020B0604030504040204" pitchFamily="34" charset="0"/>
                <a:ea typeface="Verdana" panose="020B0604030504040204" pitchFamily="34" charset="0"/>
                <a:cs typeface="Verdana" panose="020B0604030504040204" pitchFamily="34" charset="0"/>
              </a:rPr>
              <a:t>kontrolirali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primjenu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mjera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Stožera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donijeli</a:t>
            </a:r>
            <a:r>
              <a:rPr lang="en-GB" sz="1800" b="0" dirty="0">
                <a:latin typeface="Verdana" panose="020B0604030504040204" pitchFamily="34" charset="0"/>
                <a:ea typeface="Verdana" panose="020B0604030504040204" pitchFamily="34" charset="0"/>
                <a:cs typeface="Verdana" panose="020B0604030504040204" pitchFamily="34" charset="0"/>
              </a:rPr>
              <a:t> 42 </a:t>
            </a:r>
            <a:r>
              <a:rPr lang="en-GB" sz="1800" b="0" dirty="0" err="1">
                <a:latin typeface="Verdana" panose="020B0604030504040204" pitchFamily="34" charset="0"/>
                <a:ea typeface="Verdana" panose="020B0604030504040204" pitchFamily="34" charset="0"/>
                <a:cs typeface="Verdana" panose="020B0604030504040204" pitchFamily="34" charset="0"/>
              </a:rPr>
              <a:t>upravne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mjere</a:t>
            </a:r>
            <a:r>
              <a:rPr lang="en-GB" sz="1800" b="0" dirty="0">
                <a:latin typeface="Verdana" panose="020B0604030504040204" pitchFamily="34" charset="0"/>
                <a:ea typeface="Verdana" panose="020B0604030504040204" pitchFamily="34" charset="0"/>
                <a:cs typeface="Verdana" panose="020B0604030504040204" pitchFamily="34" charset="0"/>
              </a:rPr>
              <a:t>, a u 109 </a:t>
            </a:r>
            <a:r>
              <a:rPr lang="en-GB" sz="1800" b="0" dirty="0" err="1">
                <a:latin typeface="Verdana" panose="020B0604030504040204" pitchFamily="34" charset="0"/>
                <a:ea typeface="Verdana" panose="020B0604030504040204" pitchFamily="34" charset="0"/>
                <a:cs typeface="Verdana" panose="020B0604030504040204" pitchFamily="34" charset="0"/>
              </a:rPr>
              <a:t>slučajeva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nedostaci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otklonjeni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tijekom</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nadzora</a:t>
            </a:r>
            <a:r>
              <a:rPr lang="en-GB" sz="1800" b="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50108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65044" y="472947"/>
            <a:ext cx="8507895" cy="3449695"/>
          </a:xfrm>
        </p:spPr>
        <p:txBody>
          <a:bodyPr/>
          <a:lstStyle/>
          <a:p>
            <a:r>
              <a:rPr lang="hr-HR" sz="1800" dirty="0">
                <a:latin typeface="Verdana" panose="020B0604030504040204" pitchFamily="34" charset="0"/>
                <a:ea typeface="Verdana" panose="020B0604030504040204" pitchFamily="34" charset="0"/>
                <a:cs typeface="Verdana" panose="020B0604030504040204" pitchFamily="34" charset="0"/>
              </a:rPr>
              <a:t>P</a:t>
            </a:r>
            <a:r>
              <a:rPr lang="en-GB" sz="1800" dirty="0" err="1">
                <a:latin typeface="Verdana" panose="020B0604030504040204" pitchFamily="34" charset="0"/>
                <a:ea typeface="Verdana" panose="020B0604030504040204" pitchFamily="34" charset="0"/>
                <a:cs typeface="Verdana" panose="020B0604030504040204" pitchFamily="34" charset="0"/>
              </a:rPr>
              <a:t>sihosocijaln</a:t>
            </a:r>
            <a:r>
              <a:rPr lang="hr-HR" sz="1800" dirty="0">
                <a:latin typeface="Verdana" panose="020B0604030504040204" pitchFamily="34" charset="0"/>
                <a:ea typeface="Verdana" panose="020B0604030504040204" pitchFamily="34" charset="0"/>
                <a:cs typeface="Verdana" panose="020B0604030504040204" pitchFamily="34" charset="0"/>
              </a:rPr>
              <a:t>i</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rizi</a:t>
            </a:r>
            <a:r>
              <a:rPr lang="hr-HR" sz="1800" dirty="0">
                <a:latin typeface="Verdana" panose="020B0604030504040204" pitchFamily="34" charset="0"/>
                <a:ea typeface="Verdana" panose="020B0604030504040204" pitchFamily="34" charset="0"/>
                <a:cs typeface="Verdana" panose="020B0604030504040204" pitchFamily="34" charset="0"/>
              </a:rPr>
              <a:t>ci</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na</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mjestu</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err="1">
                <a:latin typeface="Verdana" panose="020B0604030504040204" pitchFamily="34" charset="0"/>
                <a:ea typeface="Verdana" panose="020B0604030504040204" pitchFamily="34" charset="0"/>
                <a:cs typeface="Verdana" panose="020B0604030504040204" pitchFamily="34" charset="0"/>
              </a:rPr>
              <a:t>rada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Istraživanjima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psihičkog</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zdravlja</a:t>
            </a:r>
            <a:r>
              <a:rPr lang="en-GB" sz="1800" b="0" dirty="0">
                <a:latin typeface="Verdana" panose="020B0604030504040204" pitchFamily="34" charset="0"/>
                <a:ea typeface="Verdana" panose="020B0604030504040204" pitchFamily="34" charset="0"/>
                <a:cs typeface="Verdana" panose="020B0604030504040204" pitchFamily="34" charset="0"/>
              </a:rPr>
              <a:t> za </a:t>
            </a:r>
            <a:r>
              <a:rPr lang="en-GB" sz="1800" b="0" dirty="0" err="1">
                <a:latin typeface="Verdana" panose="020B0604030504040204" pitchFamily="34" charset="0"/>
                <a:ea typeface="Verdana" panose="020B0604030504040204" pitchFamily="34" charset="0"/>
                <a:cs typeface="Verdana" panose="020B0604030504040204" pitchFamily="34" charset="0"/>
              </a:rPr>
              <a:t>vrijeme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pandemije</a:t>
            </a:r>
            <a:r>
              <a:rPr lang="en-GB" sz="1800" b="0" dirty="0">
                <a:latin typeface="Verdana" panose="020B0604030504040204" pitchFamily="34" charset="0"/>
                <a:ea typeface="Verdana" panose="020B0604030504040204" pitchFamily="34" charset="0"/>
                <a:cs typeface="Verdana" panose="020B0604030504040204" pitchFamily="34" charset="0"/>
              </a:rPr>
              <a:t> COVID-19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potresa</a:t>
            </a:r>
            <a:r>
              <a:rPr lang="en-GB" sz="1800" b="0" dirty="0">
                <a:latin typeface="Verdana" panose="020B0604030504040204" pitchFamily="34" charset="0"/>
                <a:ea typeface="Verdana" panose="020B0604030504040204" pitchFamily="34" charset="0"/>
                <a:cs typeface="Verdana" panose="020B0604030504040204" pitchFamily="34" charset="0"/>
              </a:rPr>
              <a:t> u </a:t>
            </a:r>
            <a:r>
              <a:rPr lang="en-GB" sz="1800" b="0" dirty="0" err="1">
                <a:latin typeface="Verdana" panose="020B0604030504040204" pitchFamily="34" charset="0"/>
                <a:ea typeface="Verdana" panose="020B0604030504040204" pitchFamily="34" charset="0"/>
                <a:cs typeface="Verdana" panose="020B0604030504040204" pitchFamily="34" charset="0"/>
              </a:rPr>
              <a:t>Hrvatskoj</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utvrđeno</a:t>
            </a:r>
            <a:r>
              <a:rPr lang="en-GB" sz="1800" b="0" dirty="0">
                <a:latin typeface="Verdana" panose="020B0604030504040204" pitchFamily="34" charset="0"/>
                <a:ea typeface="Verdana" panose="020B0604030504040204" pitchFamily="34" charset="0"/>
                <a:cs typeface="Verdana" panose="020B0604030504040204" pitchFamily="34" charset="0"/>
              </a:rPr>
              <a:t> je da se </a:t>
            </a:r>
            <a:r>
              <a:rPr lang="en-GB" sz="1800" b="0" dirty="0" err="1">
                <a:latin typeface="Verdana" panose="020B0604030504040204" pitchFamily="34" charset="0"/>
                <a:ea typeface="Verdana" panose="020B0604030504040204" pitchFamily="34" charset="0"/>
                <a:cs typeface="Verdana" panose="020B0604030504040204" pitchFamily="34" charset="0"/>
              </a:rPr>
              <a:t>život</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promijenio</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puno</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načina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Prema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podacima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najviše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ljudi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doživjelo</a:t>
            </a:r>
            <a:r>
              <a:rPr lang="en-GB" sz="1800" b="0" dirty="0">
                <a:latin typeface="Verdana" panose="020B0604030504040204" pitchFamily="34" charset="0"/>
                <a:ea typeface="Verdana" panose="020B0604030504040204" pitchFamily="34" charset="0"/>
                <a:cs typeface="Verdana" panose="020B0604030504040204" pitchFamily="34" charset="0"/>
              </a:rPr>
              <a:t> je u </a:t>
            </a:r>
            <a:r>
              <a:rPr lang="en-GB" sz="1800" b="0" dirty="0" err="1">
                <a:latin typeface="Verdana" panose="020B0604030504040204" pitchFamily="34" charset="0"/>
                <a:ea typeface="Verdana" panose="020B0604030504040204" pitchFamily="34" charset="0"/>
                <a:cs typeface="Verdana" panose="020B0604030504040204" pitchFamily="34" charset="0"/>
              </a:rPr>
              <a:t>prosjeku</a:t>
            </a:r>
            <a:r>
              <a:rPr lang="en-GB" sz="1800" b="0" dirty="0">
                <a:latin typeface="Verdana" panose="020B0604030504040204" pitchFamily="34" charset="0"/>
                <a:ea typeface="Verdana" panose="020B0604030504040204" pitchFamily="34" charset="0"/>
                <a:cs typeface="Verdana" panose="020B0604030504040204" pitchFamily="34" charset="0"/>
              </a:rPr>
              <a:t> pet </a:t>
            </a:r>
            <a:r>
              <a:rPr lang="en-GB" sz="1800" b="0" dirty="0" err="1">
                <a:latin typeface="Verdana" panose="020B0604030504040204" pitchFamily="34" charset="0"/>
                <a:ea typeface="Verdana" panose="020B0604030504040204" pitchFamily="34" charset="0"/>
                <a:cs typeface="Verdana" panose="020B0604030504040204" pitchFamily="34" charset="0"/>
              </a:rPr>
              <a:t>stresora</a:t>
            </a:r>
            <a:r>
              <a:rPr lang="hr-HR" sz="1800" b="0" dirty="0">
                <a:latin typeface="Verdana" panose="020B0604030504040204" pitchFamily="34" charset="0"/>
                <a:ea typeface="Verdana" panose="020B0604030504040204" pitchFamily="34" charset="0"/>
                <a:cs typeface="Verdana" panose="020B0604030504040204" pitchFamily="34" charset="0"/>
              </a:rPr>
              <a:t>:</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potres</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razdvojenost</a:t>
            </a:r>
            <a:r>
              <a:rPr lang="en-GB" sz="1800" b="0" dirty="0">
                <a:latin typeface="Verdana" panose="020B0604030504040204" pitchFamily="34" charset="0"/>
                <a:ea typeface="Verdana" panose="020B0604030504040204" pitchFamily="34" charset="0"/>
                <a:cs typeface="Verdana" panose="020B0604030504040204" pitchFamily="34" charset="0"/>
              </a:rPr>
              <a:t> od </a:t>
            </a:r>
            <a:r>
              <a:rPr lang="en-GB" sz="1800" b="0" dirty="0" err="1">
                <a:latin typeface="Verdana" panose="020B0604030504040204" pitchFamily="34" charset="0"/>
                <a:ea typeface="Verdana" panose="020B0604030504040204" pitchFamily="34" charset="0"/>
                <a:cs typeface="Verdana" panose="020B0604030504040204" pitchFamily="34" charset="0"/>
              </a:rPr>
              <a:t>ranjivih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članova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obitelji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nemogućnost</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obavljanja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važnih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zdravstvenih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pregleda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loši </a:t>
            </a:r>
            <a:r>
              <a:rPr lang="en-GB" sz="1800" b="0" dirty="0" err="1">
                <a:latin typeface="Verdana" panose="020B0604030504040204" pitchFamily="34" charset="0"/>
                <a:ea typeface="Verdana" panose="020B0604030504040204" pitchFamily="34" charset="0"/>
                <a:cs typeface="Verdana" panose="020B0604030504040204" pitchFamily="34" charset="0"/>
              </a:rPr>
              <a:t>uvjet</a:t>
            </a:r>
            <a:r>
              <a:rPr lang="hr-HR" sz="1800" b="0" dirty="0">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za rad od </a:t>
            </a:r>
            <a:r>
              <a:rPr lang="en-GB" sz="1800" b="0" dirty="0" err="1">
                <a:latin typeface="Verdana" panose="020B0604030504040204" pitchFamily="34" charset="0"/>
                <a:ea typeface="Verdana" panose="020B0604030504040204" pitchFamily="34" charset="0"/>
                <a:cs typeface="Verdana" panose="020B0604030504040204" pitchFamily="34" charset="0"/>
              </a:rPr>
              <a:t>kuće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dirty="0" err="1">
                <a:latin typeface="Verdana" panose="020B0604030504040204" pitchFamily="34" charset="0"/>
                <a:ea typeface="Verdana" panose="020B0604030504040204" pitchFamily="34" charset="0"/>
                <a:cs typeface="Verdana" panose="020B0604030504040204" pitchFamily="34" charset="0"/>
              </a:rPr>
              <a:t>promjena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načina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života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zbog</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izolacije</a:t>
            </a:r>
            <a:r>
              <a:rPr lang="en-GB" sz="1800" b="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83530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ctrTitle"/>
          </p:nvPr>
        </p:nvSpPr>
        <p:spPr>
          <a:xfrm>
            <a:off x="349147" y="1119810"/>
            <a:ext cx="8225010" cy="2409578"/>
          </a:xfrm>
        </p:spPr>
        <p:txBody>
          <a:bodyPr/>
          <a:lstStyle/>
          <a:p>
            <a:r>
              <a:rPr lang="pl-PL" sz="1800" b="0" dirty="0">
                <a:latin typeface="Verdana" panose="020B0604030504040204" pitchFamily="34" charset="0"/>
                <a:ea typeface="Verdana" panose="020B0604030504040204" pitchFamily="34" charset="0"/>
                <a:cs typeface="Verdana" panose="020B0604030504040204" pitchFamily="34" charset="0"/>
              </a:rPr>
              <a:t/>
            </a:r>
            <a:br>
              <a:rPr lang="pl-PL" sz="1800" b="0" dirty="0">
                <a:latin typeface="Verdana" panose="020B0604030504040204" pitchFamily="34" charset="0"/>
                <a:ea typeface="Verdana" panose="020B0604030504040204" pitchFamily="34" charset="0"/>
                <a:cs typeface="Verdana" panose="020B0604030504040204" pitchFamily="34" charset="0"/>
              </a:rPr>
            </a:br>
            <a:r>
              <a:rPr lang="pl-PL" sz="1800" b="0" dirty="0">
                <a:latin typeface="Verdana" panose="020B0604030504040204" pitchFamily="34" charset="0"/>
                <a:ea typeface="Verdana" panose="020B0604030504040204" pitchFamily="34" charset="0"/>
                <a:cs typeface="Verdana" panose="020B0604030504040204" pitchFamily="34" charset="0"/>
              </a:rPr>
              <a:t/>
            </a:r>
            <a:br>
              <a:rPr lang="pl-PL" sz="1800" b="0" dirty="0">
                <a:latin typeface="Verdana" panose="020B0604030504040204" pitchFamily="34" charset="0"/>
                <a:ea typeface="Verdana" panose="020B0604030504040204" pitchFamily="34" charset="0"/>
                <a:cs typeface="Verdana" panose="020B0604030504040204" pitchFamily="34" charset="0"/>
              </a:rPr>
            </a:br>
            <a:r>
              <a:rPr lang="pl-PL" sz="1800" b="0" dirty="0">
                <a:latin typeface="Verdana" panose="020B0604030504040204" pitchFamily="34" charset="0"/>
                <a:ea typeface="Verdana" panose="020B0604030504040204" pitchFamily="34" charset="0"/>
                <a:cs typeface="Verdana" panose="020B0604030504040204" pitchFamily="34" charset="0"/>
              </a:rPr>
              <a:t>U skladu s odredbama članka 51. Zakona o zaštiti na radu, p</a:t>
            </a:r>
            <a:r>
              <a:rPr lang="en-GB" sz="1800" b="0" dirty="0" err="1">
                <a:latin typeface="Verdana" panose="020B0604030504040204" pitchFamily="34" charset="0"/>
                <a:ea typeface="Verdana" panose="020B0604030504040204" pitchFamily="34" charset="0"/>
                <a:cs typeface="Verdana" panose="020B0604030504040204" pitchFamily="34" charset="0"/>
              </a:rPr>
              <a:t>oslodavac</a:t>
            </a:r>
            <a:r>
              <a:rPr lang="en-GB" sz="1800" b="0" dirty="0">
                <a:latin typeface="Verdana" panose="020B0604030504040204" pitchFamily="34" charset="0"/>
                <a:ea typeface="Verdana" panose="020B0604030504040204" pitchFamily="34" charset="0"/>
                <a:cs typeface="Verdana" panose="020B0604030504040204" pitchFamily="34" charset="0"/>
              </a:rPr>
              <a:t> je </a:t>
            </a:r>
            <a:r>
              <a:rPr lang="en-GB" sz="1800" b="0" dirty="0" err="1">
                <a:latin typeface="Verdana" panose="020B0604030504040204" pitchFamily="34" charset="0"/>
                <a:ea typeface="Verdana" panose="020B0604030504040204" pitchFamily="34" charset="0"/>
                <a:cs typeface="Verdana" panose="020B0604030504040204" pitchFamily="34" charset="0"/>
              </a:rPr>
              <a:t>obvezan</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provoditi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prevenciju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stresa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ili</a:t>
            </a:r>
            <a:r>
              <a:rPr lang="en-GB" sz="1800" b="0" dirty="0">
                <a:latin typeface="Verdana" panose="020B0604030504040204" pitchFamily="34" charset="0"/>
                <a:ea typeface="Verdana" panose="020B0604030504040204" pitchFamily="34" charset="0"/>
                <a:cs typeface="Verdana" panose="020B0604030504040204" pitchFamily="34" charset="0"/>
              </a:rPr>
              <a:t> u </a:t>
            </a:r>
            <a:r>
              <a:rPr lang="en-GB" sz="1800" b="0" dirty="0" err="1">
                <a:latin typeface="Verdana" panose="020B0604030504040204" pitchFamily="34" charset="0"/>
                <a:ea typeface="Verdana" panose="020B0604030504040204" pitchFamily="34" charset="0"/>
                <a:cs typeface="Verdana" panose="020B0604030504040204" pitchFamily="34" charset="0"/>
              </a:rPr>
              <a:t>vezi</a:t>
            </a:r>
            <a:r>
              <a:rPr lang="en-GB" sz="1800" b="0" dirty="0">
                <a:latin typeface="Verdana" panose="020B0604030504040204" pitchFamily="34" charset="0"/>
                <a:ea typeface="Verdana" panose="020B0604030504040204" pitchFamily="34" charset="0"/>
                <a:cs typeface="Verdana" panose="020B0604030504040204" pitchFamily="34" charset="0"/>
              </a:rPr>
              <a:t> s </a:t>
            </a:r>
            <a:r>
              <a:rPr lang="en-GB" sz="1800" b="0" dirty="0" err="1">
                <a:latin typeface="Verdana" panose="020B0604030504040204" pitchFamily="34" charset="0"/>
                <a:ea typeface="Verdana" panose="020B0604030504040204" pitchFamily="34" charset="0"/>
                <a:cs typeface="Verdana" panose="020B0604030504040204" pitchFamily="34" charset="0"/>
              </a:rPr>
              <a:t>radom</a:t>
            </a:r>
            <a:r>
              <a:rPr lang="hr-HR" sz="1800" b="0" dirty="0">
                <a:latin typeface="Verdana" panose="020B0604030504040204" pitchFamily="34" charset="0"/>
                <a:ea typeface="Verdana" panose="020B0604030504040204" pitchFamily="34" charset="0"/>
                <a:cs typeface="Verdana" panose="020B0604030504040204" pitchFamily="34" charset="0"/>
              </a:rPr>
              <a:t>.</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U skladu s odredbama članka 13. Pravilnika o zaštiti na radu radnika izloženih statodinamičkim, psihofiziološkim i drugim naporima na radu (N.N., br. 73/21.), poslodavac je obvezan u sklopu procjene rizika, procijeniti i psihosocijalne rizike.</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U izradi i provođenju mjera prevencije sudjeluju specijalisti medicine rada/medicine rada i sporta, i po potrebi psiholozi kada to odredi specijalist medicine rada/medicine rada i sporta te zajedno sudjeluju u edukaciji radnika o prevenciji psihosocijalnih rizika u skladu s propisima kojima je uređen način provođenja specifične zdravstvene zaštite radnika.</a:t>
            </a:r>
            <a:br>
              <a:rPr lang="hr-HR" sz="1800" b="0" dirty="0">
                <a:latin typeface="Verdana" panose="020B0604030504040204" pitchFamily="34" charset="0"/>
                <a:ea typeface="Verdana" panose="020B0604030504040204" pitchFamily="34" charset="0"/>
                <a:cs typeface="Verdana" panose="020B0604030504040204" pitchFamily="34" charset="0"/>
              </a:rPr>
            </a:br>
            <a:endParaRPr lang="en-GB" sz="18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158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14800" y="271670"/>
            <a:ext cx="8470174" cy="4545495"/>
          </a:xfrm>
        </p:spPr>
        <p:txBody>
          <a:bodyPr/>
          <a:lstStyle/>
          <a:p>
            <a:r>
              <a:rPr lang="hr-HR" sz="1400" dirty="0">
                <a:latin typeface="Verdana" panose="020B0604030504040204" pitchFamily="34" charset="0"/>
                <a:ea typeface="Verdana" panose="020B0604030504040204" pitchFamily="34" charset="0"/>
                <a:cs typeface="Verdana" panose="020B0604030504040204" pitchFamily="34" charset="0"/>
              </a:rPr>
              <a:t>Inspekcijskim nadzorima utvrđeno je: </a:t>
            </a:r>
            <a:br>
              <a:rPr lang="hr-HR" sz="1400" dirty="0">
                <a:latin typeface="Verdana" panose="020B0604030504040204" pitchFamily="34" charset="0"/>
                <a:ea typeface="Verdana" panose="020B0604030504040204" pitchFamily="34" charset="0"/>
                <a:cs typeface="Verdana" panose="020B0604030504040204" pitchFamily="34" charset="0"/>
              </a:rPr>
            </a:br>
            <a:r>
              <a:rPr lang="hr-HR" sz="1600" b="0" dirty="0">
                <a:latin typeface="Verdana" panose="020B0604030504040204" pitchFamily="34" charset="0"/>
                <a:ea typeface="Verdana" panose="020B0604030504040204" pitchFamily="34" charset="0"/>
                <a:cs typeface="Verdana" panose="020B0604030504040204" pitchFamily="34" charset="0"/>
              </a:rPr>
              <a:t/>
            </a:r>
            <a:br>
              <a:rPr lang="hr-HR" sz="16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u 2018. godini ukupno je stradalo 1.775 osoba,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kod 44 osoba na prostorima poslodavaca utvrđena je smrt,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13 osoba umrlo je na prostorima poslodavaca od bolesti,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24 osobe su poginule,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7 osoba nisu bile radnici ni osobe na radu.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u 2019. godini 982 osobe,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kod 53 osoba na prostorima poslodavaca utvrđena je smrt,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16 osoba umrlo je na prostorima poslodavaca od bolesti,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30 osoba je poginulo,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7 osoba nisu bile radnici ni osobe na radu.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u 2020. godini 801 osoba,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kod 72 osobe na prostorima poslodavaca utvrđena je smrt,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32 osobe umrle su na prostorima poslodavaca od bolesti,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30 osoba je poginulo, </a:t>
            </a:r>
            <a:br>
              <a:rPr lang="hr-HR" sz="1400" b="0" dirty="0">
                <a:latin typeface="Verdana" panose="020B0604030504040204" pitchFamily="34" charset="0"/>
                <a:ea typeface="Verdana" panose="020B0604030504040204" pitchFamily="34" charset="0"/>
                <a:cs typeface="Verdana" panose="020B0604030504040204" pitchFamily="34" charset="0"/>
              </a:rPr>
            </a:br>
            <a:r>
              <a:rPr lang="hr-HR" sz="1400" b="0" dirty="0">
                <a:latin typeface="Verdana" panose="020B0604030504040204" pitchFamily="34" charset="0"/>
                <a:ea typeface="Verdana" panose="020B0604030504040204" pitchFamily="34" charset="0"/>
                <a:cs typeface="Verdana" panose="020B0604030504040204" pitchFamily="34" charset="0"/>
              </a:rPr>
              <a:t>10 osoba nisu bile radnici ni osobe na radu. </a:t>
            </a:r>
            <a:br>
              <a:rPr lang="hr-HR" sz="1400" b="0" dirty="0">
                <a:latin typeface="Verdana" panose="020B0604030504040204" pitchFamily="34" charset="0"/>
                <a:ea typeface="Verdana" panose="020B0604030504040204" pitchFamily="34" charset="0"/>
                <a:cs typeface="Verdana" panose="020B0604030504040204" pitchFamily="34" charset="0"/>
              </a:rPr>
            </a:br>
            <a:endParaRPr lang="en-GB" sz="16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743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64434" y="787979"/>
            <a:ext cx="8507896" cy="2750351"/>
          </a:xfrm>
        </p:spPr>
        <p:txBody>
          <a:bodyPr/>
          <a:lstStyle/>
          <a:p>
            <a:r>
              <a:rPr lang="en-GB" sz="2000" b="0" dirty="0">
                <a:latin typeface="Verdana" panose="020B0604030504040204" pitchFamily="34" charset="0"/>
                <a:ea typeface="Verdana" panose="020B0604030504040204" pitchFamily="34" charset="0"/>
                <a:cs typeface="Verdana" panose="020B0604030504040204" pitchFamily="34" charset="0"/>
              </a:rPr>
              <a:t>COVID 19 </a:t>
            </a:r>
            <a:r>
              <a:rPr lang="hr-HR" sz="2000" b="0" dirty="0">
                <a:latin typeface="Verdana" panose="020B0604030504040204" pitchFamily="34" charset="0"/>
                <a:ea typeface="Verdana" panose="020B0604030504040204" pitchFamily="34" charset="0"/>
                <a:cs typeface="Verdana" panose="020B0604030504040204" pitchFamily="34" charset="0"/>
              </a:rPr>
              <a:t>p</a:t>
            </a:r>
            <a:r>
              <a:rPr lang="en-GB" sz="2000" b="0" dirty="0" err="1">
                <a:latin typeface="Verdana" panose="020B0604030504040204" pitchFamily="34" charset="0"/>
                <a:ea typeface="Verdana" panose="020B0604030504040204" pitchFamily="34" charset="0"/>
                <a:cs typeface="Verdana" panose="020B0604030504040204" pitchFamily="34" charset="0"/>
              </a:rPr>
              <a:t>reporuke</a:t>
            </a: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en-GB" sz="2000" b="0" dirty="0">
                <a:latin typeface="Verdana" panose="020B0604030504040204" pitchFamily="34" charset="0"/>
                <a:ea typeface="Verdana" panose="020B0604030504040204" pitchFamily="34" charset="0"/>
                <a:cs typeface="Verdana" panose="020B0604030504040204" pitchFamily="34" charset="0"/>
              </a:rPr>
              <a:t/>
            </a:r>
            <a:br>
              <a:rPr lang="en-GB" sz="2000" b="0" dirty="0">
                <a:latin typeface="Verdana" panose="020B0604030504040204" pitchFamily="34" charset="0"/>
                <a:ea typeface="Verdana" panose="020B0604030504040204" pitchFamily="34" charset="0"/>
                <a:cs typeface="Verdana" panose="020B0604030504040204" pitchFamily="34" charset="0"/>
              </a:rPr>
            </a:br>
            <a:r>
              <a:rPr lang="en-GB" sz="2000" b="0" dirty="0">
                <a:latin typeface="Verdana" panose="020B0604030504040204" pitchFamily="34" charset="0"/>
                <a:ea typeface="Verdana" panose="020B0604030504040204" pitchFamily="34" charset="0"/>
                <a:cs typeface="Verdana" panose="020B0604030504040204" pitchFamily="34" charset="0"/>
              </a:rPr>
              <a:t>Hrvatska </a:t>
            </a:r>
            <a:r>
              <a:rPr lang="en-GB" sz="2000" b="0" dirty="0" err="1">
                <a:latin typeface="Verdana" panose="020B0604030504040204" pitchFamily="34" charset="0"/>
                <a:ea typeface="Verdana" panose="020B0604030504040204" pitchFamily="34" charset="0"/>
                <a:cs typeface="Verdana" panose="020B0604030504040204" pitchFamily="34" charset="0"/>
              </a:rPr>
              <a:t>udruga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poslodavaca</a:t>
            </a:r>
            <a:r>
              <a:rPr lang="en-GB" sz="2000" b="0" dirty="0">
                <a:latin typeface="Verdana" panose="020B0604030504040204" pitchFamily="34" charset="0"/>
                <a:ea typeface="Verdana" panose="020B0604030504040204" pitchFamily="34" charset="0"/>
                <a:cs typeface="Verdana" panose="020B0604030504040204" pitchFamily="34" charset="0"/>
              </a:rPr>
              <a:t> - </a:t>
            </a:r>
            <a:r>
              <a:rPr lang="en-GB" sz="2000" b="0" dirty="0" err="1">
                <a:latin typeface="Verdana" panose="020B0604030504040204" pitchFamily="34" charset="0"/>
                <a:ea typeface="Verdana" panose="020B0604030504040204" pitchFamily="34" charset="0"/>
                <a:cs typeface="Verdana" panose="020B0604030504040204" pitchFamily="34" charset="0"/>
              </a:rPr>
              <a:t>Koordinacija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zaštite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na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radu</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Hrvatsko</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društvo</a:t>
            </a:r>
            <a:r>
              <a:rPr lang="en-GB" sz="2000" b="0" dirty="0">
                <a:latin typeface="Verdana" panose="020B0604030504040204" pitchFamily="34" charset="0"/>
                <a:ea typeface="Verdana" panose="020B0604030504040204" pitchFamily="34" charset="0"/>
                <a:cs typeface="Verdana" panose="020B0604030504040204" pitchFamily="34" charset="0"/>
              </a:rPr>
              <a:t> za </a:t>
            </a:r>
            <a:r>
              <a:rPr lang="en-GB" sz="2000" b="0" dirty="0" err="1">
                <a:latin typeface="Verdana" panose="020B0604030504040204" pitchFamily="34" charset="0"/>
                <a:ea typeface="Verdana" panose="020B0604030504040204" pitchFamily="34" charset="0"/>
                <a:cs typeface="Verdana" panose="020B0604030504040204" pitchFamily="34" charset="0"/>
              </a:rPr>
              <a:t>medicinu</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rada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Preporuke</a:t>
            </a:r>
            <a:r>
              <a:rPr lang="en-GB" sz="2000" b="0" i="1" dirty="0">
                <a:latin typeface="Verdana" panose="020B0604030504040204" pitchFamily="34" charset="0"/>
                <a:ea typeface="Verdana" panose="020B0604030504040204" pitchFamily="34" charset="0"/>
                <a:cs typeface="Verdana" panose="020B0604030504040204" pitchFamily="34" charset="0"/>
              </a:rPr>
              <a:t> za </a:t>
            </a:r>
            <a:r>
              <a:rPr lang="en-GB" sz="2000" b="0" i="1" dirty="0" err="1">
                <a:latin typeface="Verdana" panose="020B0604030504040204" pitchFamily="34" charset="0"/>
                <a:ea typeface="Verdana" panose="020B0604030504040204" pitchFamily="34" charset="0"/>
                <a:cs typeface="Verdana" panose="020B0604030504040204" pitchFamily="34" charset="0"/>
              </a:rPr>
              <a:t>poslodavce</a:t>
            </a:r>
            <a:r>
              <a:rPr lang="en-GB" sz="2000" b="0" i="1" dirty="0">
                <a:latin typeface="Verdana" panose="020B0604030504040204" pitchFamily="34" charset="0"/>
                <a:ea typeface="Verdana" panose="020B0604030504040204" pitchFamily="34" charset="0"/>
                <a:cs typeface="Verdana" panose="020B0604030504040204" pitchFamily="34" charset="0"/>
              </a:rPr>
              <a:t> kod </a:t>
            </a:r>
            <a:r>
              <a:rPr lang="en-GB" sz="2000" b="0" i="1" dirty="0" err="1">
                <a:latin typeface="Verdana" panose="020B0604030504040204" pitchFamily="34" charset="0"/>
                <a:ea typeface="Verdana" panose="020B0604030504040204" pitchFamily="34" charset="0"/>
                <a:cs typeface="Verdana" panose="020B0604030504040204" pitchFamily="34" charset="0"/>
              </a:rPr>
              <a:t>povratka</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radnika</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na</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posao</a:t>
            </a:r>
            <a:r>
              <a:rPr lang="en-GB" sz="2000" b="0" i="1" dirty="0">
                <a:latin typeface="Verdana" panose="020B0604030504040204" pitchFamily="34" charset="0"/>
                <a:ea typeface="Verdana" panose="020B0604030504040204" pitchFamily="34" charset="0"/>
                <a:cs typeface="Verdana" panose="020B0604030504040204" pitchFamily="34" charset="0"/>
              </a:rPr>
              <a:t> u </a:t>
            </a:r>
            <a:r>
              <a:rPr lang="en-GB" sz="2000" b="0" i="1" dirty="0" err="1">
                <a:latin typeface="Verdana" panose="020B0604030504040204" pitchFamily="34" charset="0"/>
                <a:ea typeface="Verdana" panose="020B0604030504040204" pitchFamily="34" charset="0"/>
                <a:cs typeface="Verdana" panose="020B0604030504040204" pitchFamily="34" charset="0"/>
              </a:rPr>
              <a:t>razdoblju</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popuštanja</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mjera</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zaštite</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tijekom</a:t>
            </a:r>
            <a:r>
              <a:rPr lang="en-GB" sz="2000" b="0" i="1" dirty="0">
                <a:latin typeface="Verdana" panose="020B0604030504040204" pitchFamily="34" charset="0"/>
                <a:ea typeface="Verdana" panose="020B0604030504040204" pitchFamily="34" charset="0"/>
                <a:cs typeface="Verdana" panose="020B0604030504040204" pitchFamily="34" charset="0"/>
              </a:rPr>
              <a:t> </a:t>
            </a:r>
            <a:r>
              <a:rPr lang="en-GB" sz="2000" b="0" i="1" dirty="0" err="1">
                <a:latin typeface="Verdana" panose="020B0604030504040204" pitchFamily="34" charset="0"/>
                <a:ea typeface="Verdana" panose="020B0604030504040204" pitchFamily="34" charset="0"/>
                <a:cs typeface="Verdana" panose="020B0604030504040204" pitchFamily="34" charset="0"/>
              </a:rPr>
              <a:t>epidemije</a:t>
            </a:r>
            <a:r>
              <a:rPr lang="en-GB" sz="2000" b="0" i="1" dirty="0">
                <a:latin typeface="Verdana" panose="020B0604030504040204" pitchFamily="34" charset="0"/>
                <a:ea typeface="Verdana" panose="020B0604030504040204" pitchFamily="34" charset="0"/>
                <a:cs typeface="Verdana" panose="020B0604030504040204" pitchFamily="34" charset="0"/>
              </a:rPr>
              <a:t> Covid – 19“ </a:t>
            </a:r>
            <a:r>
              <a:rPr lang="en-GB" sz="2000" b="0" dirty="0">
                <a:latin typeface="Verdana" panose="020B0604030504040204" pitchFamily="34" charset="0"/>
                <a:ea typeface="Verdana" panose="020B0604030504040204" pitchFamily="34" charset="0"/>
                <a:cs typeface="Verdana" panose="020B0604030504040204" pitchFamily="34" charset="0"/>
              </a:rPr>
              <a:t/>
            </a:r>
            <a:br>
              <a:rPr lang="en-GB" sz="2000" b="0" dirty="0">
                <a:latin typeface="Verdana" panose="020B0604030504040204" pitchFamily="34" charset="0"/>
                <a:ea typeface="Verdana" panose="020B0604030504040204" pitchFamily="34" charset="0"/>
                <a:cs typeface="Verdana" panose="020B0604030504040204" pitchFamily="34" charset="0"/>
              </a:rPr>
            </a:b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en-GB" sz="2000" b="0" dirty="0">
                <a:latin typeface="Verdana" panose="020B0604030504040204" pitchFamily="34" charset="0"/>
                <a:ea typeface="Verdana" panose="020B0604030504040204" pitchFamily="34" charset="0"/>
                <a:cs typeface="Verdana" panose="020B0604030504040204" pitchFamily="34" charset="0"/>
              </a:rPr>
              <a:t/>
            </a:r>
            <a:br>
              <a:rPr lang="en-GB" sz="2000" b="0" dirty="0">
                <a:latin typeface="Verdana" panose="020B0604030504040204" pitchFamily="34" charset="0"/>
                <a:ea typeface="Verdana" panose="020B0604030504040204" pitchFamily="34" charset="0"/>
                <a:cs typeface="Verdana" panose="020B0604030504040204" pitchFamily="34" charset="0"/>
              </a:rPr>
            </a:br>
            <a:r>
              <a:rPr lang="en-GB" sz="2000" b="0" dirty="0" err="1">
                <a:latin typeface="Verdana" panose="020B0604030504040204" pitchFamily="34" charset="0"/>
                <a:ea typeface="Verdana" panose="020B0604030504040204" pitchFamily="34" charset="0"/>
                <a:cs typeface="Verdana" panose="020B0604030504040204" pitchFamily="34" charset="0"/>
              </a:rPr>
              <a:t>Ministarstvo</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rada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mirovinskoga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sustav</a:t>
            </a:r>
            <a:r>
              <a:rPr lang="hr-HR" sz="2000" b="0" dirty="0">
                <a:latin typeface="Verdana" panose="020B0604030504040204" pitchFamily="34" charset="0"/>
                <a:ea typeface="Verdana" panose="020B0604030504040204" pitchFamily="34" charset="0"/>
                <a:cs typeface="Verdana" panose="020B0604030504040204" pitchFamily="34" charset="0"/>
              </a:rPr>
              <a:t>a</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obitelji</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i</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socijalne</a:t>
            </a:r>
            <a:r>
              <a:rPr lang="en-GB" sz="2000" b="0" dirty="0">
                <a:latin typeface="Verdana" panose="020B0604030504040204" pitchFamily="34" charset="0"/>
                <a:ea typeface="Verdana" panose="020B0604030504040204" pitchFamily="34" charset="0"/>
                <a:cs typeface="Verdana" panose="020B0604030504040204" pitchFamily="34" charset="0"/>
              </a:rPr>
              <a:t> </a:t>
            </a:r>
            <a:r>
              <a:rPr lang="en-GB" sz="2000" b="0" dirty="0" err="1">
                <a:latin typeface="Verdana" panose="020B0604030504040204" pitchFamily="34" charset="0"/>
                <a:ea typeface="Verdana" panose="020B0604030504040204" pitchFamily="34" charset="0"/>
                <a:cs typeface="Verdana" panose="020B0604030504040204" pitchFamily="34" charset="0"/>
              </a:rPr>
              <a:t>politike</a:t>
            </a: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hr-HR" sz="2000" b="0" dirty="0">
                <a:latin typeface="Verdana" panose="020B0604030504040204" pitchFamily="34" charset="0"/>
                <a:ea typeface="Verdana" panose="020B0604030504040204" pitchFamily="34" charset="0"/>
                <a:cs typeface="Verdana" panose="020B0604030504040204" pitchFamily="34" charset="0"/>
              </a:rPr>
              <a:t/>
            </a:r>
            <a:br>
              <a:rPr lang="hr-HR" sz="2000" b="0" dirty="0">
                <a:latin typeface="Verdana" panose="020B0604030504040204" pitchFamily="34" charset="0"/>
                <a:ea typeface="Verdana" panose="020B0604030504040204" pitchFamily="34" charset="0"/>
                <a:cs typeface="Verdana" panose="020B0604030504040204" pitchFamily="34" charset="0"/>
              </a:rPr>
            </a:br>
            <a:r>
              <a:rPr lang="pl-PL" sz="2000" b="0" i="1" dirty="0">
                <a:latin typeface="Verdana" panose="020B0604030504040204" pitchFamily="34" charset="0"/>
                <a:ea typeface="Verdana" panose="020B0604030504040204" pitchFamily="34" charset="0"/>
                <a:cs typeface="Verdana" panose="020B0604030504040204" pitchFamily="34" charset="0"/>
              </a:rPr>
              <a:t>Letak - Uputa za poslodavce i radnike - Covid 19</a:t>
            </a:r>
            <a:r>
              <a:rPr lang="hr-HR" sz="2000" b="0" i="1" dirty="0">
                <a:latin typeface="Verdana" panose="020B0604030504040204" pitchFamily="34" charset="0"/>
                <a:ea typeface="Verdana" panose="020B0604030504040204" pitchFamily="34" charset="0"/>
                <a:cs typeface="Verdana" panose="020B0604030504040204" pitchFamily="34" charset="0"/>
              </a:rPr>
              <a:t/>
            </a:r>
            <a:br>
              <a:rPr lang="hr-HR" sz="2000" b="0" i="1" dirty="0">
                <a:latin typeface="Verdana" panose="020B0604030504040204" pitchFamily="34" charset="0"/>
                <a:ea typeface="Verdana" panose="020B0604030504040204" pitchFamily="34" charset="0"/>
                <a:cs typeface="Verdana" panose="020B0604030504040204" pitchFamily="34" charset="0"/>
              </a:rPr>
            </a:br>
            <a:r>
              <a:rPr lang="en-GB" sz="2000" b="0" i="1" dirty="0">
                <a:latin typeface="Verdana" panose="020B0604030504040204" pitchFamily="34" charset="0"/>
                <a:ea typeface="Verdana" panose="020B0604030504040204" pitchFamily="34" charset="0"/>
                <a:cs typeface="Verdana" panose="020B0604030504040204" pitchFamily="34" charset="0"/>
              </a:rPr>
              <a:t/>
            </a:r>
            <a:br>
              <a:rPr lang="en-GB" sz="2000" b="0" i="1" dirty="0">
                <a:latin typeface="Verdana" panose="020B0604030504040204" pitchFamily="34" charset="0"/>
                <a:ea typeface="Verdana" panose="020B0604030504040204" pitchFamily="34" charset="0"/>
                <a:cs typeface="Verdana" panose="020B0604030504040204" pitchFamily="34" charset="0"/>
              </a:rPr>
            </a:br>
            <a:endParaRPr lang="en-GB" sz="2000" b="0" i="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niOkvir 6"/>
          <p:cNvSpPr txBox="1"/>
          <p:nvPr/>
        </p:nvSpPr>
        <p:spPr>
          <a:xfrm>
            <a:off x="364434" y="3843131"/>
            <a:ext cx="5594801" cy="369332"/>
          </a:xfrm>
          <a:prstGeom prst="rect">
            <a:avLst/>
          </a:prstGeom>
          <a:noFill/>
        </p:spPr>
        <p:txBody>
          <a:bodyPr wrap="none" rtlCol="0">
            <a:spAutoFit/>
          </a:bodyPr>
          <a:lstStyle/>
          <a:p>
            <a:r>
              <a:rPr lang="hr-HR" sz="1800">
                <a:solidFill>
                  <a:schemeClr val="bg1"/>
                </a:solidFill>
                <a:latin typeface="Verdana" panose="020B0604030504040204" pitchFamily="34" charset="0"/>
                <a:ea typeface="Verdana" panose="020B0604030504040204" pitchFamily="34" charset="0"/>
                <a:cs typeface="Verdana" panose="020B0604030504040204" pitchFamily="34" charset="0"/>
              </a:rPr>
              <a:t>HZJZ- Covid 19 - metalno zdravlje - smjernica</a:t>
            </a:r>
            <a:endParaRPr lang="en-GB" sz="18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1036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36435" y="1963818"/>
            <a:ext cx="6390300" cy="1141500"/>
          </a:xfrm>
        </p:spPr>
        <p:txBody>
          <a:bodyPr/>
          <a:lstStyle/>
          <a:p>
            <a:pPr algn="ctr"/>
            <a:r>
              <a:rPr lang="hr-HR"/>
              <a:t>Hvala na pozornosti!</a:t>
            </a:r>
            <a:endParaRPr lang="en-GB"/>
          </a:p>
        </p:txBody>
      </p:sp>
    </p:spTree>
    <p:extLst>
      <p:ext uri="{BB962C8B-B14F-4D97-AF65-F5344CB8AC3E}">
        <p14:creationId xmlns:p14="http://schemas.microsoft.com/office/powerpoint/2010/main" val="191812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560484" y="572088"/>
            <a:ext cx="8364855" cy="3999323"/>
          </a:xfrm>
          <a:prstGeom prst="rect">
            <a:avLst/>
          </a:prstGeom>
        </p:spPr>
      </p:pic>
      <p:graphicFrame>
        <p:nvGraphicFramePr>
          <p:cNvPr id="7" name="Grafikon 6"/>
          <p:cNvGraphicFramePr/>
          <p:nvPr>
            <p:extLst>
              <p:ext uri="{D42A27DB-BD31-4B8C-83A1-F6EECF244321}">
                <p14:modId xmlns:p14="http://schemas.microsoft.com/office/powerpoint/2010/main" val="4011396731"/>
              </p:ext>
            </p:extLst>
          </p:nvPr>
        </p:nvGraphicFramePr>
        <p:xfrm>
          <a:off x="457200" y="165652"/>
          <a:ext cx="7301948" cy="4890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609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kon 4"/>
          <p:cNvGraphicFramePr/>
          <p:nvPr>
            <p:extLst>
              <p:ext uri="{D42A27DB-BD31-4B8C-83A1-F6EECF244321}">
                <p14:modId xmlns:p14="http://schemas.microsoft.com/office/powerpoint/2010/main" val="647358106"/>
              </p:ext>
            </p:extLst>
          </p:nvPr>
        </p:nvGraphicFramePr>
        <p:xfrm>
          <a:off x="702365" y="622852"/>
          <a:ext cx="6871252" cy="3863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49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18054" y="755374"/>
            <a:ext cx="8401878" cy="2663687"/>
          </a:xfrm>
        </p:spPr>
        <p:txBody>
          <a:bodyPr/>
          <a:lstStyle/>
          <a:p>
            <a:r>
              <a:rPr lang="en-GB" sz="1800" b="0" dirty="0">
                <a:latin typeface="Verdana" panose="020B0604030504040204" pitchFamily="34" charset="0"/>
                <a:ea typeface="Verdana" panose="020B0604030504040204" pitchFamily="34" charset="0"/>
                <a:cs typeface="Verdana" panose="020B0604030504040204" pitchFamily="34" charset="0"/>
              </a:rPr>
              <a:t>U </a:t>
            </a:r>
            <a:r>
              <a:rPr lang="en-GB" sz="1800" b="0" dirty="0" err="1">
                <a:latin typeface="Verdana" panose="020B0604030504040204" pitchFamily="34" charset="0"/>
                <a:ea typeface="Verdana" panose="020B0604030504040204" pitchFamily="34" charset="0"/>
                <a:cs typeface="Verdana" panose="020B0604030504040204" pitchFamily="34" charset="0"/>
              </a:rPr>
              <a:t>području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zaštite</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na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inspektori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rada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tijekom</a:t>
            </a:r>
            <a:r>
              <a:rPr lang="en-GB" sz="1800" b="0" dirty="0">
                <a:latin typeface="Verdana" panose="020B0604030504040204" pitchFamily="34" charset="0"/>
                <a:ea typeface="Verdana" panose="020B0604030504040204" pitchFamily="34" charset="0"/>
                <a:cs typeface="Verdana" panose="020B0604030504040204" pitchFamily="34" charset="0"/>
              </a:rPr>
              <a:t> 2020. </a:t>
            </a:r>
            <a:r>
              <a:rPr lang="hr-HR" sz="1800" b="0" dirty="0">
                <a:latin typeface="Verdana" panose="020B0604030504040204" pitchFamily="34" charset="0"/>
                <a:ea typeface="Verdana" panose="020B0604030504040204" pitchFamily="34" charset="0"/>
                <a:cs typeface="Verdana" panose="020B0604030504040204" pitchFamily="34" charset="0"/>
              </a:rPr>
              <a:t>godine </a:t>
            </a:r>
            <a:r>
              <a:rPr lang="en-GB" sz="1800" b="0" dirty="0" err="1">
                <a:latin typeface="Verdana" panose="020B0604030504040204" pitchFamily="34" charset="0"/>
                <a:ea typeface="Verdana" panose="020B0604030504040204" pitchFamily="34" charset="0"/>
                <a:cs typeface="Verdana" panose="020B0604030504040204" pitchFamily="34" charset="0"/>
              </a:rPr>
              <a:t>obavili</a:t>
            </a:r>
            <a:r>
              <a:rPr lang="hr-HR" sz="1800" b="0" dirty="0">
                <a:latin typeface="Verdana" panose="020B0604030504040204" pitchFamily="34" charset="0"/>
                <a:ea typeface="Verdana" panose="020B0604030504040204" pitchFamily="34" charset="0"/>
                <a:cs typeface="Verdana" panose="020B0604030504040204" pitchFamily="34" charset="0"/>
              </a:rPr>
              <a:t> su</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okončali</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dirty="0">
                <a:latin typeface="Verdana" panose="020B0604030504040204" pitchFamily="34" charset="0"/>
                <a:ea typeface="Verdana" panose="020B0604030504040204" pitchFamily="34" charset="0"/>
                <a:cs typeface="Verdana" panose="020B0604030504040204" pitchFamily="34" charset="0"/>
              </a:rPr>
              <a:t>7.647</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inspekcijskih</a:t>
            </a:r>
            <a:r>
              <a:rPr lang="en-GB" sz="1800" b="0" dirty="0">
                <a:latin typeface="Verdana" panose="020B0604030504040204" pitchFamily="34" charset="0"/>
                <a:ea typeface="Verdana" panose="020B0604030504040204" pitchFamily="34" charset="0"/>
                <a:cs typeface="Verdana" panose="020B0604030504040204" pitchFamily="34" charset="0"/>
              </a:rPr>
              <a:t> </a:t>
            </a:r>
            <a:r>
              <a:rPr lang="en-GB" sz="1800" b="0" dirty="0" err="1">
                <a:latin typeface="Verdana" panose="020B0604030504040204" pitchFamily="34" charset="0"/>
                <a:ea typeface="Verdana" panose="020B0604030504040204" pitchFamily="34" charset="0"/>
                <a:cs typeface="Verdana" panose="020B0604030504040204" pitchFamily="34" charset="0"/>
              </a:rPr>
              <a:t>poslova</a:t>
            </a:r>
            <a:r>
              <a:rPr lang="en-GB" sz="1800" b="0" dirty="0">
                <a:latin typeface="Verdana" panose="020B0604030504040204" pitchFamily="34" charset="0"/>
                <a:ea typeface="Verdana" panose="020B0604030504040204" pitchFamily="34" charset="0"/>
                <a:cs typeface="Verdana" panose="020B0604030504040204" pitchFamily="34" charset="0"/>
              </a:rPr>
              <a:t> </a:t>
            </a: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hr-HR" sz="1800" b="0" dirty="0">
                <a:latin typeface="Verdana" panose="020B0604030504040204" pitchFamily="34" charset="0"/>
                <a:ea typeface="Verdana" panose="020B0604030504040204" pitchFamily="34" charset="0"/>
                <a:cs typeface="Verdana" panose="020B0604030504040204" pitchFamily="34" charset="0"/>
              </a:rPr>
              <a:t/>
            </a:r>
            <a:br>
              <a:rPr lang="hr-HR" sz="1800" b="0" dirty="0">
                <a:latin typeface="Verdana" panose="020B0604030504040204" pitchFamily="34" charset="0"/>
                <a:ea typeface="Verdana" panose="020B0604030504040204" pitchFamily="34" charset="0"/>
                <a:cs typeface="Verdana" panose="020B0604030504040204" pitchFamily="34" charset="0"/>
              </a:rPr>
            </a:br>
            <a:r>
              <a:rPr lang="en-GB" sz="1800" b="0" i="1" dirty="0">
                <a:latin typeface="Verdana" panose="020B0604030504040204" pitchFamily="34" charset="0"/>
                <a:ea typeface="Verdana" panose="020B0604030504040204" pitchFamily="34" charset="0"/>
                <a:cs typeface="Verdana" panose="020B0604030504040204" pitchFamily="34" charset="0"/>
              </a:rPr>
              <a:t>(2019. – 8.831 </a:t>
            </a:r>
            <a:r>
              <a:rPr lang="en-GB" sz="1800" b="0" i="1" dirty="0" err="1">
                <a:latin typeface="Verdana" panose="020B0604030504040204" pitchFamily="34" charset="0"/>
                <a:ea typeface="Verdana" panose="020B0604030504040204" pitchFamily="34" charset="0"/>
                <a:cs typeface="Verdana" panose="020B0604030504040204" pitchFamily="34" charset="0"/>
              </a:rPr>
              <a:t>obavljen</a:t>
            </a:r>
            <a:r>
              <a:rPr lang="en-GB" sz="1800" b="0" i="1" dirty="0">
                <a:latin typeface="Verdana" panose="020B0604030504040204" pitchFamily="34" charset="0"/>
                <a:ea typeface="Verdana" panose="020B0604030504040204" pitchFamily="34" charset="0"/>
                <a:cs typeface="Verdana" panose="020B0604030504040204" pitchFamily="34" charset="0"/>
              </a:rPr>
              <a:t> </a:t>
            </a:r>
            <a:r>
              <a:rPr lang="en-GB" sz="1800" b="0" i="1" dirty="0" err="1">
                <a:latin typeface="Verdana" panose="020B0604030504040204" pitchFamily="34" charset="0"/>
                <a:ea typeface="Verdana" panose="020B0604030504040204" pitchFamily="34" charset="0"/>
                <a:cs typeface="Verdana" panose="020B0604030504040204" pitchFamily="34" charset="0"/>
              </a:rPr>
              <a:t>pos</a:t>
            </a:r>
            <a:r>
              <a:rPr lang="hr-HR" sz="1800" b="0" i="1" dirty="0">
                <a:latin typeface="Verdana" panose="020B0604030504040204" pitchFamily="34" charset="0"/>
                <a:ea typeface="Verdana" panose="020B0604030504040204" pitchFamily="34" charset="0"/>
                <a:cs typeface="Verdana" panose="020B0604030504040204" pitchFamily="34" charset="0"/>
              </a:rPr>
              <a:t>ao</a:t>
            </a:r>
            <a:r>
              <a:rPr lang="en-GB" sz="1800" b="0" i="1" dirty="0">
                <a:latin typeface="Verdana" panose="020B0604030504040204" pitchFamily="34" charset="0"/>
                <a:ea typeface="Verdana" panose="020B0604030504040204" pitchFamily="34" charset="0"/>
                <a:cs typeface="Verdana" panose="020B0604030504040204" pitchFamily="34" charset="0"/>
              </a:rPr>
              <a:t>, 2018. – 8.430 </a:t>
            </a:r>
            <a:r>
              <a:rPr lang="en-GB" sz="1800" b="0" i="1" dirty="0" err="1">
                <a:latin typeface="Verdana" panose="020B0604030504040204" pitchFamily="34" charset="0"/>
                <a:ea typeface="Verdana" panose="020B0604030504040204" pitchFamily="34" charset="0"/>
                <a:cs typeface="Verdana" panose="020B0604030504040204" pitchFamily="34" charset="0"/>
              </a:rPr>
              <a:t>obavljenih</a:t>
            </a:r>
            <a:r>
              <a:rPr lang="en-GB" sz="1800" b="0" i="1" dirty="0">
                <a:latin typeface="Verdana" panose="020B0604030504040204" pitchFamily="34" charset="0"/>
                <a:ea typeface="Verdana" panose="020B0604030504040204" pitchFamily="34" charset="0"/>
                <a:cs typeface="Verdana" panose="020B0604030504040204" pitchFamily="34" charset="0"/>
              </a:rPr>
              <a:t> </a:t>
            </a:r>
            <a:r>
              <a:rPr lang="en-GB" sz="1800" b="0" i="1" dirty="0" err="1">
                <a:latin typeface="Verdana" panose="020B0604030504040204" pitchFamily="34" charset="0"/>
                <a:ea typeface="Verdana" panose="020B0604030504040204" pitchFamily="34" charset="0"/>
                <a:cs typeface="Verdana" panose="020B0604030504040204" pitchFamily="34" charset="0"/>
              </a:rPr>
              <a:t>poslova</a:t>
            </a:r>
            <a:r>
              <a:rPr lang="en-GB" sz="1800" b="0" i="1" dirty="0">
                <a:latin typeface="Verdana" panose="020B0604030504040204" pitchFamily="34" charset="0"/>
                <a:ea typeface="Verdana" panose="020B0604030504040204" pitchFamily="34" charset="0"/>
                <a:cs typeface="Verdana" panose="020B0604030504040204" pitchFamily="34" charset="0"/>
              </a:rPr>
              <a:t>, 2017. - 8.159 </a:t>
            </a:r>
            <a:r>
              <a:rPr lang="en-GB" sz="1800" b="0" i="1" dirty="0" err="1">
                <a:latin typeface="Verdana" panose="020B0604030504040204" pitchFamily="34" charset="0"/>
                <a:ea typeface="Verdana" panose="020B0604030504040204" pitchFamily="34" charset="0"/>
                <a:cs typeface="Verdana" panose="020B0604030504040204" pitchFamily="34" charset="0"/>
              </a:rPr>
              <a:t>obavljenih</a:t>
            </a:r>
            <a:r>
              <a:rPr lang="en-GB" sz="1800" b="0" i="1" dirty="0">
                <a:latin typeface="Verdana" panose="020B0604030504040204" pitchFamily="34" charset="0"/>
                <a:ea typeface="Verdana" panose="020B0604030504040204" pitchFamily="34" charset="0"/>
                <a:cs typeface="Verdana" panose="020B0604030504040204" pitchFamily="34" charset="0"/>
              </a:rPr>
              <a:t> </a:t>
            </a:r>
            <a:r>
              <a:rPr lang="en-GB" sz="1800" b="0" i="1" dirty="0" err="1">
                <a:latin typeface="Verdana" panose="020B0604030504040204" pitchFamily="34" charset="0"/>
                <a:ea typeface="Verdana" panose="020B0604030504040204" pitchFamily="34" charset="0"/>
                <a:cs typeface="Verdana" panose="020B0604030504040204" pitchFamily="34" charset="0"/>
              </a:rPr>
              <a:t>poslova</a:t>
            </a:r>
            <a:r>
              <a:rPr lang="en-GB" sz="1800" b="0" i="1" dirty="0">
                <a:latin typeface="Verdana" panose="020B0604030504040204" pitchFamily="34" charset="0"/>
                <a:ea typeface="Verdana" panose="020B0604030504040204" pitchFamily="34" charset="0"/>
                <a:cs typeface="Verdana" panose="020B0604030504040204" pitchFamily="34" charset="0"/>
              </a:rPr>
              <a:t>, a u 2016. - 8.149 </a:t>
            </a:r>
            <a:r>
              <a:rPr lang="en-GB" sz="1800" b="0" i="1" dirty="0" err="1">
                <a:latin typeface="Verdana" panose="020B0604030504040204" pitchFamily="34" charset="0"/>
                <a:ea typeface="Verdana" panose="020B0604030504040204" pitchFamily="34" charset="0"/>
                <a:cs typeface="Verdana" panose="020B0604030504040204" pitchFamily="34" charset="0"/>
              </a:rPr>
              <a:t>obavljenih</a:t>
            </a:r>
            <a:r>
              <a:rPr lang="en-GB" sz="1800" b="0" i="1" dirty="0">
                <a:latin typeface="Verdana" panose="020B0604030504040204" pitchFamily="34" charset="0"/>
                <a:ea typeface="Verdana" panose="020B0604030504040204" pitchFamily="34" charset="0"/>
                <a:cs typeface="Verdana" panose="020B0604030504040204" pitchFamily="34" charset="0"/>
              </a:rPr>
              <a:t> </a:t>
            </a:r>
            <a:r>
              <a:rPr lang="en-GB" sz="1800" b="0" i="1" dirty="0" err="1">
                <a:latin typeface="Verdana" panose="020B0604030504040204" pitchFamily="34" charset="0"/>
                <a:ea typeface="Verdana" panose="020B0604030504040204" pitchFamily="34" charset="0"/>
                <a:cs typeface="Verdana" panose="020B0604030504040204" pitchFamily="34" charset="0"/>
              </a:rPr>
              <a:t>poslova</a:t>
            </a:r>
            <a:r>
              <a:rPr lang="en-GB" sz="1800" b="0" i="1" dirty="0">
                <a:latin typeface="Verdana" panose="020B0604030504040204" pitchFamily="34" charset="0"/>
                <a:ea typeface="Verdana" panose="020B0604030504040204" pitchFamily="34" charset="0"/>
                <a:cs typeface="Verdana" panose="020B0604030504040204" pitchFamily="34" charset="0"/>
              </a:rPr>
              <a:t>)</a:t>
            </a:r>
            <a:r>
              <a:rPr lang="hr-HR" sz="1400" b="0" i="1" dirty="0">
                <a:latin typeface="Verdana" panose="020B0604030504040204" pitchFamily="34" charset="0"/>
                <a:ea typeface="Verdana" panose="020B0604030504040204" pitchFamily="34" charset="0"/>
                <a:cs typeface="Verdana" panose="020B0604030504040204" pitchFamily="34" charset="0"/>
              </a:rPr>
              <a:t/>
            </a:r>
            <a:br>
              <a:rPr lang="hr-HR" sz="1400" b="0" i="1" dirty="0">
                <a:latin typeface="Verdana" panose="020B0604030504040204" pitchFamily="34" charset="0"/>
                <a:ea typeface="Verdana" panose="020B0604030504040204" pitchFamily="34" charset="0"/>
                <a:cs typeface="Verdana" panose="020B0604030504040204" pitchFamily="34" charset="0"/>
              </a:rPr>
            </a:br>
            <a:endParaRPr lang="en-GB" sz="16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609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15408" y="1133062"/>
            <a:ext cx="8728592" cy="2882348"/>
          </a:xfrm>
        </p:spPr>
        <p:txBody>
          <a:bodyPr/>
          <a:lstStyle/>
          <a:p>
            <a:r>
              <a:rPr lang="en-GB" sz="1400" dirty="0">
                <a:latin typeface="Verdana" panose="020B0604030504040204" pitchFamily="34" charset="0"/>
                <a:ea typeface="Verdana" panose="020B0604030504040204" pitchFamily="34" charset="0"/>
                <a:cs typeface="Verdana" panose="020B0604030504040204" pitchFamily="34" charset="0"/>
              </a:rPr>
              <a:t>782</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nadzora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u </a:t>
            </a:r>
            <a:r>
              <a:rPr lang="en-GB" sz="1400" b="0" dirty="0" err="1">
                <a:latin typeface="Verdana" panose="020B0604030504040204" pitchFamily="34" charset="0"/>
                <a:ea typeface="Verdana" panose="020B0604030504040204" pitchFamily="34" charset="0"/>
                <a:cs typeface="Verdana" panose="020B0604030504040204" pitchFamily="34" charset="0"/>
              </a:rPr>
              <a:t>povod</a:t>
            </a:r>
            <a:r>
              <a:rPr lang="hr-HR" sz="1400" b="0" dirty="0">
                <a:latin typeface="Verdana" panose="020B0604030504040204" pitchFamily="34" charset="0"/>
                <a:ea typeface="Verdana" panose="020B0604030504040204" pitchFamily="34" charset="0"/>
                <a:cs typeface="Verdana" panose="020B0604030504040204" pitchFamily="34" charset="0"/>
              </a:rPr>
              <a:t>u</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ozljeda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osoba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prostoru</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poslodavca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952, 2018. – 1.761 </a:t>
            </a:r>
            <a:r>
              <a:rPr lang="en-GB" sz="1200" b="0" i="1" dirty="0" err="1">
                <a:latin typeface="Verdana" panose="020B0604030504040204" pitchFamily="34" charset="0"/>
                <a:ea typeface="Verdana" panose="020B0604030504040204" pitchFamily="34" charset="0"/>
                <a:cs typeface="Verdana" panose="020B0604030504040204" pitchFamily="34" charset="0"/>
              </a:rPr>
              <a:t>nadzor</a:t>
            </a:r>
            <a:r>
              <a:rPr lang="en-GB" sz="1200" b="0" i="1" dirty="0">
                <a:latin typeface="Verdana" panose="020B0604030504040204" pitchFamily="34" charset="0"/>
                <a:ea typeface="Verdana" panose="020B0604030504040204" pitchFamily="34" charset="0"/>
                <a:cs typeface="Verdana" panose="020B0604030504040204" pitchFamily="34" charset="0"/>
              </a:rPr>
              <a:t>, 2017. - 1.905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a u 2016. – 1.787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a:t>
            </a:r>
            <a:r>
              <a:rPr lang="en-GB" sz="1200" b="0" dirty="0">
                <a:latin typeface="Verdana" panose="020B0604030504040204" pitchFamily="34" charset="0"/>
                <a:ea typeface="Verdana" panose="020B0604030504040204" pitchFamily="34" charset="0"/>
                <a:cs typeface="Verdana" panose="020B0604030504040204" pitchFamily="34" charset="0"/>
              </a:rPr>
              <a:t/>
            </a:r>
            <a:br>
              <a:rPr lang="en-GB" sz="1200" b="0" dirty="0">
                <a:latin typeface="Verdana" panose="020B0604030504040204" pitchFamily="34" charset="0"/>
                <a:ea typeface="Verdana" panose="020B0604030504040204" pitchFamily="34" charset="0"/>
                <a:cs typeface="Verdana" panose="020B0604030504040204" pitchFamily="34" charset="0"/>
              </a:rPr>
            </a:br>
            <a:r>
              <a:rPr lang="en-GB" sz="1200" b="0" dirty="0">
                <a:latin typeface="Verdana" panose="020B0604030504040204" pitchFamily="34" charset="0"/>
                <a:ea typeface="Verdana" panose="020B0604030504040204" pitchFamily="34" charset="0"/>
                <a:cs typeface="Verdana" panose="020B0604030504040204" pitchFamily="34" charset="0"/>
              </a:rPr>
              <a:t/>
            </a:r>
            <a:br>
              <a:rPr lang="en-GB" sz="1200" b="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11</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nadzora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u </a:t>
            </a:r>
            <a:r>
              <a:rPr lang="en-GB" sz="1400" b="0" dirty="0" err="1">
                <a:latin typeface="Verdana" panose="020B0604030504040204" pitchFamily="34" charset="0"/>
                <a:ea typeface="Verdana" panose="020B0604030504040204" pitchFamily="34" charset="0"/>
                <a:cs typeface="Verdana" panose="020B0604030504040204" pitchFamily="34" charset="0"/>
              </a:rPr>
              <a:t>povod</a:t>
            </a:r>
            <a:r>
              <a:rPr lang="hr-HR" sz="1400" b="0" dirty="0">
                <a:latin typeface="Verdana" panose="020B0604030504040204" pitchFamily="34" charset="0"/>
                <a:ea typeface="Verdana" panose="020B0604030504040204" pitchFamily="34" charset="0"/>
                <a:cs typeface="Verdana" panose="020B0604030504040204" pitchFamily="34" charset="0"/>
              </a:rPr>
              <a:t>u</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profesionalnih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bolesti</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26, 2018. – 16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2017. - 19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a u 2016. – 14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a:t>
            </a:r>
            <a:r>
              <a:rPr lang="en-GB" sz="1200" b="0" dirty="0">
                <a:latin typeface="Verdana" panose="020B0604030504040204" pitchFamily="34" charset="0"/>
                <a:ea typeface="Verdana" panose="020B0604030504040204" pitchFamily="34" charset="0"/>
                <a:cs typeface="Verdana" panose="020B0604030504040204" pitchFamily="34" charset="0"/>
              </a:rPr>
              <a:t/>
            </a:r>
            <a:br>
              <a:rPr lang="en-GB" sz="1200" b="0" dirty="0">
                <a:latin typeface="Verdana" panose="020B0604030504040204" pitchFamily="34" charset="0"/>
                <a:ea typeface="Verdana" panose="020B0604030504040204" pitchFamily="34" charset="0"/>
                <a:cs typeface="Verdana" panose="020B0604030504040204" pitchFamily="34" charset="0"/>
              </a:rPr>
            </a:br>
            <a:r>
              <a:rPr lang="en-GB" sz="1400" b="0" dirty="0">
                <a:latin typeface="Verdana" panose="020B0604030504040204" pitchFamily="34" charset="0"/>
                <a:ea typeface="Verdana" panose="020B0604030504040204" pitchFamily="34" charset="0"/>
                <a:cs typeface="Verdana" panose="020B0604030504040204" pitchFamily="34" charset="0"/>
              </a:rPr>
              <a:t/>
            </a:r>
            <a:br>
              <a:rPr lang="en-GB" sz="1400" b="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1.860</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nadzora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gradilištima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šumarskim</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radilištima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radilištima</a:t>
            </a:r>
            <a:r>
              <a:rPr lang="en-GB" sz="1400" b="0" dirty="0">
                <a:latin typeface="Verdana" panose="020B0604030504040204" pitchFamily="34" charset="0"/>
                <a:ea typeface="Verdana" panose="020B0604030504040204" pitchFamily="34" charset="0"/>
                <a:cs typeface="Verdana" panose="020B0604030504040204" pitchFamily="34" charset="0"/>
              </a:rPr>
              <a:t> u </a:t>
            </a:r>
            <a:r>
              <a:rPr lang="en-GB" sz="1400" b="0" dirty="0" err="1">
                <a:latin typeface="Verdana" panose="020B0604030504040204" pitchFamily="34" charset="0"/>
                <a:ea typeface="Verdana" panose="020B0604030504040204" pitchFamily="34" charset="0"/>
                <a:cs typeface="Verdana" panose="020B0604030504040204" pitchFamily="34" charset="0"/>
              </a:rPr>
              <a:t>brodogradnji</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2.242, 2018. – 1.517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2017. - 1.407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a u 2016. – 1.052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a:t>
            </a:r>
            <a:br>
              <a:rPr lang="en-GB" sz="1200" b="0" i="1" dirty="0">
                <a:latin typeface="Verdana" panose="020B0604030504040204" pitchFamily="34" charset="0"/>
                <a:ea typeface="Verdana" panose="020B0604030504040204" pitchFamily="34" charset="0"/>
                <a:cs typeface="Verdana" panose="020B0604030504040204" pitchFamily="34" charset="0"/>
              </a:rPr>
            </a:br>
            <a:r>
              <a:rPr lang="en-GB" sz="1400" b="0" dirty="0">
                <a:latin typeface="Verdana" panose="020B0604030504040204" pitchFamily="34" charset="0"/>
                <a:ea typeface="Verdana" panose="020B0604030504040204" pitchFamily="34" charset="0"/>
                <a:cs typeface="Verdana" panose="020B0604030504040204" pitchFamily="34" charset="0"/>
              </a:rPr>
              <a:t/>
            </a:r>
            <a:br>
              <a:rPr lang="en-GB" sz="1400" b="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868</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nadzora</a:t>
            </a:r>
            <a:r>
              <a:rPr lang="hr-HR" sz="1400" b="0" dirty="0">
                <a:latin typeface="Verdana" panose="020B0604030504040204" pitchFamily="34" charset="0"/>
                <a:ea typeface="Verdana" panose="020B0604030504040204" pitchFamily="34" charset="0"/>
                <a:cs typeface="Verdana" panose="020B0604030504040204" pitchFamily="34" charset="0"/>
              </a:rPr>
              <a:t> u</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povod</a:t>
            </a:r>
            <a:r>
              <a:rPr lang="hr-HR" sz="1400" b="0" dirty="0">
                <a:latin typeface="Verdana" panose="020B0604030504040204" pitchFamily="34" charset="0"/>
                <a:ea typeface="Verdana" panose="020B0604030504040204" pitchFamily="34" charset="0"/>
                <a:cs typeface="Verdana" panose="020B0604030504040204" pitchFamily="34" charset="0"/>
              </a:rPr>
              <a:t>u</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podnesaka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odbijanja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rada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radnika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791, 2018. – 788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2017. - 792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a u 2016. – 892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a:t>
            </a:r>
            <a:r>
              <a:rPr lang="en-GB" sz="1200" b="0" dirty="0">
                <a:latin typeface="Verdana" panose="020B0604030504040204" pitchFamily="34" charset="0"/>
                <a:ea typeface="Verdana" panose="020B0604030504040204" pitchFamily="34" charset="0"/>
                <a:cs typeface="Verdana" panose="020B0604030504040204" pitchFamily="34" charset="0"/>
              </a:rPr>
              <a:t/>
            </a:r>
            <a:br>
              <a:rPr lang="en-GB" sz="1200" b="0" dirty="0">
                <a:latin typeface="Verdana" panose="020B0604030504040204" pitchFamily="34" charset="0"/>
                <a:ea typeface="Verdana" panose="020B0604030504040204" pitchFamily="34" charset="0"/>
                <a:cs typeface="Verdana" panose="020B0604030504040204" pitchFamily="34" charset="0"/>
              </a:rPr>
            </a:br>
            <a:r>
              <a:rPr lang="en-GB" sz="1400" b="0" dirty="0">
                <a:latin typeface="Verdana" panose="020B0604030504040204" pitchFamily="34" charset="0"/>
                <a:ea typeface="Verdana" panose="020B0604030504040204" pitchFamily="34" charset="0"/>
                <a:cs typeface="Verdana" panose="020B0604030504040204" pitchFamily="34" charset="0"/>
              </a:rPr>
              <a:t/>
            </a:r>
            <a:br>
              <a:rPr lang="en-GB" sz="1400" b="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1.725</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nadzora</a:t>
            </a:r>
            <a:r>
              <a:rPr lang="en-GB" sz="1400" b="0" dirty="0">
                <a:latin typeface="Verdana" panose="020B0604030504040204" pitchFamily="34" charset="0"/>
                <a:ea typeface="Verdana" panose="020B0604030504040204" pitchFamily="34" charset="0"/>
                <a:cs typeface="Verdana" panose="020B0604030504040204" pitchFamily="34" charset="0"/>
              </a:rPr>
              <a:t> u </a:t>
            </a:r>
            <a:r>
              <a:rPr lang="en-GB" sz="1400" b="0" dirty="0" err="1">
                <a:latin typeface="Verdana" panose="020B0604030504040204" pitchFamily="34" charset="0"/>
                <a:ea typeface="Verdana" panose="020B0604030504040204" pitchFamily="34" charset="0"/>
                <a:cs typeface="Verdana" panose="020B0604030504040204" pitchFamily="34" charset="0"/>
              </a:rPr>
              <a:t>rizičnim</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djelatnostima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2.054, 2018. – 1.688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2017. - 1.650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a u 2016. – 1.943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a:t>
            </a:r>
            <a:br>
              <a:rPr lang="en-GB" sz="1200" b="0" i="1" dirty="0">
                <a:latin typeface="Verdana" panose="020B0604030504040204" pitchFamily="34" charset="0"/>
                <a:ea typeface="Verdana" panose="020B0604030504040204" pitchFamily="34" charset="0"/>
                <a:cs typeface="Verdana" panose="020B0604030504040204" pitchFamily="34" charset="0"/>
              </a:rPr>
            </a:br>
            <a:r>
              <a:rPr lang="en-GB" sz="1200" b="0" dirty="0">
                <a:latin typeface="Verdana" panose="020B0604030504040204" pitchFamily="34" charset="0"/>
                <a:ea typeface="Verdana" panose="020B0604030504040204" pitchFamily="34" charset="0"/>
                <a:cs typeface="Verdana" panose="020B0604030504040204" pitchFamily="34" charset="0"/>
              </a:rPr>
              <a:t/>
            </a:r>
            <a:br>
              <a:rPr lang="en-GB" sz="1200" b="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1.110</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nadzora</a:t>
            </a:r>
            <a:r>
              <a:rPr lang="en-GB" sz="1400" b="0" dirty="0">
                <a:latin typeface="Verdana" panose="020B0604030504040204" pitchFamily="34" charset="0"/>
                <a:ea typeface="Verdana" panose="020B0604030504040204" pitchFamily="34" charset="0"/>
                <a:cs typeface="Verdana" panose="020B0604030504040204" pitchFamily="34" charset="0"/>
              </a:rPr>
              <a:t> u </a:t>
            </a:r>
            <a:r>
              <a:rPr lang="en-GB" sz="1400" b="0" dirty="0" err="1">
                <a:latin typeface="Verdana" panose="020B0604030504040204" pitchFamily="34" charset="0"/>
                <a:ea typeface="Verdana" panose="020B0604030504040204" pitchFamily="34" charset="0"/>
                <a:cs typeface="Verdana" panose="020B0604030504040204" pitchFamily="34" charset="0"/>
              </a:rPr>
              <a:t>drugim</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djelatnostima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1.565, 2018. – 1.352 </a:t>
            </a:r>
            <a:r>
              <a:rPr lang="en-GB" sz="1200" b="0" i="1" dirty="0" err="1">
                <a:latin typeface="Verdana" panose="020B0604030504040204" pitchFamily="34" charset="0"/>
                <a:ea typeface="Verdana" panose="020B0604030504040204" pitchFamily="34" charset="0"/>
                <a:cs typeface="Verdana" panose="020B0604030504040204" pitchFamily="34" charset="0"/>
              </a:rPr>
              <a:t>nadzor</a:t>
            </a:r>
            <a:r>
              <a:rPr lang="hr-HR" sz="1200" b="0" i="1" dirty="0">
                <a:latin typeface="Verdana" panose="020B0604030504040204" pitchFamily="34" charset="0"/>
                <a:ea typeface="Verdana" panose="020B0604030504040204" pitchFamily="34" charset="0"/>
                <a:cs typeface="Verdana" panose="020B0604030504040204" pitchFamily="34" charset="0"/>
              </a:rPr>
              <a:t>a</a:t>
            </a:r>
            <a:r>
              <a:rPr lang="en-GB" sz="1200" b="0" i="1" dirty="0">
                <a:latin typeface="Verdana" panose="020B0604030504040204" pitchFamily="34" charset="0"/>
                <a:ea typeface="Verdana" panose="020B0604030504040204" pitchFamily="34" charset="0"/>
                <a:cs typeface="Verdana" panose="020B0604030504040204" pitchFamily="34" charset="0"/>
              </a:rPr>
              <a:t>, 2017. - 1.209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 a u 2016. – 1.438 </a:t>
            </a:r>
            <a:r>
              <a:rPr lang="en-GB" sz="1200" b="0" i="1" dirty="0" err="1">
                <a:latin typeface="Verdana" panose="020B0604030504040204" pitchFamily="34" charset="0"/>
                <a:ea typeface="Verdana" panose="020B0604030504040204" pitchFamily="34" charset="0"/>
                <a:cs typeface="Verdana" panose="020B0604030504040204" pitchFamily="34" charset="0"/>
              </a:rPr>
              <a:t>nadzora</a:t>
            </a:r>
            <a:r>
              <a:rPr lang="en-GB" sz="1200" b="0" i="1" dirty="0">
                <a:latin typeface="Verdana" panose="020B0604030504040204" pitchFamily="34" charset="0"/>
                <a:ea typeface="Verdana" panose="020B0604030504040204" pitchFamily="34" charset="0"/>
                <a:cs typeface="Verdana" panose="020B0604030504040204" pitchFamily="34" charset="0"/>
              </a:rPr>
              <a:t>)</a:t>
            </a:r>
            <a:r>
              <a:rPr lang="en-GB" sz="1200" b="0" dirty="0">
                <a:latin typeface="Verdana" panose="020B0604030504040204" pitchFamily="34" charset="0"/>
                <a:ea typeface="Verdana" panose="020B0604030504040204" pitchFamily="34" charset="0"/>
                <a:cs typeface="Verdana" panose="020B0604030504040204" pitchFamily="34" charset="0"/>
              </a:rPr>
              <a:t/>
            </a:r>
            <a:br>
              <a:rPr lang="en-GB" sz="1200" b="0" dirty="0">
                <a:latin typeface="Verdana" panose="020B0604030504040204" pitchFamily="34" charset="0"/>
                <a:ea typeface="Verdana" panose="020B0604030504040204" pitchFamily="34" charset="0"/>
                <a:cs typeface="Verdana" panose="020B0604030504040204" pitchFamily="34" charset="0"/>
              </a:rPr>
            </a:br>
            <a:r>
              <a:rPr lang="en-GB" sz="1400" b="0" dirty="0">
                <a:latin typeface="Verdana" panose="020B0604030504040204" pitchFamily="34" charset="0"/>
                <a:ea typeface="Verdana" panose="020B0604030504040204" pitchFamily="34" charset="0"/>
                <a:cs typeface="Verdana" panose="020B0604030504040204" pitchFamily="34" charset="0"/>
              </a:rPr>
              <a:t/>
            </a:r>
            <a:br>
              <a:rPr lang="en-GB" sz="1400" b="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844</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poslova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izdavanju</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potvrda</a:t>
            </a:r>
            <a:r>
              <a:rPr lang="en-GB" sz="1400" b="0" dirty="0">
                <a:latin typeface="Verdana" panose="020B0604030504040204" pitchFamily="34" charset="0"/>
                <a:ea typeface="Verdana" panose="020B0604030504040204" pitchFamily="34" charset="0"/>
                <a:cs typeface="Verdana" panose="020B0604030504040204" pitchFamily="34" charset="0"/>
              </a:rPr>
              <a:t> o </a:t>
            </a:r>
            <a:r>
              <a:rPr lang="en-GB" sz="1400" b="0" dirty="0" err="1">
                <a:latin typeface="Verdana" panose="020B0604030504040204" pitchFamily="34" charset="0"/>
                <a:ea typeface="Verdana" panose="020B0604030504040204" pitchFamily="34" charset="0"/>
                <a:cs typeface="Verdana" panose="020B0604030504040204" pitchFamily="34" charset="0"/>
              </a:rPr>
              <a:t>usklađenosti</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glavnog</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projekta</a:t>
            </a:r>
            <a:r>
              <a:rPr lang="en-GB" sz="1400" b="0" dirty="0">
                <a:latin typeface="Verdana" panose="020B0604030504040204" pitchFamily="34" charset="0"/>
                <a:ea typeface="Verdana" panose="020B0604030504040204" pitchFamily="34" charset="0"/>
                <a:cs typeface="Verdana" panose="020B0604030504040204" pitchFamily="34" charset="0"/>
              </a:rPr>
              <a:t> s </a:t>
            </a:r>
            <a:r>
              <a:rPr lang="en-GB" sz="1400" b="0" dirty="0" err="1">
                <a:latin typeface="Verdana" panose="020B0604030504040204" pitchFamily="34" charset="0"/>
                <a:ea typeface="Verdana" panose="020B0604030504040204" pitchFamily="34" charset="0"/>
                <a:cs typeface="Verdana" panose="020B0604030504040204" pitchFamily="34" charset="0"/>
              </a:rPr>
              <a:t>propisima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zaštite</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radu</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804, 2018. – 980 </a:t>
            </a:r>
            <a:r>
              <a:rPr lang="en-GB" sz="1200" b="0" i="1" dirty="0" err="1">
                <a:latin typeface="Verdana" panose="020B0604030504040204" pitchFamily="34" charset="0"/>
                <a:ea typeface="Verdana" panose="020B0604030504040204" pitchFamily="34" charset="0"/>
                <a:cs typeface="Verdana" panose="020B0604030504040204" pitchFamily="34" charset="0"/>
              </a:rPr>
              <a:t>projekata</a:t>
            </a:r>
            <a:r>
              <a:rPr lang="en-GB" sz="1200" b="0" i="1" dirty="0">
                <a:latin typeface="Verdana" panose="020B0604030504040204" pitchFamily="34" charset="0"/>
                <a:ea typeface="Verdana" panose="020B0604030504040204" pitchFamily="34" charset="0"/>
                <a:cs typeface="Verdana" panose="020B0604030504040204" pitchFamily="34" charset="0"/>
              </a:rPr>
              <a:t>, 2017. - 880 </a:t>
            </a:r>
            <a:r>
              <a:rPr lang="en-GB" sz="1200" b="0" i="1" dirty="0" err="1">
                <a:latin typeface="Verdana" panose="020B0604030504040204" pitchFamily="34" charset="0"/>
                <a:ea typeface="Verdana" panose="020B0604030504040204" pitchFamily="34" charset="0"/>
                <a:cs typeface="Verdana" panose="020B0604030504040204" pitchFamily="34" charset="0"/>
              </a:rPr>
              <a:t>projekata</a:t>
            </a:r>
            <a:r>
              <a:rPr lang="en-GB" sz="1200" b="0" i="1" dirty="0">
                <a:latin typeface="Verdana" panose="020B0604030504040204" pitchFamily="34" charset="0"/>
                <a:ea typeface="Verdana" panose="020B0604030504040204" pitchFamily="34" charset="0"/>
                <a:cs typeface="Verdana" panose="020B0604030504040204" pitchFamily="34" charset="0"/>
              </a:rPr>
              <a:t>, a u 2016. – 788 </a:t>
            </a:r>
            <a:r>
              <a:rPr lang="en-GB" sz="1200" b="0" i="1" dirty="0" err="1">
                <a:latin typeface="Verdana" panose="020B0604030504040204" pitchFamily="34" charset="0"/>
                <a:ea typeface="Verdana" panose="020B0604030504040204" pitchFamily="34" charset="0"/>
                <a:cs typeface="Verdana" panose="020B0604030504040204" pitchFamily="34" charset="0"/>
              </a:rPr>
              <a:t>projekata</a:t>
            </a:r>
            <a:r>
              <a:rPr lang="en-GB" sz="1200" b="0" i="1" dirty="0">
                <a:latin typeface="Verdana" panose="020B0604030504040204" pitchFamily="34" charset="0"/>
                <a:ea typeface="Verdana" panose="020B0604030504040204" pitchFamily="34" charset="0"/>
                <a:cs typeface="Verdana" panose="020B0604030504040204" pitchFamily="34" charset="0"/>
              </a:rPr>
              <a:t>)</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400" b="0" dirty="0">
                <a:latin typeface="Verdana" panose="020B0604030504040204" pitchFamily="34" charset="0"/>
                <a:ea typeface="Verdana" panose="020B0604030504040204" pitchFamily="34" charset="0"/>
                <a:cs typeface="Verdana" panose="020B0604030504040204" pitchFamily="34" charset="0"/>
              </a:rPr>
              <a:t/>
            </a:r>
            <a:br>
              <a:rPr lang="en-GB" sz="1400" b="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443</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inspekcijskih</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poslova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na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tehničkim</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pregledima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en-GB" sz="1400" b="0" dirty="0" err="1">
                <a:latin typeface="Verdana" panose="020B0604030504040204" pitchFamily="34" charset="0"/>
                <a:ea typeface="Verdana" panose="020B0604030504040204" pitchFamily="34" charset="0"/>
                <a:cs typeface="Verdana" panose="020B0604030504040204" pitchFamily="34" charset="0"/>
              </a:rPr>
              <a:t>građevina</a:t>
            </a:r>
            <a:r>
              <a:rPr lang="en-GB" sz="1400" b="0" dirty="0">
                <a:latin typeface="Verdana" panose="020B0604030504040204" pitchFamily="34" charset="0"/>
                <a:ea typeface="Verdana" panose="020B0604030504040204" pitchFamily="34" charset="0"/>
                <a:cs typeface="Verdana" panose="020B0604030504040204" pitchFamily="34" charset="0"/>
              </a:rPr>
              <a:t> </a:t>
            </a:r>
            <a:r>
              <a:rPr lang="hr-HR" sz="1400" b="0" dirty="0">
                <a:latin typeface="Verdana" panose="020B0604030504040204" pitchFamily="34" charset="0"/>
                <a:ea typeface="Verdana" panose="020B0604030504040204" pitchFamily="34" charset="0"/>
                <a:cs typeface="Verdana" panose="020B0604030504040204" pitchFamily="34" charset="0"/>
              </a:rPr>
              <a:t/>
            </a:r>
            <a:br>
              <a:rPr lang="hr-HR" sz="1400" b="0" dirty="0">
                <a:latin typeface="Verdana" panose="020B0604030504040204" pitchFamily="34" charset="0"/>
                <a:ea typeface="Verdana" panose="020B0604030504040204" pitchFamily="34" charset="0"/>
                <a:cs typeface="Verdana" panose="020B0604030504040204" pitchFamily="34" charset="0"/>
              </a:rPr>
            </a:br>
            <a:r>
              <a:rPr lang="en-GB" sz="1200" b="0" i="1" dirty="0">
                <a:latin typeface="Verdana" panose="020B0604030504040204" pitchFamily="34" charset="0"/>
                <a:ea typeface="Verdana" panose="020B0604030504040204" pitchFamily="34" charset="0"/>
                <a:cs typeface="Verdana" panose="020B0604030504040204" pitchFamily="34" charset="0"/>
              </a:rPr>
              <a:t>(2019. – 393, 2018. – 328 </a:t>
            </a:r>
            <a:r>
              <a:rPr lang="en-GB" sz="1200" b="0" i="1" dirty="0" err="1">
                <a:latin typeface="Verdana" panose="020B0604030504040204" pitchFamily="34" charset="0"/>
                <a:ea typeface="Verdana" panose="020B0604030504040204" pitchFamily="34" charset="0"/>
                <a:cs typeface="Verdana" panose="020B0604030504040204" pitchFamily="34" charset="0"/>
              </a:rPr>
              <a:t>pregleda</a:t>
            </a:r>
            <a:r>
              <a:rPr lang="en-GB" sz="1200" b="0" i="1" dirty="0">
                <a:latin typeface="Verdana" panose="020B0604030504040204" pitchFamily="34" charset="0"/>
                <a:ea typeface="Verdana" panose="020B0604030504040204" pitchFamily="34" charset="0"/>
                <a:cs typeface="Verdana" panose="020B0604030504040204" pitchFamily="34" charset="0"/>
              </a:rPr>
              <a:t>, 2017. - 297 </a:t>
            </a:r>
            <a:r>
              <a:rPr lang="en-GB" sz="1200" b="0" i="1" dirty="0" err="1">
                <a:latin typeface="Verdana" panose="020B0604030504040204" pitchFamily="34" charset="0"/>
                <a:ea typeface="Verdana" panose="020B0604030504040204" pitchFamily="34" charset="0"/>
                <a:cs typeface="Verdana" panose="020B0604030504040204" pitchFamily="34" charset="0"/>
              </a:rPr>
              <a:t>pregleda</a:t>
            </a:r>
            <a:r>
              <a:rPr lang="en-GB" sz="1200" b="0" i="1" dirty="0">
                <a:latin typeface="Verdana" panose="020B0604030504040204" pitchFamily="34" charset="0"/>
                <a:ea typeface="Verdana" panose="020B0604030504040204" pitchFamily="34" charset="0"/>
                <a:cs typeface="Verdana" panose="020B0604030504040204" pitchFamily="34" charset="0"/>
              </a:rPr>
              <a:t>, a u 2016. – 235 </a:t>
            </a:r>
            <a:r>
              <a:rPr lang="en-GB" sz="1200" b="0" i="1" dirty="0" err="1">
                <a:latin typeface="Verdana" panose="020B0604030504040204" pitchFamily="34" charset="0"/>
                <a:ea typeface="Verdana" panose="020B0604030504040204" pitchFamily="34" charset="0"/>
                <a:cs typeface="Verdana" panose="020B0604030504040204" pitchFamily="34" charset="0"/>
              </a:rPr>
              <a:t>pregleda</a:t>
            </a:r>
            <a:r>
              <a:rPr lang="en-GB" sz="1200" b="0" i="1" dirty="0">
                <a:latin typeface="Verdana" panose="020B0604030504040204" pitchFamily="34" charset="0"/>
                <a:ea typeface="Verdana" panose="020B0604030504040204" pitchFamily="34" charset="0"/>
                <a:cs typeface="Verdana" panose="020B0604030504040204" pitchFamily="34" charset="0"/>
              </a:rPr>
              <a:t>).</a:t>
            </a:r>
            <a:r>
              <a:rPr lang="en-GB" sz="1400" b="0" dirty="0">
                <a:latin typeface="Verdana" panose="020B0604030504040204" pitchFamily="34" charset="0"/>
                <a:ea typeface="Verdana" panose="020B0604030504040204" pitchFamily="34" charset="0"/>
                <a:cs typeface="Verdana" panose="020B0604030504040204" pitchFamily="34" charset="0"/>
              </a:rPr>
              <a:t/>
            </a:r>
            <a:br>
              <a:rPr lang="en-GB" sz="1400" b="0" dirty="0">
                <a:latin typeface="Verdana" panose="020B0604030504040204" pitchFamily="34" charset="0"/>
                <a:ea typeface="Verdana" panose="020B0604030504040204" pitchFamily="34" charset="0"/>
                <a:cs typeface="Verdana" panose="020B0604030504040204" pitchFamily="34" charset="0"/>
              </a:rPr>
            </a:br>
            <a:endParaRPr lang="en-GB" sz="1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6696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on 2"/>
          <p:cNvGraphicFramePr/>
          <p:nvPr>
            <p:extLst>
              <p:ext uri="{D42A27DB-BD31-4B8C-83A1-F6EECF244321}">
                <p14:modId xmlns:p14="http://schemas.microsoft.com/office/powerpoint/2010/main" val="2524432728"/>
              </p:ext>
            </p:extLst>
          </p:nvPr>
        </p:nvGraphicFramePr>
        <p:xfrm>
          <a:off x="589722" y="324678"/>
          <a:ext cx="6685721" cy="4578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91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on 2"/>
          <p:cNvGraphicFramePr/>
          <p:nvPr>
            <p:extLst>
              <p:ext uri="{D42A27DB-BD31-4B8C-83A1-F6EECF244321}">
                <p14:modId xmlns:p14="http://schemas.microsoft.com/office/powerpoint/2010/main" val="3701273354"/>
              </p:ext>
            </p:extLst>
          </p:nvPr>
        </p:nvGraphicFramePr>
        <p:xfrm>
          <a:off x="963433" y="867659"/>
          <a:ext cx="3108960" cy="3664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kon 3"/>
          <p:cNvGraphicFramePr/>
          <p:nvPr>
            <p:extLst>
              <p:ext uri="{D42A27DB-BD31-4B8C-83A1-F6EECF244321}">
                <p14:modId xmlns:p14="http://schemas.microsoft.com/office/powerpoint/2010/main" val="100431355"/>
              </p:ext>
            </p:extLst>
          </p:nvPr>
        </p:nvGraphicFramePr>
        <p:xfrm>
          <a:off x="4307467" y="1943100"/>
          <a:ext cx="3086735"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665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on 2"/>
          <p:cNvGraphicFramePr/>
          <p:nvPr>
            <p:extLst>
              <p:ext uri="{D42A27DB-BD31-4B8C-83A1-F6EECF244321}">
                <p14:modId xmlns:p14="http://schemas.microsoft.com/office/powerpoint/2010/main" val="3151817728"/>
              </p:ext>
            </p:extLst>
          </p:nvPr>
        </p:nvGraphicFramePr>
        <p:xfrm>
          <a:off x="497066" y="879392"/>
          <a:ext cx="3114040" cy="28016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kon 3"/>
          <p:cNvGraphicFramePr/>
          <p:nvPr>
            <p:extLst>
              <p:ext uri="{D42A27DB-BD31-4B8C-83A1-F6EECF244321}">
                <p14:modId xmlns:p14="http://schemas.microsoft.com/office/powerpoint/2010/main" val="3286660576"/>
              </p:ext>
            </p:extLst>
          </p:nvPr>
        </p:nvGraphicFramePr>
        <p:xfrm>
          <a:off x="4138034" y="2037232"/>
          <a:ext cx="3187065" cy="2646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5240351"/>
      </p:ext>
    </p:extLst>
  </p:cSld>
  <p:clrMapOvr>
    <a:masterClrMapping/>
  </p:clrMapOvr>
</p:sld>
</file>

<file path=ppt/theme/theme1.xml><?xml version="1.0" encoding="utf-8"?>
<a:theme xmlns:a="http://schemas.openxmlformats.org/drawingml/2006/main" name="Pandarus template">
  <a:themeElements>
    <a:clrScheme name="Custom 347">
      <a:dk1>
        <a:srgbClr val="001033"/>
      </a:dk1>
      <a:lt1>
        <a:srgbClr val="FFFFFF"/>
      </a:lt1>
      <a:dk2>
        <a:srgbClr val="5E636F"/>
      </a:dk2>
      <a:lt2>
        <a:srgbClr val="DEE3EB"/>
      </a:lt2>
      <a:accent1>
        <a:srgbClr val="05356E"/>
      </a:accent1>
      <a:accent2>
        <a:srgbClr val="0455A4"/>
      </a:accent2>
      <a:accent3>
        <a:srgbClr val="0679D6"/>
      </a:accent3>
      <a:accent4>
        <a:srgbClr val="098CF2"/>
      </a:accent4>
      <a:accent5>
        <a:srgbClr val="50C0ED"/>
      </a:accent5>
      <a:accent6>
        <a:srgbClr val="7BE4F7"/>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347</TotalTime>
  <Words>426</Words>
  <Application>Microsoft Office PowerPoint</Application>
  <PresentationFormat>On-screen Show (16:9)</PresentationFormat>
  <Paragraphs>93</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Verdana</vt:lpstr>
      <vt:lpstr>Abel</vt:lpstr>
      <vt:lpstr>Arial</vt:lpstr>
      <vt:lpstr>Encode Sans Semi Condensed Light</vt:lpstr>
      <vt:lpstr>Courier New</vt:lpstr>
      <vt:lpstr>Pandarus template</vt:lpstr>
      <vt:lpstr>Rad u specifičnim uvjetima (korona, potres)</vt:lpstr>
      <vt:lpstr>Inspekcijskim nadzorima utvrđeno je:   u 2018. godini ukupno je stradalo 1.775 osoba,   kod 44 osoba na prostorima poslodavaca utvrđena je smrt,  13 osoba umrlo je na prostorima poslodavaca od bolesti,  24 osobe su poginule,  7 osoba nisu bile radnici ni osobe na radu.   u 2019. godini 982 osobe,   kod 53 osoba na prostorima poslodavaca utvrđena je smrt,  16 osoba umrlo je na prostorima poslodavaca od bolesti,  30 osoba je poginulo,  7 osoba nisu bile radnici ni osobe na radu.    u 2020. godini 801 osoba,   kod 72 osobe na prostorima poslodavaca utvrđena je smrt,  32 osobe umrle su na prostorima poslodavaca od bolesti,  30 osoba je poginulo,  10 osoba nisu bile radnici ni osobe na radu.  </vt:lpstr>
      <vt:lpstr>PowerPoint Presentation</vt:lpstr>
      <vt:lpstr>PowerPoint Presentation</vt:lpstr>
      <vt:lpstr>U području zaštite na radu, inspektori rada tijekom 2020. godine obavili su i okončali 7.647 inspekcijskih poslova   (2019. – 8.831 obavljen posao, 2018. – 8.430 obavljenih poslova, 2017. - 8.159 obavljenih poslova, a u 2016. - 8.149 obavljenih poslova) </vt:lpstr>
      <vt:lpstr>782 inspekcijskih nadzora u povodu ozljeda osoba na prostoru poslodavca  (2019. – 952, 2018. – 1.761 nadzor, 2017. - 1.905 nadzora, a u 2016. – 1.787 nadzora)  11 inspekcijskih nadzora u povodu profesionalnih bolesti  (2019. – 26, 2018. – 16 nadzora, 2017. - 19 nadzora, a u 2016. – 14 nadzora)  1.860 inspekcijskih nadzora na gradilištima, šumarskim radilištima i radilištima u brodogradnji  (2019. – 2.242, 2018. – 1.517 nadzora, 2017. - 1.407 nadzora, a u 2016. – 1.052 nadzora)  868 inspekcijskih nadzora u povodu podnesaka i odbijanja rada radnika  (2019. – 791, 2018. – 788 nadzora, 2017. - 792 nadzora, a u 2016. – 892 nadzora)  1.725 inspekcijskih nadzora u rizičnim djelatnostima  (2019. – 2.054, 2018. – 1.688 nadzora, 2017. - 1.650 nadzora, a u 2016. – 1.943 nadzora)  1.110 inspekcijskih nadzora u drugim djelatnostima  (2019. – 1.565, 2018. – 1.352 nadzora, 2017. - 1.209 nadzora, a u 2016. – 1.438 nadzora)  844 inspekcijskih poslova na izdavanju potvrda o usklađenosti glavnog projekta s propisima zaštite na radu  (2019. – 804, 2018. – 980 projekata, 2017. - 880 projekata, a u 2016. – 788 projekata)  443 inspekcijskih poslova na tehničkim pregledima građevina  (2019. – 393, 2018. – 328 pregleda, 2017. - 297 pregleda, a u 2016. – 235 pregleda). </vt:lpstr>
      <vt:lpstr>PowerPoint Presentation</vt:lpstr>
      <vt:lpstr>PowerPoint Presentation</vt:lpstr>
      <vt:lpstr>PowerPoint Presentation</vt:lpstr>
      <vt:lpstr>POTRES  Na temelju podataka Državnog zavoda za statistiku, znatno je pojačan obujam građevinskih radova, a jedan od čimbenika su i radovi na obnovi, što je sigurno jedan od razloga povećanja smrtnih ozljeda u građevinarstvu.  </vt:lpstr>
      <vt:lpstr>Inspektori rada za nadzor u području zaštite na radu, Državnog inspektorata, Područnog ureda Zagreb u 2020. godini su:   obavili 411 nadzora na gradilištima te su donijeli ukupno   - 739 upravnih mjera,   - izrekli 17 novčanih kazni na mjestu izvršenja prekršaja i   - podnijeli 2 kaznene prijave nadležnim državnim odvjetništvima protiv 4 osobe.   Na području Grada Zagreba, 4 radnika umrla su prilikom izvođenja građevinskih radova na krovu.   Najčešći uzroci smrtnih ozljeda su izvođenje radne operacije na način protivan pravilima zaštite na radu i pomanjkanje zaštite od pada s visine. </vt:lpstr>
      <vt:lpstr>PowerPoint Presentation</vt:lpstr>
      <vt:lpstr>PowerPoint Presentation</vt:lpstr>
      <vt:lpstr>KORONA  Inspekcija rada za nadzor u području zaštite na radu  obavljala je sve poslove iz svoje nadležnosti bez zastoja,  u skladu s prioritetima i s Odlukom o organizaciji rada,  rasporedu rada i radnog vremena u Državnom inspektoratu  za vrijeme trajanja epidemije bolesti COVID-19, uz poštovanje općih protuepidemijskih mjera i posebnih preporuka i  uputa HZJZ-a.   Državni inspektorat osigurao je svim inspekcijskim službama potrebnu zaštitnu opremu.  </vt:lpstr>
      <vt:lpstr>U skladu s odredbama članka 44. Zakona o zaštiti na radu poslodavac  je obvezan planirati, pripremati i provoditi radne postupke te razraditi  i primjenjivati tehnologiju rada tako da ne ugrožava sigurnost i zdravlje radnika, uvažavajući pri tome najvišu moguću razinu zaštite od rizika  na radu i u vezi s radom.  Odluke Stožera koje se odnose na radnike, način obavljanja poslova i radne postupke, u cilju smanjivanja rizika i sprečavanja obolijevanja radnika, poslodavci moraju primjenjivati u skladu s odredbama članka 13., stavak 3. i članka 14. Zakona o zaštiti na radu kao posebna, odnosno priznata pravila zaštite na radu, osim poslodavaca, radnika i osoba na radu za koje vrijede posebne mjere (zdravstveni radnici, socijalna skrb, domovi za starije i sl.).</vt:lpstr>
      <vt:lpstr>U slučaju kad poslodavac nije osigurao:   fizičku udaljenost između osoba od najmanje 2 m u zatvorenom       prostoru, odnosno 1,5 m u otvorenom prostoru,   korištenje maski za lice ili medicinskih maski,   kontrolu ulaska u radne prostore mjerenjem tjelesne temperature,  inspektori rada su, u skladu s odredbom članka 91., stavak 1., podstavak 2. Zakona o zaštiti na radu, usmenim rješenjem poslodavcu zabranili obavljanje radnih postupaka dok ne osigura fizičku udaljenost između osoba, odnosno korištenje maski za lice ili medicinskih maski te zabranili da na mjesto rada dolaze radnici koji imaju povišenu tjelesnu temperaturu i smetnje s dišnim organima, a posebno suhi kašalj i kratki dah.</vt:lpstr>
      <vt:lpstr>Državni inspektorat je do 13. rujna 2021. zaprimio ukupno 324 prijava koje su upućivale na kršenje mjera Stožera u prostorijama i na prostorima poslodavaca.   U povodu zaprimljenih prijava inspektori rada za zaštitu na radu obavili su inspekcijske nadzore te su donijeli ukupno 85 upravnih mjera, u skladu s odredbom članka 91., stavak 1., podstavak 2. Zakona o zaštiti na radu.   Uz navedeno, inspektori su tijekom redovitih nadzora (2630) kontrolirali primjenu mjera Stožera te su donijeli 42 upravne mjere, a u 109 slučajeva nedostaci su otklonjeni tijekom nadzora.</vt:lpstr>
      <vt:lpstr>Psihosocijalni rizici na mjestu rada   Istraživanjima psihičkog zdravlja za vrijeme pandemije COVID-19 i potresa u Hrvatskoj utvrđeno je da se život promijenio na puno načina.   Prema podacima, najviše ljudi doživjelo je u prosjeku pet stresora:   potres,   razdvojenost od ranjivih članova obitelji,   nemogućnost obavljanja važnih zdravstvenih pregleda,   loši uvjeti za rad od kuće i   promjena načina života zbog izolacije. </vt:lpstr>
      <vt:lpstr>  U skladu s odredbama članka 51. Zakona o zaštiti na radu, poslodavac je obvezan provoditi prevenciju stresa na radu ili u vezi s radom.  U skladu s odredbama članka 13. Pravilnika o zaštiti na radu radnika izloženih statodinamičkim, psihofiziološkim i drugim naporima na radu (N.N., br. 73/21.), poslodavac je obvezan u sklopu procjene rizika, procijeniti i psihosocijalne rizike.  U izradi i provođenju mjera prevencije sudjeluju specijalisti medicine rada/medicine rada i sporta, i po potrebi psiholozi kada to odredi specijalist medicine rada/medicine rada i sporta te zajedno sudjeluju u edukaciji radnika o prevenciji psihosocijalnih rizika u skladu s propisima kojima je uređen način provođenja specifične zdravstvene zaštite radnika. </vt:lpstr>
      <vt:lpstr>COVID 19 preporuke  Hrvatska udruga poslodavaca - Koordinacija zaštite na radu i Hrvatsko društvo za medicinu rada     „Preporuke za poslodavce kod povratka radnika na posao u razdoblju popuštanja mjera zaštite tijekom epidemije Covid – 19“    Ministarstvo rada, mirovinskoga sustava, obitelji i socijalne politike  Letak - Uputa za poslodavce i radnike - Covid 19  </vt:lpstr>
      <vt:lpstr>Hvala na pozornosti!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Goran Beroš</dc:creator>
  <cp:lastModifiedBy>Sandra</cp:lastModifiedBy>
  <cp:revision>53</cp:revision>
  <dcterms:modified xsi:type="dcterms:W3CDTF">2021-10-25T10:45:04Z</dcterms:modified>
</cp:coreProperties>
</file>