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97" r:id="rId3"/>
    <p:sldId id="492" r:id="rId4"/>
    <p:sldId id="493" r:id="rId5"/>
    <p:sldId id="494" r:id="rId6"/>
    <p:sldId id="496" r:id="rId7"/>
    <p:sldId id="497" r:id="rId8"/>
    <p:sldId id="498" r:id="rId9"/>
    <p:sldId id="500" r:id="rId10"/>
    <p:sldId id="499" r:id="rId11"/>
    <p:sldId id="501" r:id="rId12"/>
    <p:sldId id="503" r:id="rId13"/>
    <p:sldId id="502" r:id="rId14"/>
    <p:sldId id="390" r:id="rId15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B4E5E-BD7C-4BBD-BCE7-1B3CB4F3BF16}" type="datetimeFigureOut">
              <a:rPr lang="sl-SI" smtClean="0"/>
              <a:t>12. 10. 2021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59B9-CC06-4BE7-B2DB-29812CC320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575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0153" y="2895601"/>
            <a:ext cx="1026583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0151" y="4437063"/>
            <a:ext cx="10176933" cy="1320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75267" y="6246285"/>
            <a:ext cx="2844800" cy="4762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203267" y="6246285"/>
            <a:ext cx="2844800" cy="47624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F5ABB-3D0F-40A4-9DC6-FB8481AD103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5932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40404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0808-3453-41EE-A2D0-848DAA05B60C}" type="slidenum">
              <a:rPr lang="sl-SI" altLang="sl-SI"/>
              <a:pPr>
                <a:defRPr/>
              </a:pPr>
              <a:t>‹#›</a:t>
            </a:fld>
            <a:r>
              <a:rPr lang="sl-SI" altLang="sl-SI"/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218187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slov in vsebin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6285"/>
            <a:ext cx="3860800" cy="476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sl-SI">
              <a:solidFill>
                <a:srgbClr val="40404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A0808-3453-41EE-A2D0-848DAA05B60C}" type="slidenum">
              <a:rPr lang="sl-SI" altLang="sl-SI"/>
              <a:pPr>
                <a:defRPr/>
              </a:pPr>
              <a:t>‹#›</a:t>
            </a:fld>
            <a:r>
              <a:rPr lang="sl-SI" altLang="sl-SI"/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174373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D7CCB-06AA-4D7E-9D86-B7CA3D3E2FF3}" type="slidenum">
              <a:rPr lang="sl-SI" altLang="sl-SI"/>
              <a:pPr>
                <a:defRPr/>
              </a:pPr>
              <a:t>‹#›</a:t>
            </a:fld>
            <a:r>
              <a:rPr lang="sl-SI" altLang="sl-SI"/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121619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sl-SI" dirty="0"/>
              <a:t>Kliknite, če želite urediti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AB1D-E88C-43D1-B460-3E9687002395}" type="slidenum">
              <a:rPr lang="sl-SI" altLang="sl-SI"/>
              <a:pPr>
                <a:defRPr/>
              </a:pPr>
              <a:t>‹#›</a:t>
            </a:fld>
            <a:r>
              <a:rPr lang="sl-SI" altLang="sl-SI"/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45106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24707-F525-450F-8FD1-11AD4F8A97D1}" type="slidenum">
              <a:rPr lang="sl-SI" altLang="sl-SI"/>
              <a:pPr>
                <a:defRPr/>
              </a:pPr>
              <a:t>‹#›</a:t>
            </a:fld>
            <a:r>
              <a:rPr lang="sl-SI" altLang="sl-SI"/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3695220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8471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dirty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dirty="0"/>
              <a:t>Kliknite, če želite urediti sloge besedila matrice</a:t>
            </a:r>
          </a:p>
          <a:p>
            <a:pPr lvl="1"/>
            <a:r>
              <a:rPr lang="sl-SI" altLang="sl-SI" dirty="0"/>
              <a:t>Druga raven</a:t>
            </a:r>
          </a:p>
          <a:p>
            <a:pPr lvl="2"/>
            <a:r>
              <a:rPr lang="sl-SI" altLang="sl-SI" dirty="0"/>
              <a:t>Tretja raven</a:t>
            </a:r>
          </a:p>
          <a:p>
            <a:pPr lvl="3"/>
            <a:r>
              <a:rPr lang="sl-SI" altLang="sl-SI" dirty="0"/>
              <a:t>Četrta raven</a:t>
            </a:r>
          </a:p>
          <a:p>
            <a:pPr lvl="4"/>
            <a:r>
              <a:rPr lang="sl-SI" altLang="sl-SI" dirty="0"/>
              <a:t>Peta raven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solidFill>
                  <a:srgbClr val="969696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9400" y="116418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969696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10C2A-274C-4B4E-BC49-6E371507F3FF}" type="slidenum">
              <a:rPr lang="sl-SI" altLang="sl-SI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sl-SI" altLang="sl-SI">
                <a:latin typeface="Arial" panose="020B0604020202020204" pitchFamily="34" charset="0"/>
              </a:rPr>
              <a:t> od 157</a:t>
            </a:r>
          </a:p>
        </p:txBody>
      </p:sp>
    </p:spTree>
    <p:extLst>
      <p:ext uri="{BB962C8B-B14F-4D97-AF65-F5344CB8AC3E}">
        <p14:creationId xmlns:p14="http://schemas.microsoft.com/office/powerpoint/2010/main" val="318817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3" r:id="rId4"/>
    <p:sldLayoutId id="2147483664" r:id="rId5"/>
    <p:sldLayoutId id="2147483665" r:id="rId6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>
          <a:solidFill>
            <a:srgbClr val="0066C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rgbClr val="0066CC"/>
          </a:solidFill>
          <a:latin typeface="Century Gothic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rgbClr val="969696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rgbClr val="969696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rgbClr val="969696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rgbClr val="969696"/>
          </a:solidFill>
          <a:latin typeface="+mn-lt"/>
        </a:defRPr>
      </a:lvl9pPr>
    </p:bodyStyle>
    <p:otherStyle>
      <a:defPPr>
        <a:defRPr lang="sl-S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mailto:info@civis.si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ivis.si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ivis.si" TargetMode="External"/><Relationship Id="rId5" Type="http://schemas.openxmlformats.org/officeDocument/2006/relationships/hyperlink" Target="http://www.civis.si/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vis.si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civis.s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ivis.si" TargetMode="External"/><Relationship Id="rId5" Type="http://schemas.openxmlformats.org/officeDocument/2006/relationships/hyperlink" Target="http://www.civis.si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civis.si" TargetMode="External"/><Relationship Id="rId5" Type="http://schemas.openxmlformats.org/officeDocument/2006/relationships/hyperlink" Target="http://www.civis.si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civis.si" TargetMode="External"/><Relationship Id="rId4" Type="http://schemas.openxmlformats.org/officeDocument/2006/relationships/hyperlink" Target="http://www.civis.s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info@civis.si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civis.si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mailto:info@civis.si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civis.si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33181" y="1711631"/>
            <a:ext cx="8219243" cy="2786208"/>
          </a:xfrm>
        </p:spPr>
        <p:txBody>
          <a:bodyPr/>
          <a:lstStyle/>
          <a:p>
            <a:pPr algn="ctr"/>
            <a:r>
              <a:rPr lang="sl-SI" sz="3600" b="1" dirty="0"/>
              <a:t>PREDSTAVLJANJE OSPOSOBLJAVANJA PO LICENCI</a:t>
            </a:r>
            <a:br>
              <a:rPr lang="sl-SI" sz="3600" b="1" dirty="0"/>
            </a:br>
            <a:br>
              <a:rPr lang="sl-SI" sz="2000" b="1" dirty="0"/>
            </a:br>
            <a:r>
              <a:rPr lang="sl-SI" sz="3600" b="1" dirty="0"/>
              <a:t> </a:t>
            </a:r>
            <a:r>
              <a:rPr lang="sl-SI" sz="4800" b="1" dirty="0"/>
              <a:t>IPAF</a:t>
            </a:r>
            <a:endParaRPr lang="sl-SI" sz="4800" dirty="0"/>
          </a:p>
        </p:txBody>
      </p:sp>
      <p:pic>
        <p:nvPicPr>
          <p:cNvPr id="8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24019" y="4443040"/>
            <a:ext cx="7632700" cy="1778020"/>
          </a:xfrm>
        </p:spPr>
        <p:txBody>
          <a:bodyPr/>
          <a:lstStyle/>
          <a:p>
            <a:pPr algn="l"/>
            <a:endParaRPr lang="sl-SI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sl-SI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Predavač: Danilo ONIČ, univ. dipl. inž. grad.</a:t>
            </a:r>
          </a:p>
          <a:p>
            <a:pPr algn="l"/>
            <a:r>
              <a:rPr lang="sl-SI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       IPAF Instruktor</a:t>
            </a:r>
          </a:p>
          <a:p>
            <a:pPr algn="l"/>
            <a:endParaRPr lang="sl-SI" sz="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sl-SI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   </a:t>
            </a:r>
            <a:r>
              <a:rPr lang="sl-SI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4"/>
              </a:rPr>
              <a:t>www.civis.si</a:t>
            </a:r>
            <a:r>
              <a:rPr lang="sl-SI" b="1" dirty="0">
                <a:solidFill>
                  <a:schemeClr val="tx2"/>
                </a:solidFill>
              </a:rPr>
              <a:t> </a:t>
            </a:r>
            <a:r>
              <a:rPr lang="sl-SI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sl-SI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  <a:hlinkClick r:id="rId5"/>
              </a:rPr>
              <a:t>info@civis.si</a:t>
            </a:r>
            <a:endParaRPr lang="sl-SI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sl-SI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9794033" y="4894824"/>
            <a:ext cx="1901919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sl-SI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CIVIS d.o.o.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sl-SI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Tržaška cesta 65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sl-SI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MARIBOR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sl-SI" sz="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lang="sl-SI" sz="1400" kern="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4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IZVEDBA IPAF OSPOSOBLJAVANJA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Novost – mogućnost e-osposobljavanja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Provedba preko online aplikacija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Teorijsko osposobljavanje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Demonstracija </a:t>
            </a:r>
            <a:r>
              <a:rPr lang="sl-SI" altLang="sl-SI" dirty="0" err="1"/>
              <a:t>različitih</a:t>
            </a:r>
            <a:r>
              <a:rPr lang="sl-SI" altLang="sl-SI" dirty="0"/>
              <a:t> simulacija </a:t>
            </a:r>
            <a:r>
              <a:rPr lang="sl-SI" altLang="sl-SI" dirty="0" err="1"/>
              <a:t>upotrebe</a:t>
            </a:r>
            <a:endParaRPr lang="sl-SI" altLang="sl-SI" dirty="0"/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Izvedba </a:t>
            </a:r>
            <a:r>
              <a:rPr lang="sl-SI" altLang="sl-SI" dirty="0" err="1"/>
              <a:t>preliminarnog</a:t>
            </a:r>
            <a:r>
              <a:rPr lang="sl-SI" altLang="sl-SI" dirty="0"/>
              <a:t> testiranja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Pristup teorijskom dijelu – u obrazovnom centru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Praktični dio - u obrazovnom centru</a:t>
            </a: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1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IPAF TRENING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2284" y="1278977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Prednosti IPAF treninga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Standardizirani trening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Priznat u nekoliko europskih zemalja </a:t>
            </a:r>
          </a:p>
          <a:p>
            <a:pPr marL="609585" lvl="1" indent="0" eaLnBrk="1" hangingPunct="1">
              <a:lnSpc>
                <a:spcPct val="150000"/>
              </a:lnSpc>
              <a:buNone/>
            </a:pPr>
            <a:r>
              <a:rPr lang="sl-SI" altLang="sl-SI" dirty="0"/>
              <a:t>i drugdje u svijetu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Mogućnost provjere kartica</a:t>
            </a: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8" y="4162966"/>
            <a:ext cx="5525943" cy="16266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11" y="2359292"/>
            <a:ext cx="5652613" cy="36073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7" name="Raven puščični povezovalnik 6"/>
          <p:cNvCxnSpPr/>
          <p:nvPr/>
        </p:nvCxnSpPr>
        <p:spPr bwMode="auto">
          <a:xfrm flipH="1">
            <a:off x="2721601" y="3657846"/>
            <a:ext cx="309599" cy="58295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Raven puščični povezovalnik 12"/>
          <p:cNvCxnSpPr/>
          <p:nvPr/>
        </p:nvCxnSpPr>
        <p:spPr bwMode="auto">
          <a:xfrm flipV="1">
            <a:off x="5716976" y="4348800"/>
            <a:ext cx="532624" cy="57458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7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1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IPAF TRENINZI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834800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Zadnje novosti – </a:t>
            </a:r>
            <a:r>
              <a:rPr lang="sl-SI" b="1" dirty="0" err="1">
                <a:solidFill>
                  <a:srgbClr val="0066CC"/>
                </a:solidFill>
              </a:rPr>
              <a:t>ePAL</a:t>
            </a:r>
            <a:r>
              <a:rPr lang="sl-SI" b="1" dirty="0">
                <a:solidFill>
                  <a:srgbClr val="0066CC"/>
                </a:solidFill>
              </a:rPr>
              <a:t> kartica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Kartica u </a:t>
            </a:r>
            <a:r>
              <a:rPr lang="sl-SI" altLang="sl-SI" dirty="0" err="1"/>
              <a:t>digitalnom</a:t>
            </a:r>
            <a:r>
              <a:rPr lang="sl-SI" altLang="sl-SI" dirty="0"/>
              <a:t> </a:t>
            </a:r>
            <a:r>
              <a:rPr lang="sl-SI" altLang="sl-SI" dirty="0" err="1"/>
              <a:t>obliku</a:t>
            </a:r>
            <a:endParaRPr lang="sl-SI" altLang="sl-SI" dirty="0"/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 err="1"/>
              <a:t>Stjecanje</a:t>
            </a:r>
            <a:r>
              <a:rPr lang="sl-SI" altLang="sl-SI" dirty="0"/>
              <a:t> </a:t>
            </a:r>
            <a:r>
              <a:rPr lang="sl-SI" altLang="sl-SI" dirty="0" err="1"/>
              <a:t>odmah</a:t>
            </a:r>
            <a:r>
              <a:rPr lang="sl-SI" altLang="sl-SI" dirty="0"/>
              <a:t> </a:t>
            </a:r>
            <a:r>
              <a:rPr lang="sl-SI" altLang="sl-SI" dirty="0" err="1"/>
              <a:t>nakon</a:t>
            </a:r>
            <a:r>
              <a:rPr lang="sl-SI" altLang="sl-SI" dirty="0"/>
              <a:t> </a:t>
            </a:r>
            <a:r>
              <a:rPr lang="sl-SI" altLang="sl-SI" dirty="0" err="1"/>
              <a:t>unosa</a:t>
            </a:r>
            <a:r>
              <a:rPr lang="sl-SI" altLang="sl-SI" dirty="0"/>
              <a:t> </a:t>
            </a:r>
            <a:r>
              <a:rPr lang="sl-SI" altLang="sl-SI" dirty="0" err="1"/>
              <a:t>podataka</a:t>
            </a:r>
            <a:endParaRPr lang="sl-SI" altLang="sl-SI" dirty="0"/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 err="1"/>
              <a:t>Upis</a:t>
            </a:r>
            <a:r>
              <a:rPr lang="sl-SI" altLang="sl-SI" dirty="0"/>
              <a:t> </a:t>
            </a:r>
            <a:r>
              <a:rPr lang="sl-SI" altLang="sl-SI" dirty="0" err="1"/>
              <a:t>iskustva</a:t>
            </a:r>
            <a:r>
              <a:rPr lang="sl-SI" altLang="sl-SI" dirty="0"/>
              <a:t> u IPAF </a:t>
            </a:r>
            <a:r>
              <a:rPr lang="sl-SI" altLang="sl-SI" dirty="0" err="1"/>
              <a:t>logbook</a:t>
            </a:r>
            <a:r>
              <a:rPr lang="sl-SI" altLang="sl-SI" dirty="0"/>
              <a:t>- digitalno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 err="1"/>
              <a:t>Jednostavna</a:t>
            </a:r>
            <a:r>
              <a:rPr lang="sl-SI" altLang="sl-SI" dirty="0"/>
              <a:t> </a:t>
            </a:r>
            <a:r>
              <a:rPr lang="sl-SI" altLang="sl-SI" dirty="0" err="1"/>
              <a:t>provjera</a:t>
            </a:r>
            <a:r>
              <a:rPr lang="sl-SI" altLang="sl-SI" dirty="0"/>
              <a:t> direktno na </a:t>
            </a:r>
            <a:r>
              <a:rPr lang="sl-SI" altLang="sl-SI" dirty="0" err="1"/>
              <a:t>gradilištu</a:t>
            </a:r>
            <a:endParaRPr lang="sl-SI" altLang="sl-SI" dirty="0"/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77" y="1994608"/>
            <a:ext cx="6659263" cy="39689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51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IPAF TRENINZI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 err="1">
                <a:solidFill>
                  <a:srgbClr val="0066CC"/>
                </a:solidFill>
              </a:rPr>
              <a:t>Iskustva</a:t>
            </a:r>
            <a:r>
              <a:rPr lang="sl-SI" b="1" dirty="0">
                <a:solidFill>
                  <a:srgbClr val="0066CC"/>
                </a:solidFill>
              </a:rPr>
              <a:t> u CIVIS-u: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Početak 2010. godine – 1 instruktor</a:t>
            </a:r>
          </a:p>
          <a:p>
            <a:pPr lvl="1" eaLnBrk="1" hangingPunct="1">
              <a:lnSpc>
                <a:spcPct val="150000"/>
              </a:lnSpc>
              <a:buBlip>
                <a:blip r:embed="rId3"/>
              </a:buBlip>
            </a:pPr>
            <a:r>
              <a:rPr lang="sl-SI" altLang="sl-SI" dirty="0"/>
              <a:t>Izvedba preko KÖGL </a:t>
            </a:r>
            <a:r>
              <a:rPr lang="sl-SI" altLang="sl-SI" dirty="0" err="1"/>
              <a:t>GmbH</a:t>
            </a:r>
            <a:r>
              <a:rPr lang="sl-SI" altLang="sl-SI" dirty="0"/>
              <a:t> </a:t>
            </a:r>
            <a:r>
              <a:rPr lang="sl-SI" altLang="sl-SI" dirty="0" err="1"/>
              <a:t>kao</a:t>
            </a:r>
            <a:r>
              <a:rPr lang="sl-SI" altLang="sl-SI" dirty="0"/>
              <a:t> </a:t>
            </a:r>
            <a:r>
              <a:rPr lang="sl-SI" altLang="sl-SI" dirty="0" err="1"/>
              <a:t>vanjski</a:t>
            </a:r>
            <a:r>
              <a:rPr lang="sl-SI" altLang="sl-SI" dirty="0"/>
              <a:t> </a:t>
            </a:r>
            <a:r>
              <a:rPr lang="sl-SI" altLang="sl-SI" dirty="0" err="1"/>
              <a:t>neovisni</a:t>
            </a:r>
            <a:r>
              <a:rPr lang="sl-SI" altLang="sl-SI" dirty="0"/>
              <a:t> instruktor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2017. godine – CIVIS d.o.o. postaje IPAF </a:t>
            </a:r>
            <a:r>
              <a:rPr lang="sl-SI" altLang="sl-SI" dirty="0" err="1"/>
              <a:t>obrazovni</a:t>
            </a:r>
            <a:r>
              <a:rPr lang="sl-SI" altLang="sl-SI" dirty="0"/>
              <a:t> </a:t>
            </a:r>
            <a:r>
              <a:rPr lang="sl-SI" altLang="sl-SI" dirty="0" err="1"/>
              <a:t>centar</a:t>
            </a:r>
            <a:endParaRPr lang="sl-SI" altLang="sl-SI" dirty="0"/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Od 2018. godine – 3 instruktora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Godišnje između 50 -100 kandidata</a:t>
            </a: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9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704594" y="1257452"/>
            <a:ext cx="11331693" cy="105637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sl-SI" altLang="sl-SI" sz="36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HVALA NA VAŠOJ POZORNOSTI!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l-SI" altLang="sl-SI" sz="3600" b="1" dirty="0">
              <a:solidFill>
                <a:schemeClr val="fol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sl-SI" altLang="sl-SI" sz="3600" b="1" dirty="0">
              <a:solidFill>
                <a:schemeClr val="folHlink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sl-SI" altLang="sl-SI" sz="3600" b="1" dirty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sl-SI" altLang="sl-SI" dirty="0">
              <a:solidFill>
                <a:srgbClr val="00CCFF"/>
              </a:solidFill>
            </a:endParaRPr>
          </a:p>
        </p:txBody>
      </p:sp>
      <p:pic>
        <p:nvPicPr>
          <p:cNvPr id="3" name="Picture 4" descr="D:\Civis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15" y="3376516"/>
            <a:ext cx="3024832" cy="258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3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1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ŠTO JE IPAF?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558427" y="1512900"/>
            <a:ext cx="8329612" cy="785813"/>
          </a:xfrm>
        </p:spPr>
        <p:txBody>
          <a:bodyPr/>
          <a:lstStyle/>
          <a:p>
            <a:pPr algn="ctr" eaLnBrk="1" hangingPunct="1"/>
            <a:r>
              <a:rPr lang="en-US" alt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IPAF – International Power</a:t>
            </a:r>
            <a:r>
              <a:rPr lang="sl-SI" alt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d Access Federation</a:t>
            </a:r>
            <a:endParaRPr lang="en-US" alt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72739" y="2227275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sl-SI" sz="2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Međunarodna organizacija - sigurno obavljanje radova na visini</a:t>
            </a:r>
            <a:endParaRPr lang="sl-SI" sz="2000" b="1" kern="0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174377" y="2795600"/>
            <a:ext cx="7358062" cy="2257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IPAF je osnovan 1983. </a:t>
            </a:r>
            <a:r>
              <a:rPr lang="sl-SI" altLang="sl-SI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godine</a:t>
            </a:r>
            <a:endParaRPr lang="sl-SI" altLang="sl-SI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eaLnBrk="1" hangingPunct="1">
              <a:buFontTx/>
              <a:buNone/>
            </a:pPr>
            <a:r>
              <a:rPr lang="sl-SI" altLang="sl-SI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Područja</a:t>
            </a: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Siguran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 na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visini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Povezivanje proizvođača, zajmodavaca i korisnika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Treninzi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Savjetovanje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Ostale aktivnosti (sajmovi, konferencije, kampanje…)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Časopisi, publikacije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8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ŠTO JE IPAF?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28625" y="1500188"/>
            <a:ext cx="4614863" cy="4757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TRENINZI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sl-SI" altLang="sl-S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ISO 18878 : 2013 </a:t>
            </a:r>
            <a:r>
              <a:rPr lang="en-US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elevating work platforms - Operator (driver) training 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 CARD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Iskustva se upisuju u LOG book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Međunarodno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priznata licenca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Valjanost osposobljavanja je 5 godina</a:t>
            </a:r>
          </a:p>
          <a:p>
            <a:pPr eaLnBrk="1" hangingPunct="1">
              <a:buFontTx/>
              <a:buNone/>
            </a:pP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sl-SI" altLang="sl-SI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VRSTE TRENINGA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Operater</a:t>
            </a:r>
            <a:r>
              <a:rPr lang="sl-SI" altLang="sl-SI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(OP)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Demonstrator (D)</a:t>
            </a:r>
          </a:p>
          <a:p>
            <a:pPr eaLnBrk="1" hangingPunct="1">
              <a:buFontTx/>
              <a:buBlip>
                <a:blip r:embed="rId3"/>
              </a:buBlip>
            </a:pPr>
            <a:r>
              <a:rPr lang="sl-SI" altLang="sl-SI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Instruktor (I)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http://www.kingfisheraccess.co.uk/images/demcer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870" y="2298325"/>
            <a:ext cx="4365106" cy="35400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7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228165" y="21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IPAF TRENINZI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72425" cy="4757738"/>
          </a:xfrm>
        </p:spPr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Podizne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radne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platforme 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(kategorije 1a, 1b, 3a, 3b)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Izolirane </a:t>
            </a: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podizne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radne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platforme 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(IAD)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Utovar/Istovar (LOAD)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Upotreba i pregled sigurnosnih pojaseva (H)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MEWPs za </a:t>
            </a:r>
            <a:r>
              <a:rPr lang="sl-SI" altLang="sl-SI" dirty="0"/>
              <a:t>menadžere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(MM)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Mobilne vertikalne </a:t>
            </a: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podizne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platforme </a:t>
            </a:r>
            <a:r>
              <a:rPr lang="sl-SI" altLang="sl-SI" sz="20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</a:t>
            </a:r>
            <a:r>
              <a:rPr lang="sl-SI" altLang="sl-SI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pogona 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(PAV)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Rukovalac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liftom za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ljude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transport i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materijal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sl-SI" altLang="sl-SI" dirty="0"/>
              <a:t>       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(GH, TPH, PH)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12" y="835"/>
            <a:ext cx="4828989" cy="685716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 bwMode="auto">
          <a:xfrm>
            <a:off x="8190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8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IPAF TRENINZI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9084" y="116323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altLang="sl-SI" b="1" dirty="0">
                <a:solidFill>
                  <a:srgbClr val="0066CC"/>
                </a:solidFill>
              </a:rPr>
              <a:t>ZAHTJEVI ZA IZVEDBU OSPOSOBLJAVANJA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Obrazovni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centar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IPAF instruktor (zaposlen u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obrazovnom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centru ili samostalni instruktor)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Prostori za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izvedbu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teorijskog</a:t>
            </a: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dijela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Radna oprema te prostor za praktični dio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sl-SI" altLang="sl-S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ZAHTJEVI ZA KANDIDATE</a:t>
            </a:r>
            <a:endParaRPr lang="sl-SI" altLang="sl-SI" dirty="0"/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Starost minimalno 18 </a:t>
            </a:r>
            <a:r>
              <a:rPr lang="sl-SI" altLang="sl-SI" dirty="0" err="1"/>
              <a:t>godina</a:t>
            </a:r>
            <a:endParaRPr lang="sl-SI" altLang="sl-SI" dirty="0"/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Zdravstvena sposobnost za rad na </a:t>
            </a:r>
            <a:r>
              <a:rPr lang="sl-SI" altLang="sl-SI" dirty="0" err="1"/>
              <a:t>visini</a:t>
            </a:r>
            <a:endParaRPr lang="sl-SI" altLang="sl-SI" dirty="0"/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Kandidat mora biti psihofizički zdrav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Znanje pisanja i </a:t>
            </a:r>
            <a:r>
              <a:rPr lang="sl-SI" altLang="sl-SI" dirty="0" err="1"/>
              <a:t>čitanja</a:t>
            </a:r>
            <a:endParaRPr lang="sl-SI" altLang="sl-SI" dirty="0"/>
          </a:p>
          <a:p>
            <a:pPr marL="0" indent="0" eaLnBrk="1" hangingPunct="1">
              <a:buNone/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23742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3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IPAF TRENINZI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PRIJAVA NA OSPOSOBLJAVANJE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Najmanje 1 dan prije izvedbe osposobljavanja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Pokazati osobne podatke/identifikaciju (na osposobljavanju)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Pokazati potvrdu o zdravstvenoj sposobnosti (na osposobljavanju)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endParaRPr lang="sl-SI" altLang="sl-S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NAKON OSPOSOBLJAVANJA</a:t>
            </a:r>
            <a:endParaRPr lang="sl-SI" altLang="sl-SI" dirty="0"/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 err="1"/>
              <a:t>Podaci</a:t>
            </a:r>
            <a:r>
              <a:rPr lang="sl-SI" altLang="sl-SI" dirty="0"/>
              <a:t> se </a:t>
            </a:r>
            <a:r>
              <a:rPr lang="sl-SI" altLang="sl-SI" dirty="0" err="1"/>
              <a:t>pošalju</a:t>
            </a:r>
            <a:r>
              <a:rPr lang="sl-SI" altLang="sl-SI" dirty="0"/>
              <a:t> na IPAF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Stjecanje kartice i certifikata nakon cca 10 do 14 dana</a:t>
            </a:r>
          </a:p>
          <a:p>
            <a:pPr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 err="1"/>
              <a:t>Izdavanje</a:t>
            </a:r>
            <a:r>
              <a:rPr lang="sl-SI" altLang="sl-SI" dirty="0"/>
              <a:t> </a:t>
            </a:r>
            <a:r>
              <a:rPr lang="sl-SI" altLang="sl-SI" dirty="0" err="1"/>
              <a:t>privremene</a:t>
            </a:r>
            <a:r>
              <a:rPr lang="sl-SI" altLang="sl-SI" dirty="0"/>
              <a:t> </a:t>
            </a:r>
            <a:r>
              <a:rPr lang="sl-SI" altLang="sl-SI" dirty="0" err="1"/>
              <a:t>potvrde</a:t>
            </a:r>
            <a:endParaRPr lang="sl-SI" altLang="sl-SI" dirty="0"/>
          </a:p>
          <a:p>
            <a:pPr marL="0" indent="0" eaLnBrk="1" hangingPunct="1">
              <a:buNone/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4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IZVEDBA IPAF OSPOBLJAVANJA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Teorijski dio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Preliminarni test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Trening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Glavni test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Najviše do 16 kandidata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Trajanje 4 sata</a:t>
            </a:r>
          </a:p>
          <a:p>
            <a:pPr lvl="1" eaLnBrk="1" hangingPunct="1">
              <a:lnSpc>
                <a:spcPct val="150000"/>
              </a:lnSpc>
              <a:buFontTx/>
              <a:buBlip>
                <a:blip r:embed="rId3"/>
              </a:buBlip>
            </a:pPr>
            <a:r>
              <a:rPr lang="sl-SI" altLang="sl-SI" dirty="0"/>
              <a:t>Najmanje 80 % točnih odgovora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4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5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2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IZVEDBA IPAF OSPOSOBLJAVANJA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Praktični dio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r>
              <a:rPr lang="sl-SI" altLang="sl-SI" dirty="0"/>
              <a:t>Vožnja</a:t>
            </a:r>
          </a:p>
          <a:p>
            <a:pPr marL="0" indent="0" eaLnBrk="1" hangingPunct="1">
              <a:buNone/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ožnj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17" y="1397856"/>
            <a:ext cx="8624047" cy="4851573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7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8611263" y="1978279"/>
            <a:ext cx="3580738" cy="48797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sl-SI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 descr="Z:\programi usposabljanja + testi\IPAF Trainer\Trainer CD Teil 2 - 2010\Bilder + Grafiken\IPAF Logo\IPAFLogo 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13369" y="59764"/>
            <a:ext cx="2069455" cy="11034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174377" y="1359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sl-SI" sz="2400" b="1" kern="0" dirty="0">
                <a:solidFill>
                  <a:srgbClr val="0066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IZVEDBA IPAF OSPOSOBLJAVANJA</a:t>
            </a:r>
            <a:endParaRPr lang="sl-SI" sz="2400" kern="0" dirty="0">
              <a:solidFill>
                <a:srgbClr val="0066C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0067365" cy="47577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l-SI" b="1" dirty="0">
                <a:solidFill>
                  <a:srgbClr val="0066CC"/>
                </a:solidFill>
              </a:rPr>
              <a:t>Praktični dio</a:t>
            </a:r>
            <a:endParaRPr lang="sl-SI" altLang="sl-SI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sl-SI" altLang="sl-SI" dirty="0"/>
          </a:p>
          <a:p>
            <a:pPr marL="0" indent="0" eaLnBrk="1" hangingPunct="1">
              <a:buNone/>
            </a:pPr>
            <a:r>
              <a:rPr lang="sl-SI" altLang="sl-SI" dirty="0"/>
              <a:t>Pogreške</a:t>
            </a:r>
            <a:endParaRPr lang="sl-SI" alt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pa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8114" y="1384561"/>
            <a:ext cx="8602850" cy="4839649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 bwMode="auto">
          <a:xfrm>
            <a:off x="2280669" y="6206216"/>
            <a:ext cx="7632700" cy="6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0575" indent="-3809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962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547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131" indent="-3047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6pPr>
            <a:lvl7pPr marL="3962301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7pPr>
            <a:lvl8pPr marL="4571886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8pPr>
            <a:lvl9pPr marL="5181470" indent="-3047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rgbClr val="969696"/>
                </a:solidFill>
                <a:latin typeface="+mn-lt"/>
              </a:defRPr>
            </a:lvl9pPr>
          </a:lstStyle>
          <a:p>
            <a:endParaRPr lang="sl-SI" sz="400" kern="0" dirty="0"/>
          </a:p>
          <a:p>
            <a:pPr marL="0" indent="0">
              <a:buNone/>
            </a:pPr>
            <a:r>
              <a:rPr lang="sl-SI" b="1" kern="0" dirty="0">
                <a:solidFill>
                  <a:schemeClr val="tx2"/>
                </a:solidFill>
              </a:rPr>
              <a:t>		   </a:t>
            </a:r>
            <a:r>
              <a:rPr lang="sl-SI" b="1" kern="0" dirty="0">
                <a:solidFill>
                  <a:schemeClr val="tx2"/>
                </a:solidFill>
                <a:hlinkClick r:id="rId6"/>
              </a:rPr>
              <a:t>www.civis.si</a:t>
            </a:r>
            <a:r>
              <a:rPr lang="sl-SI" b="1" kern="0" dirty="0">
                <a:solidFill>
                  <a:schemeClr val="tx2"/>
                </a:solidFill>
              </a:rPr>
              <a:t>                 </a:t>
            </a:r>
            <a:r>
              <a:rPr lang="sl-SI" b="1" kern="0" dirty="0">
                <a:solidFill>
                  <a:schemeClr val="tx2"/>
                </a:solidFill>
                <a:hlinkClick r:id="rId7"/>
              </a:rPr>
              <a:t>info@civis.si</a:t>
            </a:r>
            <a:endParaRPr lang="sl-SI" b="1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ivis_pot2">
  <a:themeElements>
    <a:clrScheme name="civis 2018">
      <a:dk1>
        <a:srgbClr val="404040"/>
      </a:dk1>
      <a:lt1>
        <a:srgbClr val="7F7F7F"/>
      </a:lt1>
      <a:dk2>
        <a:srgbClr val="404040"/>
      </a:dk2>
      <a:lt2>
        <a:srgbClr val="7F7F7F"/>
      </a:lt2>
      <a:accent1>
        <a:srgbClr val="0180C7"/>
      </a:accent1>
      <a:accent2>
        <a:srgbClr val="0180C7"/>
      </a:accent2>
      <a:accent3>
        <a:srgbClr val="FFFFFF"/>
      </a:accent3>
      <a:accent4>
        <a:srgbClr val="515151"/>
      </a:accent4>
      <a:accent5>
        <a:srgbClr val="ABC5FF"/>
      </a:accent5>
      <a:accent6>
        <a:srgbClr val="0180C7"/>
      </a:accent6>
      <a:hlink>
        <a:srgbClr val="0180C7"/>
      </a:hlink>
      <a:folHlink>
        <a:srgbClr val="0180C7"/>
      </a:folHlink>
    </a:clrScheme>
    <a:fontScheme name="Civis pisava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ivis_po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is_pot2 13">
        <a:dk1>
          <a:srgbClr val="808080"/>
        </a:dk1>
        <a:lt1>
          <a:srgbClr val="FFFFFF"/>
        </a:lt1>
        <a:dk2>
          <a:srgbClr val="0066CC"/>
        </a:dk2>
        <a:lt2>
          <a:srgbClr val="B2B2B2"/>
        </a:lt2>
        <a:accent1>
          <a:srgbClr val="198CFF"/>
        </a:accent1>
        <a:accent2>
          <a:srgbClr val="0064C8"/>
        </a:accent2>
        <a:accent3>
          <a:srgbClr val="FFFFFF"/>
        </a:accent3>
        <a:accent4>
          <a:srgbClr val="6C6C6C"/>
        </a:accent4>
        <a:accent5>
          <a:srgbClr val="ABC5FF"/>
        </a:accent5>
        <a:accent6>
          <a:srgbClr val="005AB5"/>
        </a:accent6>
        <a:hlink>
          <a:srgbClr val="0984FF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14">
        <a:dk1>
          <a:srgbClr val="5F5F5F"/>
        </a:dk1>
        <a:lt1>
          <a:srgbClr val="FFFFFF"/>
        </a:lt1>
        <a:dk2>
          <a:srgbClr val="0066CC"/>
        </a:dk2>
        <a:lt2>
          <a:srgbClr val="B2B2B2"/>
        </a:lt2>
        <a:accent1>
          <a:srgbClr val="198CFF"/>
        </a:accent1>
        <a:accent2>
          <a:srgbClr val="0064C8"/>
        </a:accent2>
        <a:accent3>
          <a:srgbClr val="FFFFFF"/>
        </a:accent3>
        <a:accent4>
          <a:srgbClr val="505050"/>
        </a:accent4>
        <a:accent5>
          <a:srgbClr val="ABC5FF"/>
        </a:accent5>
        <a:accent6>
          <a:srgbClr val="005AB5"/>
        </a:accent6>
        <a:hlink>
          <a:srgbClr val="0984FF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15">
        <a:dk1>
          <a:srgbClr val="4D4D4D"/>
        </a:dk1>
        <a:lt1>
          <a:srgbClr val="FFFFFF"/>
        </a:lt1>
        <a:dk2>
          <a:srgbClr val="0066CC"/>
        </a:dk2>
        <a:lt2>
          <a:srgbClr val="B2B2B2"/>
        </a:lt2>
        <a:accent1>
          <a:srgbClr val="198CFF"/>
        </a:accent1>
        <a:accent2>
          <a:srgbClr val="0064C8"/>
        </a:accent2>
        <a:accent3>
          <a:srgbClr val="FFFFFF"/>
        </a:accent3>
        <a:accent4>
          <a:srgbClr val="404040"/>
        </a:accent4>
        <a:accent5>
          <a:srgbClr val="ABC5FF"/>
        </a:accent5>
        <a:accent6>
          <a:srgbClr val="005AB5"/>
        </a:accent6>
        <a:hlink>
          <a:srgbClr val="0984FF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is_pot2 16">
        <a:dk1>
          <a:srgbClr val="969696"/>
        </a:dk1>
        <a:lt1>
          <a:srgbClr val="FFFFFF"/>
        </a:lt1>
        <a:dk2>
          <a:srgbClr val="0066CC"/>
        </a:dk2>
        <a:lt2>
          <a:srgbClr val="B2B2B2"/>
        </a:lt2>
        <a:accent1>
          <a:srgbClr val="198CFF"/>
        </a:accent1>
        <a:accent2>
          <a:srgbClr val="0064C8"/>
        </a:accent2>
        <a:accent3>
          <a:srgbClr val="FFFFFF"/>
        </a:accent3>
        <a:accent4>
          <a:srgbClr val="7F7F7F"/>
        </a:accent4>
        <a:accent5>
          <a:srgbClr val="ABC5FF"/>
        </a:accent5>
        <a:accent6>
          <a:srgbClr val="005AB5"/>
        </a:accent6>
        <a:hlink>
          <a:srgbClr val="0984FF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661</Words>
  <Application>Microsoft Office PowerPoint</Application>
  <PresentationFormat>Widescreen</PresentationFormat>
  <Paragraphs>149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civis_pot2</vt:lpstr>
      <vt:lpstr>PREDSTAVLJANJE OSPOSOBLJAVANJA PO LICENCI   IPAF</vt:lpstr>
      <vt:lpstr>IPAF – International Powered Access Federation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Juraj	Vdović</cp:lastModifiedBy>
  <cp:revision>286</cp:revision>
  <cp:lastPrinted>2018-11-15T14:29:07Z</cp:lastPrinted>
  <dcterms:created xsi:type="dcterms:W3CDTF">2018-11-15T14:06:36Z</dcterms:created>
  <dcterms:modified xsi:type="dcterms:W3CDTF">2021-10-12T09:57:16Z</dcterms:modified>
</cp:coreProperties>
</file>