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08" r:id="rId3"/>
    <p:sldId id="309" r:id="rId4"/>
    <p:sldId id="310" r:id="rId5"/>
    <p:sldId id="306" r:id="rId6"/>
    <p:sldId id="307" r:id="rId7"/>
    <p:sldId id="304" r:id="rId8"/>
    <p:sldId id="282" r:id="rId9"/>
    <p:sldId id="291" r:id="rId10"/>
    <p:sldId id="292" r:id="rId11"/>
    <p:sldId id="297" r:id="rId12"/>
    <p:sldId id="293" r:id="rId13"/>
    <p:sldId id="295" r:id="rId14"/>
    <p:sldId id="296" r:id="rId15"/>
    <p:sldId id="300" r:id="rId16"/>
    <p:sldId id="305" r:id="rId17"/>
    <p:sldId id="298" r:id="rId18"/>
    <p:sldId id="303" r:id="rId19"/>
    <p:sldId id="29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155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191BD4-1FD1-4D99-B9FF-1F5230B61F9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1D79EB-6D2A-4A13-B204-F6A712640B85}">
      <dgm:prSet phldrT="[Text]"/>
      <dgm:spPr/>
      <dgm:t>
        <a:bodyPr/>
        <a:lstStyle/>
        <a:p>
          <a:r>
            <a:rPr lang="sl-SI" dirty="0">
              <a:solidFill>
                <a:srgbClr val="C00000"/>
              </a:solidFill>
            </a:rPr>
            <a:t>Sigurnost</a:t>
          </a:r>
          <a:endParaRPr lang="en-US" dirty="0">
            <a:solidFill>
              <a:srgbClr val="C00000"/>
            </a:solidFill>
          </a:endParaRPr>
        </a:p>
      </dgm:t>
    </dgm:pt>
    <dgm:pt modelId="{C97EC387-018C-4AFC-90C2-09C89B9DB17B}" type="parTrans" cxnId="{AAA13F0F-28B7-4679-95D9-868D939F549B}">
      <dgm:prSet/>
      <dgm:spPr/>
      <dgm:t>
        <a:bodyPr/>
        <a:lstStyle/>
        <a:p>
          <a:endParaRPr lang="en-US"/>
        </a:p>
      </dgm:t>
    </dgm:pt>
    <dgm:pt modelId="{F9C02467-3114-4FEB-A2B1-3C17EF9F0C6F}" type="sibTrans" cxnId="{AAA13F0F-28B7-4679-95D9-868D939F549B}">
      <dgm:prSet/>
      <dgm:spPr/>
      <dgm:t>
        <a:bodyPr/>
        <a:lstStyle/>
        <a:p>
          <a:endParaRPr lang="en-US"/>
        </a:p>
      </dgm:t>
    </dgm:pt>
    <dgm:pt modelId="{7EF46C6B-D595-46CF-93F0-0367AB88FFF0}">
      <dgm:prSet phldrT="[Text]"/>
      <dgm:spPr/>
      <dgm:t>
        <a:bodyPr/>
        <a:lstStyle/>
        <a:p>
          <a:r>
            <a:rPr lang="sl-SI" dirty="0"/>
            <a:t>Ekološka</a:t>
          </a:r>
          <a:endParaRPr lang="en-US" dirty="0"/>
        </a:p>
      </dgm:t>
    </dgm:pt>
    <dgm:pt modelId="{ACA4FEBE-55F2-4CE3-AE92-3683D908CBA0}" type="parTrans" cxnId="{CB933D72-591A-4683-939F-87F82B147061}">
      <dgm:prSet/>
      <dgm:spPr/>
      <dgm:t>
        <a:bodyPr/>
        <a:lstStyle/>
        <a:p>
          <a:endParaRPr lang="en-US"/>
        </a:p>
      </dgm:t>
    </dgm:pt>
    <dgm:pt modelId="{9A7A6074-CEE7-4411-86FF-A1201252C6F5}" type="sibTrans" cxnId="{CB933D72-591A-4683-939F-87F82B147061}">
      <dgm:prSet/>
      <dgm:spPr/>
      <dgm:t>
        <a:bodyPr/>
        <a:lstStyle/>
        <a:p>
          <a:endParaRPr lang="en-US"/>
        </a:p>
      </dgm:t>
    </dgm:pt>
    <dgm:pt modelId="{EEB6F615-BA7C-4A8B-B660-CBFBF7CC0855}">
      <dgm:prSet phldrT="[Text]"/>
      <dgm:spPr/>
      <dgm:t>
        <a:bodyPr/>
        <a:lstStyle/>
        <a:p>
          <a:r>
            <a:rPr lang="sl-SI" dirty="0"/>
            <a:t>Profesionalna</a:t>
          </a:r>
          <a:endParaRPr lang="en-US" dirty="0"/>
        </a:p>
      </dgm:t>
    </dgm:pt>
    <dgm:pt modelId="{B872A47D-9173-4439-B44E-9B046D20FF70}" type="parTrans" cxnId="{2FF6B1FD-8C66-4E58-B41D-41A69CE6D4CB}">
      <dgm:prSet/>
      <dgm:spPr/>
      <dgm:t>
        <a:bodyPr/>
        <a:lstStyle/>
        <a:p>
          <a:endParaRPr lang="sl-SI"/>
        </a:p>
      </dgm:t>
    </dgm:pt>
    <dgm:pt modelId="{116AE0F3-BEC8-4E99-AD18-261F0E9C16DE}" type="sibTrans" cxnId="{2FF6B1FD-8C66-4E58-B41D-41A69CE6D4CB}">
      <dgm:prSet/>
      <dgm:spPr/>
      <dgm:t>
        <a:bodyPr/>
        <a:lstStyle/>
        <a:p>
          <a:endParaRPr lang="sl-SI"/>
        </a:p>
      </dgm:t>
    </dgm:pt>
    <dgm:pt modelId="{9514EA7E-0884-4BB7-A00E-56356E16CE3C}">
      <dgm:prSet phldrT="[Text]"/>
      <dgm:spPr/>
      <dgm:t>
        <a:bodyPr/>
        <a:lstStyle/>
        <a:p>
          <a:r>
            <a:rPr lang="en-US"/>
            <a:t>Požarna</a:t>
          </a:r>
          <a:endParaRPr lang="en-US" dirty="0"/>
        </a:p>
      </dgm:t>
    </dgm:pt>
    <dgm:pt modelId="{A019645D-A245-429B-9ACA-90048A0CC4F1}" type="parTrans" cxnId="{59C43142-9345-4609-A421-5979A08E06A0}">
      <dgm:prSet/>
      <dgm:spPr/>
      <dgm:t>
        <a:bodyPr/>
        <a:lstStyle/>
        <a:p>
          <a:endParaRPr lang="sl-SI"/>
        </a:p>
      </dgm:t>
    </dgm:pt>
    <dgm:pt modelId="{D0062FED-B7B5-4F4E-B3D6-BF5CE7BA40EB}" type="sibTrans" cxnId="{59C43142-9345-4609-A421-5979A08E06A0}">
      <dgm:prSet/>
      <dgm:spPr/>
      <dgm:t>
        <a:bodyPr/>
        <a:lstStyle/>
        <a:p>
          <a:endParaRPr lang="sl-SI"/>
        </a:p>
      </dgm:t>
    </dgm:pt>
    <dgm:pt modelId="{0394EE17-0083-44A8-9539-91102E4B11E1}">
      <dgm:prSet phldrT="[Text]"/>
      <dgm:spPr/>
      <dgm:t>
        <a:bodyPr/>
        <a:lstStyle/>
        <a:p>
          <a:r>
            <a:rPr lang="sl-SI" dirty="0"/>
            <a:t>Procesna</a:t>
          </a:r>
          <a:endParaRPr lang="en-US" dirty="0"/>
        </a:p>
      </dgm:t>
    </dgm:pt>
    <dgm:pt modelId="{BB7F4DC3-8523-45A9-BA9C-13B26BA48E66}" type="parTrans" cxnId="{61BDFABD-E524-4DC1-9BD9-BD0EA9146B39}">
      <dgm:prSet/>
      <dgm:spPr/>
      <dgm:t>
        <a:bodyPr/>
        <a:lstStyle/>
        <a:p>
          <a:endParaRPr lang="sl-SI"/>
        </a:p>
      </dgm:t>
    </dgm:pt>
    <dgm:pt modelId="{4A27AFAE-509A-4DB1-95DE-4602479761DE}" type="sibTrans" cxnId="{61BDFABD-E524-4DC1-9BD9-BD0EA9146B39}">
      <dgm:prSet/>
      <dgm:spPr/>
      <dgm:t>
        <a:bodyPr/>
        <a:lstStyle/>
        <a:p>
          <a:endParaRPr lang="sl-SI"/>
        </a:p>
      </dgm:t>
    </dgm:pt>
    <dgm:pt modelId="{2D8C8084-CACD-4F3A-85E5-304183EF6F9E}" type="pres">
      <dgm:prSet presAssocID="{3B191BD4-1FD1-4D99-B9FF-1F5230B61F9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BC57E0-D243-42A8-AADF-3C938C921D40}" type="pres">
      <dgm:prSet presAssocID="{B11D79EB-6D2A-4A13-B204-F6A712640B85}" presName="centerShape" presStyleLbl="node0" presStyleIdx="0" presStyleCnt="1"/>
      <dgm:spPr/>
    </dgm:pt>
    <dgm:pt modelId="{9C1EB10F-DBF7-4112-B4BA-C80AC9411AA5}" type="pres">
      <dgm:prSet presAssocID="{EEB6F615-BA7C-4A8B-B660-CBFBF7CC0855}" presName="node" presStyleLbl="node1" presStyleIdx="0" presStyleCnt="4">
        <dgm:presLayoutVars>
          <dgm:bulletEnabled val="1"/>
        </dgm:presLayoutVars>
      </dgm:prSet>
      <dgm:spPr/>
    </dgm:pt>
    <dgm:pt modelId="{6B33F662-A7A1-4657-B00B-076AC7A2E893}" type="pres">
      <dgm:prSet presAssocID="{EEB6F615-BA7C-4A8B-B660-CBFBF7CC0855}" presName="dummy" presStyleCnt="0"/>
      <dgm:spPr/>
    </dgm:pt>
    <dgm:pt modelId="{CABDD9C5-DF55-4D01-B859-A3C4A9A04A3B}" type="pres">
      <dgm:prSet presAssocID="{116AE0F3-BEC8-4E99-AD18-261F0E9C16DE}" presName="sibTrans" presStyleLbl="sibTrans2D1" presStyleIdx="0" presStyleCnt="4"/>
      <dgm:spPr/>
    </dgm:pt>
    <dgm:pt modelId="{08417CF3-EA0C-40BA-BDD3-4B576BE040EB}" type="pres">
      <dgm:prSet presAssocID="{0394EE17-0083-44A8-9539-91102E4B11E1}" presName="node" presStyleLbl="node1" presStyleIdx="1" presStyleCnt="4">
        <dgm:presLayoutVars>
          <dgm:bulletEnabled val="1"/>
        </dgm:presLayoutVars>
      </dgm:prSet>
      <dgm:spPr/>
    </dgm:pt>
    <dgm:pt modelId="{53DAA88A-63BC-44C3-89AA-4D1457374419}" type="pres">
      <dgm:prSet presAssocID="{0394EE17-0083-44A8-9539-91102E4B11E1}" presName="dummy" presStyleCnt="0"/>
      <dgm:spPr/>
    </dgm:pt>
    <dgm:pt modelId="{D09B8E08-C017-4CB4-AB76-354960967CD1}" type="pres">
      <dgm:prSet presAssocID="{4A27AFAE-509A-4DB1-95DE-4602479761DE}" presName="sibTrans" presStyleLbl="sibTrans2D1" presStyleIdx="1" presStyleCnt="4"/>
      <dgm:spPr/>
    </dgm:pt>
    <dgm:pt modelId="{26461BBB-F562-42FF-A652-BAE9BD2EB8D2}" type="pres">
      <dgm:prSet presAssocID="{9514EA7E-0884-4BB7-A00E-56356E16CE3C}" presName="node" presStyleLbl="node1" presStyleIdx="2" presStyleCnt="4">
        <dgm:presLayoutVars>
          <dgm:bulletEnabled val="1"/>
        </dgm:presLayoutVars>
      </dgm:prSet>
      <dgm:spPr/>
    </dgm:pt>
    <dgm:pt modelId="{5B004DBF-6490-4A49-8A75-309060D2CD4E}" type="pres">
      <dgm:prSet presAssocID="{9514EA7E-0884-4BB7-A00E-56356E16CE3C}" presName="dummy" presStyleCnt="0"/>
      <dgm:spPr/>
    </dgm:pt>
    <dgm:pt modelId="{C0165343-E47B-4E96-918A-68ABAC8D81F1}" type="pres">
      <dgm:prSet presAssocID="{D0062FED-B7B5-4F4E-B3D6-BF5CE7BA40EB}" presName="sibTrans" presStyleLbl="sibTrans2D1" presStyleIdx="2" presStyleCnt="4"/>
      <dgm:spPr/>
    </dgm:pt>
    <dgm:pt modelId="{A04CD657-9AF8-4E7F-A010-B7FB47C96250}" type="pres">
      <dgm:prSet presAssocID="{7EF46C6B-D595-46CF-93F0-0367AB88FFF0}" presName="node" presStyleLbl="node1" presStyleIdx="3" presStyleCnt="4">
        <dgm:presLayoutVars>
          <dgm:bulletEnabled val="1"/>
        </dgm:presLayoutVars>
      </dgm:prSet>
      <dgm:spPr/>
    </dgm:pt>
    <dgm:pt modelId="{25050AD7-B1EA-4B09-B364-A6E04175F37E}" type="pres">
      <dgm:prSet presAssocID="{7EF46C6B-D595-46CF-93F0-0367AB88FFF0}" presName="dummy" presStyleCnt="0"/>
      <dgm:spPr/>
    </dgm:pt>
    <dgm:pt modelId="{D5CFD8FD-AE91-4904-A5CD-D26D73DE74C2}" type="pres">
      <dgm:prSet presAssocID="{9A7A6074-CEE7-4411-86FF-A1201252C6F5}" presName="sibTrans" presStyleLbl="sibTrans2D1" presStyleIdx="3" presStyleCnt="4"/>
      <dgm:spPr/>
    </dgm:pt>
  </dgm:ptLst>
  <dgm:cxnLst>
    <dgm:cxn modelId="{AAA13F0F-28B7-4679-95D9-868D939F549B}" srcId="{3B191BD4-1FD1-4D99-B9FF-1F5230B61F92}" destId="{B11D79EB-6D2A-4A13-B204-F6A712640B85}" srcOrd="0" destOrd="0" parTransId="{C97EC387-018C-4AFC-90C2-09C89B9DB17B}" sibTransId="{F9C02467-3114-4FEB-A2B1-3C17EF9F0C6F}"/>
    <dgm:cxn modelId="{B9409938-AAFF-4697-A552-989F0B4A3DCF}" type="presOf" srcId="{B11D79EB-6D2A-4A13-B204-F6A712640B85}" destId="{FCBC57E0-D243-42A8-AADF-3C938C921D40}" srcOrd="0" destOrd="0" presId="urn:microsoft.com/office/officeart/2005/8/layout/radial6"/>
    <dgm:cxn modelId="{40A3763A-2542-489E-B22D-FD640620C99C}" type="presOf" srcId="{9A7A6074-CEE7-4411-86FF-A1201252C6F5}" destId="{D5CFD8FD-AE91-4904-A5CD-D26D73DE74C2}" srcOrd="0" destOrd="0" presId="urn:microsoft.com/office/officeart/2005/8/layout/radial6"/>
    <dgm:cxn modelId="{6F93353E-2343-4FA6-8FB5-7043328B9007}" type="presOf" srcId="{EEB6F615-BA7C-4A8B-B660-CBFBF7CC0855}" destId="{9C1EB10F-DBF7-4112-B4BA-C80AC9411AA5}" srcOrd="0" destOrd="0" presId="urn:microsoft.com/office/officeart/2005/8/layout/radial6"/>
    <dgm:cxn modelId="{59C43142-9345-4609-A421-5979A08E06A0}" srcId="{B11D79EB-6D2A-4A13-B204-F6A712640B85}" destId="{9514EA7E-0884-4BB7-A00E-56356E16CE3C}" srcOrd="2" destOrd="0" parTransId="{A019645D-A245-429B-9ACA-90048A0CC4F1}" sibTransId="{D0062FED-B7B5-4F4E-B3D6-BF5CE7BA40EB}"/>
    <dgm:cxn modelId="{145D9E48-D93C-4546-9D63-FF05311A6BE5}" type="presOf" srcId="{3B191BD4-1FD1-4D99-B9FF-1F5230B61F92}" destId="{2D8C8084-CACD-4F3A-85E5-304183EF6F9E}" srcOrd="0" destOrd="0" presId="urn:microsoft.com/office/officeart/2005/8/layout/radial6"/>
    <dgm:cxn modelId="{CB933D72-591A-4683-939F-87F82B147061}" srcId="{B11D79EB-6D2A-4A13-B204-F6A712640B85}" destId="{7EF46C6B-D595-46CF-93F0-0367AB88FFF0}" srcOrd="3" destOrd="0" parTransId="{ACA4FEBE-55F2-4CE3-AE92-3683D908CBA0}" sibTransId="{9A7A6074-CEE7-4411-86FF-A1201252C6F5}"/>
    <dgm:cxn modelId="{AF810387-1149-42CC-927D-B333590B8A73}" type="presOf" srcId="{0394EE17-0083-44A8-9539-91102E4B11E1}" destId="{08417CF3-EA0C-40BA-BDD3-4B576BE040EB}" srcOrd="0" destOrd="0" presId="urn:microsoft.com/office/officeart/2005/8/layout/radial6"/>
    <dgm:cxn modelId="{DB05039B-91C5-49D9-81E9-8020233D84B3}" type="presOf" srcId="{D0062FED-B7B5-4F4E-B3D6-BF5CE7BA40EB}" destId="{C0165343-E47B-4E96-918A-68ABAC8D81F1}" srcOrd="0" destOrd="0" presId="urn:microsoft.com/office/officeart/2005/8/layout/radial6"/>
    <dgm:cxn modelId="{048E73B0-46A0-4CC2-A5D5-40DED80A306B}" type="presOf" srcId="{7EF46C6B-D595-46CF-93F0-0367AB88FFF0}" destId="{A04CD657-9AF8-4E7F-A010-B7FB47C96250}" srcOrd="0" destOrd="0" presId="urn:microsoft.com/office/officeart/2005/8/layout/radial6"/>
    <dgm:cxn modelId="{61BDFABD-E524-4DC1-9BD9-BD0EA9146B39}" srcId="{B11D79EB-6D2A-4A13-B204-F6A712640B85}" destId="{0394EE17-0083-44A8-9539-91102E4B11E1}" srcOrd="1" destOrd="0" parTransId="{BB7F4DC3-8523-45A9-BA9C-13B26BA48E66}" sibTransId="{4A27AFAE-509A-4DB1-95DE-4602479761DE}"/>
    <dgm:cxn modelId="{73446ABE-AAE8-420F-8756-2A157DF62042}" type="presOf" srcId="{9514EA7E-0884-4BB7-A00E-56356E16CE3C}" destId="{26461BBB-F562-42FF-A652-BAE9BD2EB8D2}" srcOrd="0" destOrd="0" presId="urn:microsoft.com/office/officeart/2005/8/layout/radial6"/>
    <dgm:cxn modelId="{2CB399C9-8CB6-4A07-AEFE-4DF8D4C75F50}" type="presOf" srcId="{4A27AFAE-509A-4DB1-95DE-4602479761DE}" destId="{D09B8E08-C017-4CB4-AB76-354960967CD1}" srcOrd="0" destOrd="0" presId="urn:microsoft.com/office/officeart/2005/8/layout/radial6"/>
    <dgm:cxn modelId="{5DB40ECB-00E6-4321-9D64-B6FDCEA963D2}" type="presOf" srcId="{116AE0F3-BEC8-4E99-AD18-261F0E9C16DE}" destId="{CABDD9C5-DF55-4D01-B859-A3C4A9A04A3B}" srcOrd="0" destOrd="0" presId="urn:microsoft.com/office/officeart/2005/8/layout/radial6"/>
    <dgm:cxn modelId="{2FF6B1FD-8C66-4E58-B41D-41A69CE6D4CB}" srcId="{B11D79EB-6D2A-4A13-B204-F6A712640B85}" destId="{EEB6F615-BA7C-4A8B-B660-CBFBF7CC0855}" srcOrd="0" destOrd="0" parTransId="{B872A47D-9173-4439-B44E-9B046D20FF70}" sibTransId="{116AE0F3-BEC8-4E99-AD18-261F0E9C16DE}"/>
    <dgm:cxn modelId="{3CDCF5F5-72E8-4EB6-A1F0-4EE62B6B28CC}" type="presParOf" srcId="{2D8C8084-CACD-4F3A-85E5-304183EF6F9E}" destId="{FCBC57E0-D243-42A8-AADF-3C938C921D40}" srcOrd="0" destOrd="0" presId="urn:microsoft.com/office/officeart/2005/8/layout/radial6"/>
    <dgm:cxn modelId="{8BE7AD4A-3D67-489C-BB71-1E2A0B95B59C}" type="presParOf" srcId="{2D8C8084-CACD-4F3A-85E5-304183EF6F9E}" destId="{9C1EB10F-DBF7-4112-B4BA-C80AC9411AA5}" srcOrd="1" destOrd="0" presId="urn:microsoft.com/office/officeart/2005/8/layout/radial6"/>
    <dgm:cxn modelId="{B9761EA5-6138-4067-94DF-D4DE82C5A682}" type="presParOf" srcId="{2D8C8084-CACD-4F3A-85E5-304183EF6F9E}" destId="{6B33F662-A7A1-4657-B00B-076AC7A2E893}" srcOrd="2" destOrd="0" presId="urn:microsoft.com/office/officeart/2005/8/layout/radial6"/>
    <dgm:cxn modelId="{CC1178C6-84BA-48FF-BD25-FC5B72BD6BA4}" type="presParOf" srcId="{2D8C8084-CACD-4F3A-85E5-304183EF6F9E}" destId="{CABDD9C5-DF55-4D01-B859-A3C4A9A04A3B}" srcOrd="3" destOrd="0" presId="urn:microsoft.com/office/officeart/2005/8/layout/radial6"/>
    <dgm:cxn modelId="{262F59C9-3570-438E-A14A-4DB7071DAAF3}" type="presParOf" srcId="{2D8C8084-CACD-4F3A-85E5-304183EF6F9E}" destId="{08417CF3-EA0C-40BA-BDD3-4B576BE040EB}" srcOrd="4" destOrd="0" presId="urn:microsoft.com/office/officeart/2005/8/layout/radial6"/>
    <dgm:cxn modelId="{8F9485F4-0D9E-4678-AF2E-94904F1C2D20}" type="presParOf" srcId="{2D8C8084-CACD-4F3A-85E5-304183EF6F9E}" destId="{53DAA88A-63BC-44C3-89AA-4D1457374419}" srcOrd="5" destOrd="0" presId="urn:microsoft.com/office/officeart/2005/8/layout/radial6"/>
    <dgm:cxn modelId="{A125DA3D-EE3F-40E2-B1F1-605156E7BF1A}" type="presParOf" srcId="{2D8C8084-CACD-4F3A-85E5-304183EF6F9E}" destId="{D09B8E08-C017-4CB4-AB76-354960967CD1}" srcOrd="6" destOrd="0" presId="urn:microsoft.com/office/officeart/2005/8/layout/radial6"/>
    <dgm:cxn modelId="{622744A1-FC52-45FB-8F95-D0CCC1D06AF7}" type="presParOf" srcId="{2D8C8084-CACD-4F3A-85E5-304183EF6F9E}" destId="{26461BBB-F562-42FF-A652-BAE9BD2EB8D2}" srcOrd="7" destOrd="0" presId="urn:microsoft.com/office/officeart/2005/8/layout/radial6"/>
    <dgm:cxn modelId="{C7E44DE5-69C9-40E6-B15B-FB4331FC7AC8}" type="presParOf" srcId="{2D8C8084-CACD-4F3A-85E5-304183EF6F9E}" destId="{5B004DBF-6490-4A49-8A75-309060D2CD4E}" srcOrd="8" destOrd="0" presId="urn:microsoft.com/office/officeart/2005/8/layout/radial6"/>
    <dgm:cxn modelId="{C8C68285-D732-4032-9798-1986ECF4CF5B}" type="presParOf" srcId="{2D8C8084-CACD-4F3A-85E5-304183EF6F9E}" destId="{C0165343-E47B-4E96-918A-68ABAC8D81F1}" srcOrd="9" destOrd="0" presId="urn:microsoft.com/office/officeart/2005/8/layout/radial6"/>
    <dgm:cxn modelId="{5DFB9B8F-A2E8-4CB3-9862-D40A0F279E6F}" type="presParOf" srcId="{2D8C8084-CACD-4F3A-85E5-304183EF6F9E}" destId="{A04CD657-9AF8-4E7F-A010-B7FB47C96250}" srcOrd="10" destOrd="0" presId="urn:microsoft.com/office/officeart/2005/8/layout/radial6"/>
    <dgm:cxn modelId="{959558F7-7ABA-4B1C-9048-FA5968E0B7EC}" type="presParOf" srcId="{2D8C8084-CACD-4F3A-85E5-304183EF6F9E}" destId="{25050AD7-B1EA-4B09-B364-A6E04175F37E}" srcOrd="11" destOrd="0" presId="urn:microsoft.com/office/officeart/2005/8/layout/radial6"/>
    <dgm:cxn modelId="{6F98356D-9223-40D9-8FD8-276A8154120A}" type="presParOf" srcId="{2D8C8084-CACD-4F3A-85E5-304183EF6F9E}" destId="{D5CFD8FD-AE91-4904-A5CD-D26D73DE74C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FD8FD-AE91-4904-A5CD-D26D73DE74C2}">
      <dsp:nvSpPr>
        <dsp:cNvPr id="0" name=""/>
        <dsp:cNvSpPr/>
      </dsp:nvSpPr>
      <dsp:spPr>
        <a:xfrm>
          <a:off x="753906" y="449106"/>
          <a:ext cx="2987987" cy="2987987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65343-E47B-4E96-918A-68ABAC8D81F1}">
      <dsp:nvSpPr>
        <dsp:cNvPr id="0" name=""/>
        <dsp:cNvSpPr/>
      </dsp:nvSpPr>
      <dsp:spPr>
        <a:xfrm>
          <a:off x="753906" y="449106"/>
          <a:ext cx="2987987" cy="2987987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B8E08-C017-4CB4-AB76-354960967CD1}">
      <dsp:nvSpPr>
        <dsp:cNvPr id="0" name=""/>
        <dsp:cNvSpPr/>
      </dsp:nvSpPr>
      <dsp:spPr>
        <a:xfrm>
          <a:off x="753906" y="449106"/>
          <a:ext cx="2987987" cy="2987987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DD9C5-DF55-4D01-B859-A3C4A9A04A3B}">
      <dsp:nvSpPr>
        <dsp:cNvPr id="0" name=""/>
        <dsp:cNvSpPr/>
      </dsp:nvSpPr>
      <dsp:spPr>
        <a:xfrm>
          <a:off x="753906" y="449106"/>
          <a:ext cx="2987987" cy="2987987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C57E0-D243-42A8-AADF-3C938C921D40}">
      <dsp:nvSpPr>
        <dsp:cNvPr id="0" name=""/>
        <dsp:cNvSpPr/>
      </dsp:nvSpPr>
      <dsp:spPr>
        <a:xfrm>
          <a:off x="1559700" y="1254900"/>
          <a:ext cx="1376399" cy="1376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 dirty="0">
              <a:solidFill>
                <a:srgbClr val="C00000"/>
              </a:solidFill>
            </a:rPr>
            <a:t>Sigurnost</a:t>
          </a:r>
          <a:endParaRPr lang="en-US" sz="1900" kern="1200" dirty="0">
            <a:solidFill>
              <a:srgbClr val="C00000"/>
            </a:solidFill>
          </a:endParaRPr>
        </a:p>
      </dsp:txBody>
      <dsp:txXfrm>
        <a:off x="1761269" y="1456469"/>
        <a:ext cx="973261" cy="973261"/>
      </dsp:txXfrm>
    </dsp:sp>
    <dsp:sp modelId="{9C1EB10F-DBF7-4112-B4BA-C80AC9411AA5}">
      <dsp:nvSpPr>
        <dsp:cNvPr id="0" name=""/>
        <dsp:cNvSpPr/>
      </dsp:nvSpPr>
      <dsp:spPr>
        <a:xfrm>
          <a:off x="1766160" y="2052"/>
          <a:ext cx="963479" cy="96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dirty="0"/>
            <a:t>Profesionalna</a:t>
          </a:r>
          <a:endParaRPr lang="en-US" sz="900" kern="1200" dirty="0"/>
        </a:p>
      </dsp:txBody>
      <dsp:txXfrm>
        <a:off x="1907258" y="143150"/>
        <a:ext cx="681283" cy="681283"/>
      </dsp:txXfrm>
    </dsp:sp>
    <dsp:sp modelId="{08417CF3-EA0C-40BA-BDD3-4B576BE040EB}">
      <dsp:nvSpPr>
        <dsp:cNvPr id="0" name=""/>
        <dsp:cNvSpPr/>
      </dsp:nvSpPr>
      <dsp:spPr>
        <a:xfrm>
          <a:off x="3225468" y="1461360"/>
          <a:ext cx="963479" cy="96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dirty="0"/>
            <a:t>Procesna</a:t>
          </a:r>
          <a:endParaRPr lang="en-US" sz="900" kern="1200" dirty="0"/>
        </a:p>
      </dsp:txBody>
      <dsp:txXfrm>
        <a:off x="3366566" y="1602458"/>
        <a:ext cx="681283" cy="681283"/>
      </dsp:txXfrm>
    </dsp:sp>
    <dsp:sp modelId="{26461BBB-F562-42FF-A652-BAE9BD2EB8D2}">
      <dsp:nvSpPr>
        <dsp:cNvPr id="0" name=""/>
        <dsp:cNvSpPr/>
      </dsp:nvSpPr>
      <dsp:spPr>
        <a:xfrm>
          <a:off x="1766160" y="2920668"/>
          <a:ext cx="963479" cy="96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Požarna</a:t>
          </a:r>
          <a:endParaRPr lang="en-US" sz="900" kern="1200" dirty="0"/>
        </a:p>
      </dsp:txBody>
      <dsp:txXfrm>
        <a:off x="1907258" y="3061766"/>
        <a:ext cx="681283" cy="681283"/>
      </dsp:txXfrm>
    </dsp:sp>
    <dsp:sp modelId="{A04CD657-9AF8-4E7F-A010-B7FB47C96250}">
      <dsp:nvSpPr>
        <dsp:cNvPr id="0" name=""/>
        <dsp:cNvSpPr/>
      </dsp:nvSpPr>
      <dsp:spPr>
        <a:xfrm>
          <a:off x="306851" y="1461360"/>
          <a:ext cx="963479" cy="963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dirty="0"/>
            <a:t>Ekološka</a:t>
          </a:r>
          <a:endParaRPr lang="en-US" sz="900" kern="1200" dirty="0"/>
        </a:p>
      </dsp:txBody>
      <dsp:txXfrm>
        <a:off x="447949" y="1602458"/>
        <a:ext cx="681283" cy="681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8853B-966A-443C-A594-CD0DF6F78C2E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D55C0-B230-4932-9622-9036CD0A32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89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8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8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3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6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1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0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2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4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8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21AA0-0662-44A0-AA1A-B7C6A7F3BE5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EC14-E88D-4E10-8A0F-7D56A84F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2.MOV"/><Relationship Id="rId7" Type="http://schemas.openxmlformats.org/officeDocument/2006/relationships/image" Target="../media/image27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video" Target="../media/media2.MO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10000"/>
            <a:ext cx="6705600" cy="1828800"/>
          </a:xfrm>
        </p:spPr>
        <p:txBody>
          <a:bodyPr>
            <a:normAutofit fontScale="25000" lnSpcReduction="20000"/>
          </a:bodyPr>
          <a:lstStyle/>
          <a:p>
            <a:r>
              <a:rPr lang="sl-SI" sz="16000" dirty="0">
                <a:solidFill>
                  <a:srgbClr val="C00000"/>
                </a:solidFill>
              </a:rPr>
              <a:t>Studij Tehničke sigurnosti na UL FKKT</a:t>
            </a:r>
            <a:endParaRPr lang="en-US" sz="16000" dirty="0">
              <a:solidFill>
                <a:srgbClr val="C0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6400" dirty="0">
              <a:solidFill>
                <a:schemeClr val="tx1"/>
              </a:solidFill>
            </a:endParaRPr>
          </a:p>
          <a:p>
            <a:r>
              <a:rPr lang="en-US" sz="9600" dirty="0">
                <a:solidFill>
                  <a:schemeClr val="tx1"/>
                </a:solidFill>
              </a:rPr>
              <a:t>doc. dr.</a:t>
            </a:r>
            <a:r>
              <a:rPr lang="hr-HR" sz="9600" dirty="0">
                <a:solidFill>
                  <a:schemeClr val="tx1"/>
                </a:solidFill>
              </a:rPr>
              <a:t> sc.</a:t>
            </a:r>
            <a:r>
              <a:rPr lang="en-US" sz="9600" dirty="0">
                <a:solidFill>
                  <a:schemeClr val="tx1"/>
                </a:solidFill>
              </a:rPr>
              <a:t> </a:t>
            </a:r>
            <a:r>
              <a:rPr lang="sl-SI" sz="9600" dirty="0">
                <a:solidFill>
                  <a:schemeClr val="tx1"/>
                </a:solidFill>
              </a:rPr>
              <a:t>Barbara Novosel</a:t>
            </a:r>
          </a:p>
        </p:txBody>
      </p:sp>
    </p:spTree>
    <p:extLst>
      <p:ext uri="{BB962C8B-B14F-4D97-AF65-F5344CB8AC3E}">
        <p14:creationId xmlns:p14="http://schemas.microsoft.com/office/powerpoint/2010/main" val="242033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6553200" cy="457200"/>
          </a:xfrm>
        </p:spPr>
        <p:txBody>
          <a:bodyPr>
            <a:normAutofit fontScale="90000"/>
          </a:bodyPr>
          <a:lstStyle/>
          <a:p>
            <a:r>
              <a:rPr lang="sl-SI" dirty="0"/>
              <a:t>Procesna sigurnost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364" y="3747702"/>
            <a:ext cx="753732" cy="138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00" dirty="0"/>
              <a:t>http://www.roks-w.si/?page_id=142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91" y="3584066"/>
            <a:ext cx="3733800" cy="279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44209" y="4525088"/>
            <a:ext cx="1447800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" dirty="0"/>
              <a:t>http://www.rtvbn.com/328583/Rafinerija-Brod-zaustavila-proizvodnju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46" y="3886201"/>
            <a:ext cx="3733800" cy="249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5346" y="5773578"/>
            <a:ext cx="907621" cy="138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00" dirty="0"/>
              <a:t>http://www.lesnina-trgovina.si/prednosti.php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898A2-1837-4517-8BAD-19F3828C8637}"/>
              </a:ext>
            </a:extLst>
          </p:cNvPr>
          <p:cNvSpPr txBox="1"/>
          <p:nvPr/>
        </p:nvSpPr>
        <p:spPr>
          <a:xfrm>
            <a:off x="1075364" y="1035224"/>
            <a:ext cx="77638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dirty="0"/>
              <a:t>Područje procesne sigurnosti bavi se </a:t>
            </a:r>
            <a:r>
              <a:rPr lang="sl-SI" sz="2000" dirty="0">
                <a:solidFill>
                  <a:srgbClr val="C00000"/>
                </a:solidFill>
              </a:rPr>
              <a:t>osiguravanjem sigurnosti u kemijskim te srodnim procesnim industrijama</a:t>
            </a:r>
            <a:r>
              <a:rPr lang="sl-SI" sz="2000" dirty="0"/>
              <a:t>. Jamčenje sigurnosti neodvojivi je dio svake faze proizvodnog procesa, koji se temelji na </a:t>
            </a:r>
            <a:r>
              <a:rPr lang="sl-SI" sz="2000" dirty="0">
                <a:solidFill>
                  <a:srgbClr val="C00000"/>
                </a:solidFill>
              </a:rPr>
              <a:t>dobrom poznavanju svojstava sirovina, razumijevanju djelovanja procesa i karakteristika konačnih proizvoda</a:t>
            </a:r>
            <a:r>
              <a:rPr lang="sl-SI" sz="2000" dirty="0"/>
              <a:t>. Savladavanje područja kemijske sigurnosti ključno je u sadašnjem trenutku jer su </a:t>
            </a:r>
            <a:r>
              <a:rPr lang="sl-SI" sz="2000" dirty="0">
                <a:solidFill>
                  <a:srgbClr val="C00000"/>
                </a:solidFill>
              </a:rPr>
              <a:t>kemikalije neodvojivo povezane</a:t>
            </a:r>
            <a:r>
              <a:rPr lang="sl-SI" sz="2000" dirty="0"/>
              <a:t> s profesionalnim djelovanjem te životom i radom svakog pojedinca.</a:t>
            </a:r>
          </a:p>
        </p:txBody>
      </p:sp>
    </p:spTree>
    <p:extLst>
      <p:ext uri="{BB962C8B-B14F-4D97-AF65-F5344CB8AC3E}">
        <p14:creationId xmlns:p14="http://schemas.microsoft.com/office/powerpoint/2010/main" val="361022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629400" cy="381000"/>
          </a:xfrm>
        </p:spPr>
        <p:txBody>
          <a:bodyPr>
            <a:normAutofit fontScale="90000"/>
          </a:bodyPr>
          <a:lstStyle/>
          <a:p>
            <a:r>
              <a:rPr lang="sl-SI" dirty="0"/>
              <a:t>Požarna sigurnost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0023" y="6171937"/>
            <a:ext cx="979755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" dirty="0">
                <a:solidFill>
                  <a:schemeClr val="bg1"/>
                </a:solidFill>
              </a:rPr>
              <a:t>http://sl.wikipedia.org/wiki/Eksplozija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66800" y="2923594"/>
            <a:ext cx="239746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88164" y="2885923"/>
            <a:ext cx="252770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75843" y="4723594"/>
            <a:ext cx="226285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00800" y="4723594"/>
            <a:ext cx="24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2F8C5B-E433-4B81-B43E-017CF6A86E53}"/>
              </a:ext>
            </a:extLst>
          </p:cNvPr>
          <p:cNvSpPr txBox="1"/>
          <p:nvPr/>
        </p:nvSpPr>
        <p:spPr>
          <a:xfrm>
            <a:off x="990600" y="946931"/>
            <a:ext cx="7696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/>
              <a:t>Cilj </a:t>
            </a:r>
            <a:r>
              <a:rPr lang="sl-SI" sz="2400" dirty="0">
                <a:solidFill>
                  <a:srgbClr val="C00000"/>
                </a:solidFill>
              </a:rPr>
              <a:t>požarne sigurnosti </a:t>
            </a:r>
            <a:r>
              <a:rPr lang="sl-SI" sz="2400" dirty="0"/>
              <a:t>i mjera zaštite od požara je </a:t>
            </a:r>
            <a:r>
              <a:rPr lang="sl-SI" sz="2400" dirty="0">
                <a:solidFill>
                  <a:srgbClr val="C00000"/>
                </a:solidFill>
              </a:rPr>
              <a:t>zaštita ljudi</a:t>
            </a:r>
            <a:r>
              <a:rPr lang="sl-SI" sz="2400" dirty="0"/>
              <a:t>, </a:t>
            </a:r>
            <a:r>
              <a:rPr lang="sl-SI" sz="2400" dirty="0">
                <a:solidFill>
                  <a:srgbClr val="C00000"/>
                </a:solidFill>
              </a:rPr>
              <a:t>životinja</a:t>
            </a:r>
            <a:r>
              <a:rPr lang="sl-SI" sz="2400" dirty="0"/>
              <a:t>, </a:t>
            </a:r>
            <a:r>
              <a:rPr lang="sl-SI" sz="2400" dirty="0">
                <a:solidFill>
                  <a:srgbClr val="C00000"/>
                </a:solidFill>
              </a:rPr>
              <a:t>imovine</a:t>
            </a:r>
            <a:r>
              <a:rPr lang="sl-SI" sz="2400" dirty="0"/>
              <a:t> i </a:t>
            </a:r>
            <a:r>
              <a:rPr lang="sl-SI" sz="2400" dirty="0">
                <a:solidFill>
                  <a:srgbClr val="C00000"/>
                </a:solidFill>
              </a:rPr>
              <a:t>okoliša</a:t>
            </a:r>
            <a:r>
              <a:rPr lang="sl-SI" sz="2400" dirty="0"/>
              <a:t>. Za osiguranje ciljeva potrebno je odgovarajuće planiranje i uzimanje u obzir preventivnih mjera zaštite od požara, otkrivanje, obavještavanje, ograničavanje širenja te učinkovito gašenje. </a:t>
            </a:r>
          </a:p>
        </p:txBody>
      </p:sp>
    </p:spTree>
    <p:extLst>
      <p:ext uri="{BB962C8B-B14F-4D97-AF65-F5344CB8AC3E}">
        <p14:creationId xmlns:p14="http://schemas.microsoft.com/office/powerpoint/2010/main" val="268371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c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1" y="1219200"/>
            <a:ext cx="4267200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629400" cy="381000"/>
          </a:xfrm>
        </p:spPr>
        <p:txBody>
          <a:bodyPr>
            <a:normAutofit fontScale="90000"/>
          </a:bodyPr>
          <a:lstStyle/>
          <a:p>
            <a:r>
              <a:rPr lang="sl-SI" dirty="0"/>
              <a:t>Požarna sigurnost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29200" y="3810000"/>
            <a:ext cx="3672182" cy="255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8800" y="3061901"/>
            <a:ext cx="2895600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" dirty="0"/>
              <a:t>http://www.mkv-montaza.si/storitve-dejavnost/dejavnost-varjenje/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17074" y="1020941"/>
            <a:ext cx="3669725" cy="25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lic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809999"/>
            <a:ext cx="4267200" cy="26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0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sl-SI" dirty="0"/>
              <a:t>Sigurnost okoliša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09" y="2438680"/>
            <a:ext cx="2901066" cy="186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3745087" y="2745015"/>
            <a:ext cx="766557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" dirty="0"/>
              <a:t>http://www.tbp.si/sl/okolje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09" y="4719087"/>
            <a:ext cx="3629377" cy="165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6709" y="4565199"/>
            <a:ext cx="3045722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" dirty="0"/>
              <a:t>http://www.mkgp.gov.si/si/delovna_podrocja/voda/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18" y="3096944"/>
            <a:ext cx="3124200" cy="18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05400" y="4930945"/>
            <a:ext cx="3952753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" dirty="0"/>
              <a:t>http://www.mojaobcina.si/ivancna-gorica/novice/evropski-projekti/cero-spaja-dolina----dnevi-odprtih-vrat.html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8EA1B4-7E94-4DF6-B4A5-36FDB4FB836B}"/>
              </a:ext>
            </a:extLst>
          </p:cNvPr>
          <p:cNvSpPr txBox="1"/>
          <p:nvPr/>
        </p:nvSpPr>
        <p:spPr>
          <a:xfrm>
            <a:off x="1036782" y="1015529"/>
            <a:ext cx="77262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Bavi se sigurnošću okoliša, proučavanjem utjecaja različitih čimbenika kao što su industrijski procesi, promet, postupanje s otpadom i posljedice nesreća na okoliš. Znanstvenim spoznajama želimo temeljitije identificirati puteve i opseg njihovih </a:t>
            </a:r>
            <a:r>
              <a:rPr lang="sl-SI"/>
              <a:t>utjecaja te s </a:t>
            </a:r>
            <a:r>
              <a:rPr lang="sl-SI" dirty="0"/>
              <a:t>obzirom na njihove karakteristike predlagati i provoditi mjere za njihovo smanjenje.</a:t>
            </a:r>
          </a:p>
        </p:txBody>
      </p:sp>
    </p:spTree>
    <p:extLst>
      <p:ext uri="{BB962C8B-B14F-4D97-AF65-F5344CB8AC3E}">
        <p14:creationId xmlns:p14="http://schemas.microsoft.com/office/powerpoint/2010/main" val="2980382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sl-SI" altLang="sl-SI" sz="4000" dirty="0">
                <a:latin typeface="+mn-lt"/>
              </a:rPr>
              <a:t>Multidisciplinarnost studija</a:t>
            </a:r>
            <a:endParaRPr lang="sl-SI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78006"/>
            <a:ext cx="3962400" cy="304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altLang="sl-SI" sz="3600" dirty="0"/>
              <a:t>Studij sadrži:</a:t>
            </a:r>
          </a:p>
          <a:p>
            <a:r>
              <a:rPr lang="sl-SI" altLang="sl-SI" dirty="0"/>
              <a:t>Prirodne znanosti,</a:t>
            </a:r>
          </a:p>
          <a:p>
            <a:r>
              <a:rPr lang="sl-SI" altLang="sl-SI" dirty="0"/>
              <a:t>Inženjersku tehniku,</a:t>
            </a:r>
          </a:p>
          <a:p>
            <a:r>
              <a:rPr lang="sl-SI" altLang="sl-SI" dirty="0"/>
              <a:t>Medicinu,</a:t>
            </a:r>
          </a:p>
          <a:p>
            <a:r>
              <a:rPr lang="sl-SI" altLang="sl-SI" dirty="0"/>
              <a:t>Društvene znanosti</a:t>
            </a:r>
          </a:p>
          <a:p>
            <a:endParaRPr lang="sl-SI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7" y="3780793"/>
            <a:ext cx="2619375" cy="1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2999" y="4654073"/>
            <a:ext cx="24669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" dirty="0"/>
              <a:t>http://gradiva.txt.si/slovenscina/slovenscina-za-gimnazije-srednje-sole/4-letnik/besedilne-vrste-3/zakonstatutodlocba/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7" y="136121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798" y="2591623"/>
            <a:ext cx="2619375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" dirty="0"/>
              <a:t>http://pravopis-slovnica.blogspot.com/2012/02/knjiznica-knjiznjica.html</a:t>
            </a:r>
          </a:p>
        </p:txBody>
      </p:sp>
    </p:spTree>
    <p:extLst>
      <p:ext uri="{BB962C8B-B14F-4D97-AF65-F5344CB8AC3E}">
        <p14:creationId xmlns:p14="http://schemas.microsoft.com/office/powerpoint/2010/main" val="229645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6406" y="-24897"/>
            <a:ext cx="8229600" cy="1143000"/>
          </a:xfrm>
        </p:spPr>
        <p:txBody>
          <a:bodyPr/>
          <a:lstStyle/>
          <a:p>
            <a:r>
              <a:rPr lang="sl-SI" dirty="0"/>
              <a:t>Laboratorijski rad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22571"/>
          <a:stretch/>
        </p:blipFill>
        <p:spPr>
          <a:xfrm rot="5400000">
            <a:off x="6108861" y="920513"/>
            <a:ext cx="2830621" cy="286580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6297" r="18889" b="24814"/>
          <a:stretch/>
        </p:blipFill>
        <p:spPr>
          <a:xfrm rot="5400000">
            <a:off x="137502" y="1643330"/>
            <a:ext cx="2819400" cy="143138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38103"/>
            <a:ext cx="3774161" cy="2830621"/>
          </a:xfrm>
          <a:prstGeom prst="rect">
            <a:avLst/>
          </a:prstGeom>
        </p:spPr>
      </p:pic>
      <p:pic>
        <p:nvPicPr>
          <p:cNvPr id="14" name="trim.ECE37E1D-7891-45C4-AF20-D1D2412BCF3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 rot="5400000">
            <a:off x="831508" y="949322"/>
            <a:ext cx="3916374" cy="3775077"/>
          </a:xfrm>
          <a:prstGeom prst="rect">
            <a:avLst/>
          </a:prstGeom>
        </p:spPr>
      </p:pic>
      <p:pic>
        <p:nvPicPr>
          <p:cNvPr id="15" name="trim.548B4F14-55ED-4BFB-BA31-3FB90137586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 rot="5400000">
            <a:off x="4560558" y="2092322"/>
            <a:ext cx="43965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52400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C00000"/>
                </a:solidFill>
              </a:rPr>
              <a:t>Sigurnost na UL FKKT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426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Od 1998. fakultet redovito osposobljava studente za siguran rad. </a:t>
            </a:r>
          </a:p>
          <a:p>
            <a:r>
              <a:rPr lang="sl-SI" sz="2400" dirty="0"/>
              <a:t>U rujnu 2019. fakultet je za </a:t>
            </a:r>
            <a:r>
              <a:rPr lang="sl-SI" sz="2400" dirty="0">
                <a:solidFill>
                  <a:srgbClr val="C00000"/>
                </a:solidFill>
              </a:rPr>
              <a:t>program osposobljavanja za siguran i zdravi rad </a:t>
            </a:r>
            <a:r>
              <a:rPr lang="sl-SI" sz="2400" dirty="0"/>
              <a:t>dobio od Ministarstva rada, obitelji, socijalnih pitanja i jednakih mogućnosti priznanje </a:t>
            </a:r>
            <a:r>
              <a:rPr lang="sl-SI" sz="2400" dirty="0">
                <a:solidFill>
                  <a:srgbClr val="C00000"/>
                </a:solidFill>
              </a:rPr>
              <a:t>za dobru praksu na području sigurnosti i zdravlja na radu.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3" r="17512"/>
          <a:stretch/>
        </p:blipFill>
        <p:spPr bwMode="auto">
          <a:xfrm>
            <a:off x="4842385" y="2438401"/>
            <a:ext cx="4079675" cy="421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182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530"/>
            <a:ext cx="8229600" cy="45719"/>
          </a:xfrm>
        </p:spPr>
        <p:txBody>
          <a:bodyPr>
            <a:normAutofit fontScale="90000"/>
          </a:bodyPr>
          <a:lstStyle/>
          <a:p>
            <a:br>
              <a:rPr lang="sl-SI" dirty="0"/>
            </a:br>
            <a:r>
              <a:rPr lang="sl-SI" dirty="0"/>
              <a:t>Dodatne aktivnosti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96795"/>
            <a:ext cx="6705601" cy="50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2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505200" cy="2514600"/>
          </a:xfrm>
        </p:spPr>
        <p:txBody>
          <a:bodyPr>
            <a:normAutofit/>
          </a:bodyPr>
          <a:lstStyle/>
          <a:p>
            <a:pPr marL="542925" algn="l"/>
            <a:br>
              <a:rPr lang="sl-SI" sz="3200" dirty="0"/>
            </a:br>
            <a:r>
              <a:rPr lang="sl-SI" sz="3200" dirty="0"/>
              <a:t>Dodatno poticanje studenata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5187" t="13300" r="42726" b="6311"/>
          <a:stretch/>
        </p:blipFill>
        <p:spPr bwMode="auto">
          <a:xfrm>
            <a:off x="4038600" y="152400"/>
            <a:ext cx="4800600" cy="655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0484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2743200"/>
            <a:ext cx="4021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>Hvala na pozornosti!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7800" y="57912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barbara.novosel@fkkt.uni-lj.si</a:t>
            </a:r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46639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4521-D6EE-4AFF-8175-59BC1615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sl-SI" dirty="0"/>
              <a:t>UL FKKT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D957B-9CF7-4BA8-996A-5F061E42E415}"/>
              </a:ext>
            </a:extLst>
          </p:cNvPr>
          <p:cNvSpPr txBox="1"/>
          <p:nvPr/>
        </p:nvSpPr>
        <p:spPr>
          <a:xfrm>
            <a:off x="457200" y="1752600"/>
            <a:ext cx="325480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Odjel za kemiju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</a:rPr>
              <a:t>Katedra za analitičku kemiju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</a:rPr>
              <a:t>Katedra za anorgansku kemiju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</a:rPr>
              <a:t>Katedra za biokemiju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</a:rPr>
              <a:t>Katedra za organsku kemiju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0" i="0" dirty="0">
                <a:solidFill>
                  <a:srgbClr val="000000"/>
                </a:solidFill>
                <a:effectLst/>
              </a:rPr>
              <a:t>Katedra za fizikalnu kemiju</a:t>
            </a:r>
          </a:p>
          <a:p>
            <a:r>
              <a:rPr lang="sl-SI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EF6AD-2CAC-49DD-9D5A-990FA12C20A1}"/>
              </a:ext>
            </a:extLst>
          </p:cNvPr>
          <p:cNvSpPr txBox="1"/>
          <p:nvPr/>
        </p:nvSpPr>
        <p:spPr>
          <a:xfrm>
            <a:off x="2133600" y="4267200"/>
            <a:ext cx="6553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0" i="0" u="none" strike="noStrike" dirty="0">
                <a:solidFill>
                  <a:srgbClr val="C00000"/>
                </a:solidFill>
                <a:effectLst/>
              </a:rPr>
              <a:t>Odjel za kemijsko inženjerstvo i tehničku sigurnost</a:t>
            </a:r>
            <a:endParaRPr lang="sl-SI" sz="2400" b="0" i="0" u="none" strike="noStrike" dirty="0">
              <a:solidFill>
                <a:srgbClr val="E12F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Katedra za kemijsko-procesno, okolišno i biokemijsko inženjerstvo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Katedra za materi</a:t>
            </a:r>
            <a:r>
              <a:rPr lang="hr-HR" dirty="0"/>
              <a:t>j</a:t>
            </a:r>
            <a:r>
              <a:rPr lang="it-IT" dirty="0"/>
              <a:t>ale i polimerno inžen</a:t>
            </a:r>
            <a:r>
              <a:rPr lang="hr-HR" dirty="0"/>
              <a:t>jerstvo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Katedra za profesionalnu, procesnu i požarnu sigurnost</a:t>
            </a:r>
            <a:endParaRPr lang="sl-S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039857-8995-4C17-90C7-6A0ABEEF2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34" b="14816"/>
          <a:stretch/>
        </p:blipFill>
        <p:spPr>
          <a:xfrm rot="10800000">
            <a:off x="4191000" y="1437858"/>
            <a:ext cx="431003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4521-D6EE-4AFF-8175-59BC1615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sl-SI" dirty="0"/>
              <a:t>UL FKKT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FDA0-6BC7-4B6F-80CE-BBB5F749E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54" y="1410980"/>
            <a:ext cx="4245746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Pedagoška djelatnost</a:t>
            </a:r>
          </a:p>
          <a:p>
            <a:pPr marL="0" indent="0">
              <a:buNone/>
            </a:pPr>
            <a:r>
              <a:rPr lang="sl-SI" sz="1800" dirty="0"/>
              <a:t>Bolonjski studijski programi</a:t>
            </a:r>
          </a:p>
          <a:p>
            <a:pPr marL="176213" indent="-176213"/>
            <a:r>
              <a:rPr lang="sl-SI" sz="1800" dirty="0">
                <a:solidFill>
                  <a:srgbClr val="C00000"/>
                </a:solidFill>
              </a:rPr>
              <a:t>Bolonjski studijski programi 1. stupnja</a:t>
            </a:r>
            <a:endParaRPr lang="sl-SI" sz="1800" dirty="0"/>
          </a:p>
          <a:p>
            <a:pPr lvl="1"/>
            <a:r>
              <a:rPr lang="sl-SI" sz="1400" dirty="0"/>
              <a:t>Kemija</a:t>
            </a:r>
          </a:p>
          <a:p>
            <a:pPr lvl="1"/>
            <a:r>
              <a:rPr lang="sl-SI" sz="1400" dirty="0"/>
              <a:t>Biokemija</a:t>
            </a:r>
          </a:p>
          <a:p>
            <a:pPr lvl="1"/>
            <a:r>
              <a:rPr lang="sl-SI" sz="1400" dirty="0"/>
              <a:t>Kemijsko inženjerstvo</a:t>
            </a:r>
          </a:p>
          <a:p>
            <a:pPr lvl="1"/>
            <a:r>
              <a:rPr lang="sl-SI" sz="1400" dirty="0">
                <a:solidFill>
                  <a:srgbClr val="C00000"/>
                </a:solidFill>
              </a:rPr>
              <a:t>Tehnička sigurnost</a:t>
            </a:r>
          </a:p>
          <a:p>
            <a:pPr lvl="1"/>
            <a:r>
              <a:rPr lang="sl-SI" sz="1400" dirty="0"/>
              <a:t>Kemijska tehnologija - VSP</a:t>
            </a:r>
          </a:p>
          <a:p>
            <a:endParaRPr lang="sl-SI" sz="1800" dirty="0"/>
          </a:p>
          <a:p>
            <a:pPr marL="176213" indent="-176213"/>
            <a:r>
              <a:rPr lang="sl-SI" sz="1800" dirty="0">
                <a:solidFill>
                  <a:srgbClr val="C00000"/>
                </a:solidFill>
              </a:rPr>
              <a:t>Bolonjski studijski programi 2. stupnja</a:t>
            </a:r>
          </a:p>
          <a:p>
            <a:pPr lvl="1"/>
            <a:r>
              <a:rPr lang="sl-SI" sz="1400" dirty="0"/>
              <a:t>Kemija</a:t>
            </a:r>
          </a:p>
          <a:p>
            <a:pPr lvl="1"/>
            <a:r>
              <a:rPr lang="sl-SI" sz="1400" dirty="0"/>
              <a:t>Biokemija</a:t>
            </a:r>
          </a:p>
          <a:p>
            <a:pPr lvl="1"/>
            <a:r>
              <a:rPr lang="sl-SI" sz="1400" dirty="0"/>
              <a:t>Kemijsko inženjerstvo</a:t>
            </a:r>
          </a:p>
          <a:p>
            <a:pPr lvl="1"/>
            <a:r>
              <a:rPr lang="sl-SI" sz="1400" dirty="0">
                <a:solidFill>
                  <a:srgbClr val="C00000"/>
                </a:solidFill>
              </a:rPr>
              <a:t>Tehnička sigurnost</a:t>
            </a:r>
          </a:p>
          <a:p>
            <a:pPr lvl="1"/>
            <a:r>
              <a:rPr lang="sl-SI" sz="1400" dirty="0"/>
              <a:t>Kemijska izobrazba</a:t>
            </a:r>
          </a:p>
          <a:p>
            <a:endParaRPr lang="sl-SI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01DA1-7C62-4A1D-8CE8-F53B6657E06B}"/>
              </a:ext>
            </a:extLst>
          </p:cNvPr>
          <p:cNvSpPr txBox="1"/>
          <p:nvPr/>
        </p:nvSpPr>
        <p:spPr>
          <a:xfrm>
            <a:off x="4953000" y="3441732"/>
            <a:ext cx="373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Bolonjski studijski programi 3. stupnja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sl-SI" dirty="0"/>
              <a:t>Kemijske znanosti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sl-SI" dirty="0"/>
              <a:t>Biomedicina za područje biokemija i molekularna biologija (upis na UL) 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C00000"/>
                </a:solidFill>
              </a:rPr>
              <a:t>Zaštita okoliša (upis na UL)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sl-SI" dirty="0"/>
              <a:t>Bioznanosti (upis na Biotehnički fakultet UL)</a:t>
            </a:r>
          </a:p>
          <a:p>
            <a:pPr marL="360363" lvl="1" indent="-184150">
              <a:buFont typeface="Arial" panose="020B0604020202020204" pitchFamily="34" charset="0"/>
              <a:buChar char="•"/>
            </a:pPr>
            <a:r>
              <a:rPr lang="sl-SI" dirty="0"/>
              <a:t>Znanost i inženjerstvo materijala (upis na NTF UL)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903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BD11-FDBB-4AAC-8EDF-FB51C81B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1836"/>
          </a:xfrm>
        </p:spPr>
        <p:txBody>
          <a:bodyPr>
            <a:normAutofit fontScale="90000"/>
          </a:bodyPr>
          <a:lstStyle/>
          <a:p>
            <a:r>
              <a:rPr lang="sl-SI" dirty="0"/>
              <a:t>Trajanje studijskog programa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1C84B-FF03-4FF6-9CBE-A32C3768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18" y="1996315"/>
            <a:ext cx="7867082" cy="41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702F-4145-4510-AD2B-E2B6FE6A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</p:spPr>
        <p:txBody>
          <a:bodyPr>
            <a:normAutofit fontScale="90000"/>
          </a:bodyPr>
          <a:lstStyle/>
          <a:p>
            <a:r>
              <a:rPr lang="sl-SI" dirty="0"/>
              <a:t>Razvoj Tehničke sigurnosti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4F14436-3876-48A3-B93A-2560C6B45F89}"/>
              </a:ext>
            </a:extLst>
          </p:cNvPr>
          <p:cNvSpPr/>
          <p:nvPr/>
        </p:nvSpPr>
        <p:spPr>
          <a:xfrm>
            <a:off x="533400" y="4479524"/>
            <a:ext cx="8229600" cy="7020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8060-82C7-4A07-8177-1395C9B2D2B2}"/>
              </a:ext>
            </a:extLst>
          </p:cNvPr>
          <p:cNvSpPr txBox="1"/>
          <p:nvPr/>
        </p:nvSpPr>
        <p:spPr>
          <a:xfrm>
            <a:off x="484909" y="5334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accent3">
                    <a:lumMod val="75000"/>
                  </a:schemeClr>
                </a:solidFill>
              </a:rPr>
              <a:t>1965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E58B3-F2C5-4305-896C-7DEE7738FC7B}"/>
              </a:ext>
            </a:extLst>
          </p:cNvPr>
          <p:cNvSpPr txBox="1"/>
          <p:nvPr/>
        </p:nvSpPr>
        <p:spPr>
          <a:xfrm>
            <a:off x="7315200" y="5410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C00000"/>
                </a:solidFill>
              </a:rPr>
              <a:t>2008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487E6-99CA-46E7-819E-BE09DDFB2CD4}"/>
              </a:ext>
            </a:extLst>
          </p:cNvPr>
          <p:cNvSpPr txBox="1"/>
          <p:nvPr/>
        </p:nvSpPr>
        <p:spPr>
          <a:xfrm>
            <a:off x="4643021" y="539614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accent6">
                    <a:lumMod val="75000"/>
                  </a:schemeClr>
                </a:solidFill>
              </a:rPr>
              <a:t>1994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7F592-7266-4311-A000-4D28ECF4EA3F}"/>
              </a:ext>
            </a:extLst>
          </p:cNvPr>
          <p:cNvSpPr txBox="1"/>
          <p:nvPr/>
        </p:nvSpPr>
        <p:spPr>
          <a:xfrm>
            <a:off x="533400" y="3420122"/>
            <a:ext cx="182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Viša tehnička</a:t>
            </a:r>
          </a:p>
          <a:p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škola za sigurnost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356DC-2668-4343-A682-4550A7296A47}"/>
              </a:ext>
            </a:extLst>
          </p:cNvPr>
          <p:cNvSpPr txBox="1"/>
          <p:nvPr/>
        </p:nvSpPr>
        <p:spPr>
          <a:xfrm>
            <a:off x="3702693" y="2545989"/>
            <a:ext cx="1758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Visokoškolski ŠP </a:t>
            </a:r>
          </a:p>
          <a:p>
            <a:r>
              <a:rPr lang="sl-SI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Zaštita na radu i</a:t>
            </a:r>
          </a:p>
          <a:p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zaštita od požara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BEBF8-E99A-4CAD-8217-216B5E7534A5}"/>
              </a:ext>
            </a:extLst>
          </p:cNvPr>
          <p:cNvSpPr txBox="1"/>
          <p:nvPr/>
        </p:nvSpPr>
        <p:spPr>
          <a:xfrm>
            <a:off x="5591083" y="1629370"/>
            <a:ext cx="332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Magistarski ŠP Tehnička sigurnost</a:t>
            </a:r>
          </a:p>
          <a:p>
            <a:endParaRPr lang="sl-SI" dirty="0">
              <a:solidFill>
                <a:srgbClr val="C00000"/>
              </a:solidFill>
            </a:endParaRPr>
          </a:p>
          <a:p>
            <a:r>
              <a:rPr lang="sl-SI" dirty="0">
                <a:solidFill>
                  <a:srgbClr val="C00000"/>
                </a:solidFill>
              </a:rPr>
              <a:t>Sveučilišna ŠP Tehnička sigurnost</a:t>
            </a:r>
          </a:p>
        </p:txBody>
      </p:sp>
    </p:spTree>
    <p:extLst>
      <p:ext uri="{BB962C8B-B14F-4D97-AF65-F5344CB8AC3E}">
        <p14:creationId xmlns:p14="http://schemas.microsoft.com/office/powerpoint/2010/main" val="53043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1D31-7CF3-4AD7-9FA2-C116A1FE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sl-SI" dirty="0"/>
              <a:t>Studij Tehničke sigurnosti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77AF6-4B51-4C1F-B9C5-FD43A8CC8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Sveučilišni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58EAE-8D8D-42FD-B27B-E16EC4073E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l-SI" b="0" i="0" dirty="0">
                <a:solidFill>
                  <a:srgbClr val="606060"/>
                </a:solidFill>
                <a:effectLst/>
                <a:latin typeface="Tahoma" panose="020B0604030504040204" pitchFamily="34" charset="0"/>
              </a:rPr>
              <a:t>Trajanje 3 </a:t>
            </a:r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godine</a:t>
            </a:r>
            <a:r>
              <a:rPr lang="sl-SI" b="0" i="0" dirty="0">
                <a:solidFill>
                  <a:srgbClr val="606060"/>
                </a:solidFill>
                <a:effectLst/>
                <a:latin typeface="Tahoma" panose="020B0604030504040204" pitchFamily="34" charset="0"/>
              </a:rPr>
              <a:t> (6 semestara) </a:t>
            </a:r>
          </a:p>
          <a:p>
            <a:r>
              <a:rPr lang="sl-SI" b="0" i="0" dirty="0">
                <a:solidFill>
                  <a:srgbClr val="606060"/>
                </a:solidFill>
                <a:effectLst/>
                <a:latin typeface="Tahoma" panose="020B0604030504040204" pitchFamily="34" charset="0"/>
              </a:rPr>
              <a:t>180 </a:t>
            </a:r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bodova</a:t>
            </a:r>
            <a:endParaRPr lang="sl-SI" b="0" i="0" dirty="0">
              <a:solidFill>
                <a:srgbClr val="606060"/>
              </a:solidFill>
              <a:effectLst/>
              <a:latin typeface="Tahoma" panose="020B0604030504040204" pitchFamily="34" charset="0"/>
            </a:endParaRPr>
          </a:p>
          <a:p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Uvjet za upis:</a:t>
            </a:r>
            <a:b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</a:br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opća matura</a:t>
            </a:r>
          </a:p>
          <a:p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40 upisnih mjesta </a:t>
            </a:r>
            <a:endParaRPr lang="sl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5F1BD-D628-46D5-A7E2-DD4617B95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Magistarski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54E66-FD67-4BED-8FF1-AC334BE125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l-SI" b="0" i="0" dirty="0">
                <a:solidFill>
                  <a:srgbClr val="606060"/>
                </a:solidFill>
                <a:effectLst/>
                <a:latin typeface="Tahoma" panose="020B0604030504040204" pitchFamily="34" charset="0"/>
              </a:rPr>
              <a:t>Trajanje 2 godine (4 semestra) </a:t>
            </a:r>
          </a:p>
          <a:p>
            <a:r>
              <a:rPr lang="sl-SI" b="0" i="0" dirty="0">
                <a:solidFill>
                  <a:srgbClr val="606060"/>
                </a:solidFill>
                <a:effectLst/>
                <a:latin typeface="Tahoma" panose="020B0604030504040204" pitchFamily="34" charset="0"/>
              </a:rPr>
              <a:t>120 </a:t>
            </a:r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bodova</a:t>
            </a:r>
            <a:endParaRPr lang="sl-SI" b="0" i="0" dirty="0">
              <a:solidFill>
                <a:srgbClr val="606060"/>
              </a:solidFill>
              <a:effectLst/>
              <a:latin typeface="Tahoma" panose="020B0604030504040204" pitchFamily="34" charset="0"/>
            </a:endParaRPr>
          </a:p>
          <a:p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Uvjet za upis:</a:t>
            </a:r>
            <a:b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</a:br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završen</a:t>
            </a:r>
            <a:r>
              <a:rPr lang="sl-SI" b="0" i="0" dirty="0">
                <a:solidFill>
                  <a:srgbClr val="606060"/>
                </a:solidFill>
                <a:effectLst/>
                <a:latin typeface="Tahoma" panose="020B0604030504040204" pitchFamily="34" charset="0"/>
              </a:rPr>
              <a:t> ŠP najmanje prvog stupnja, stečen u RS </a:t>
            </a:r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ili inozemstvu</a:t>
            </a:r>
          </a:p>
          <a:p>
            <a:r>
              <a:rPr lang="sl-SI" dirty="0">
                <a:solidFill>
                  <a:srgbClr val="606060"/>
                </a:solidFill>
                <a:latin typeface="Tahoma" panose="020B0604030504040204" pitchFamily="34" charset="0"/>
              </a:rPr>
              <a:t>20 upisnih mjesta 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0576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304799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/>
              <a:t>S</a:t>
            </a:r>
            <a:r>
              <a:rPr lang="en-US" sz="3200" b="1" dirty="0" err="1"/>
              <a:t>tudij</a:t>
            </a:r>
            <a:r>
              <a:rPr lang="en-US" sz="3200" b="1" dirty="0"/>
              <a:t> </a:t>
            </a:r>
            <a:r>
              <a:rPr lang="en-US" sz="3200" b="1" dirty="0" err="1"/>
              <a:t>tehni</a:t>
            </a:r>
            <a:r>
              <a:rPr lang="hr-HR" sz="3200" b="1" dirty="0"/>
              <a:t>č</a:t>
            </a:r>
            <a:r>
              <a:rPr lang="en-US" sz="3200" b="1" dirty="0" err="1"/>
              <a:t>ke</a:t>
            </a:r>
            <a:r>
              <a:rPr lang="en-US" sz="3200" b="1" dirty="0"/>
              <a:t> </a:t>
            </a:r>
            <a:r>
              <a:rPr lang="hr-HR" sz="3200" b="1" dirty="0"/>
              <a:t>sigu</a:t>
            </a:r>
            <a:r>
              <a:rPr lang="en-US" sz="3200" b="1" dirty="0" err="1"/>
              <a:t>rnosti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75" y="3124200"/>
            <a:ext cx="4182325" cy="2596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1137616"/>
            <a:ext cx="449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2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Sveučilišni</a:t>
            </a:r>
            <a:r>
              <a:rPr lang="sl-SI" sz="2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22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sl-SI" sz="2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tudijski program Tehnička sigurnost jest istraživački, inženjerski i razvojno usmjeren </a:t>
            </a:r>
            <a:r>
              <a:rPr lang="sl-SI" sz="22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sl-SI" sz="2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tudijski program za proučavanje i osiguranje </a:t>
            </a:r>
            <a:r>
              <a:rPr lang="sl-SI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SIGU</a:t>
            </a:r>
            <a:r>
              <a:rPr lang="sl-SI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RNOSTI </a:t>
            </a:r>
            <a:r>
              <a:rPr lang="sl-SI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</a:t>
            </a:r>
            <a:r>
              <a:rPr lang="sl-SI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tehnici</a:t>
            </a:r>
            <a:r>
              <a:rPr lang="sl-SI" sz="2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200" dirty="0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1066800" y="6019800"/>
            <a:ext cx="7010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l-SI" sz="2400" dirty="0"/>
              <a:t>Naziv: </a:t>
            </a:r>
            <a:r>
              <a:rPr lang="en-US" sz="2400" dirty="0" err="1"/>
              <a:t>diplomirani</a:t>
            </a:r>
            <a:r>
              <a:rPr lang="en-US" sz="2400" dirty="0"/>
              <a:t>(a) </a:t>
            </a:r>
            <a:r>
              <a:rPr lang="en-US" sz="2400" dirty="0" err="1"/>
              <a:t>inžen</a:t>
            </a:r>
            <a:r>
              <a:rPr lang="hr-HR" sz="2400" dirty="0"/>
              <a:t>je</a:t>
            </a:r>
            <a:r>
              <a:rPr lang="en-US" sz="2400" dirty="0"/>
              <a:t>r(ka) </a:t>
            </a:r>
            <a:r>
              <a:rPr lang="en-US" sz="2400" dirty="0" err="1"/>
              <a:t>tehni</a:t>
            </a:r>
            <a:r>
              <a:rPr lang="hr-HR" sz="2400" dirty="0"/>
              <a:t>č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hr-HR" sz="2400" dirty="0"/>
              <a:t>sigu</a:t>
            </a:r>
            <a:r>
              <a:rPr lang="en-US" sz="2400" dirty="0" err="1"/>
              <a:t>rnosti</a:t>
            </a:r>
            <a:r>
              <a:rPr lang="en-US" sz="2400" dirty="0"/>
              <a:t> (UN)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03981528"/>
              </p:ext>
            </p:extLst>
          </p:nvPr>
        </p:nvGraphicFramePr>
        <p:xfrm>
          <a:off x="-304799" y="1752599"/>
          <a:ext cx="4495800" cy="3886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565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304799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b="1" dirty="0"/>
              <a:t>S</a:t>
            </a:r>
            <a:r>
              <a:rPr lang="en-US" sz="3200" b="1" dirty="0" err="1"/>
              <a:t>tudij</a:t>
            </a:r>
            <a:r>
              <a:rPr lang="en-US" sz="3200" b="1" dirty="0"/>
              <a:t> </a:t>
            </a:r>
            <a:r>
              <a:rPr lang="en-US" sz="3200" b="1" dirty="0" err="1"/>
              <a:t>tehni</a:t>
            </a:r>
            <a:r>
              <a:rPr lang="hr-HR" sz="3200" b="1" dirty="0"/>
              <a:t>č</a:t>
            </a:r>
            <a:r>
              <a:rPr lang="en-US" sz="3200" b="1" dirty="0" err="1"/>
              <a:t>ke</a:t>
            </a:r>
            <a:r>
              <a:rPr lang="hr-HR" sz="3200" b="1" dirty="0"/>
              <a:t> </a:t>
            </a:r>
            <a:r>
              <a:rPr lang="hr-HR" sz="3200" b="1" dirty="0">
                <a:solidFill>
                  <a:srgbClr val="C00000"/>
                </a:solidFill>
              </a:rPr>
              <a:t>SIGU</a:t>
            </a:r>
            <a:r>
              <a:rPr lang="en-US" sz="3200" b="1" dirty="0">
                <a:solidFill>
                  <a:srgbClr val="C00000"/>
                </a:solidFill>
              </a:rPr>
              <a:t>RNOSTI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3567D-C7FE-4A3B-8FB2-FE8EE06F1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401" y="2522425"/>
            <a:ext cx="6495015" cy="4008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533F4E-468E-4EB6-B6BF-720044A2D7E7}"/>
              </a:ext>
            </a:extLst>
          </p:cNvPr>
          <p:cNvSpPr txBox="1"/>
          <p:nvPr/>
        </p:nvSpPr>
        <p:spPr>
          <a:xfrm>
            <a:off x="1066800" y="1117156"/>
            <a:ext cx="7772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/>
              <a:t>Sigurnost treba </a:t>
            </a:r>
            <a:r>
              <a:rPr lang="sl-SI" sz="2400" dirty="0">
                <a:solidFill>
                  <a:srgbClr val="C00000"/>
                </a:solidFill>
              </a:rPr>
              <a:t>razvijati</a:t>
            </a:r>
            <a:r>
              <a:rPr lang="sl-SI" sz="2400" dirty="0"/>
              <a:t>, </a:t>
            </a:r>
            <a:r>
              <a:rPr lang="sl-SI" sz="2400" dirty="0">
                <a:solidFill>
                  <a:srgbClr val="C00000"/>
                </a:solidFill>
              </a:rPr>
              <a:t>proučavati</a:t>
            </a:r>
            <a:r>
              <a:rPr lang="sl-SI" sz="2400" dirty="0"/>
              <a:t>, </a:t>
            </a:r>
            <a:r>
              <a:rPr lang="sl-SI" sz="2400" dirty="0">
                <a:solidFill>
                  <a:srgbClr val="C00000"/>
                </a:solidFill>
              </a:rPr>
              <a:t>mjeriti</a:t>
            </a:r>
            <a:r>
              <a:rPr lang="sl-SI" sz="2400" dirty="0"/>
              <a:t>, </a:t>
            </a:r>
            <a:r>
              <a:rPr lang="sl-SI" sz="2400" dirty="0">
                <a:solidFill>
                  <a:srgbClr val="C00000"/>
                </a:solidFill>
              </a:rPr>
              <a:t>osiguravati</a:t>
            </a:r>
            <a:r>
              <a:rPr lang="sl-SI" sz="2400" dirty="0"/>
              <a:t>, </a:t>
            </a:r>
            <a:r>
              <a:rPr lang="sl-SI" sz="2400" dirty="0">
                <a:solidFill>
                  <a:srgbClr val="C00000"/>
                </a:solidFill>
              </a:rPr>
              <a:t>poticati</a:t>
            </a:r>
            <a:r>
              <a:rPr lang="sl-SI" sz="2400" dirty="0"/>
              <a:t> i </a:t>
            </a:r>
            <a:r>
              <a:rPr lang="sl-SI" sz="2400" dirty="0">
                <a:solidFill>
                  <a:srgbClr val="C00000"/>
                </a:solidFill>
              </a:rPr>
              <a:t>obnavljati</a:t>
            </a:r>
            <a:r>
              <a:rPr lang="sl-SI" sz="2400" dirty="0"/>
              <a:t> te time težiti podizanju razine </a:t>
            </a:r>
            <a:r>
              <a:rPr lang="sl-SI" sz="2400" dirty="0">
                <a:solidFill>
                  <a:srgbClr val="C00000"/>
                </a:solidFill>
              </a:rPr>
              <a:t>sigurnosne</a:t>
            </a:r>
            <a:r>
              <a:rPr lang="sl-SI" sz="2400" dirty="0"/>
              <a:t> </a:t>
            </a:r>
            <a:r>
              <a:rPr lang="sl-SI" sz="2400" dirty="0">
                <a:solidFill>
                  <a:srgbClr val="C00000"/>
                </a:solidFill>
              </a:rPr>
              <a:t>kulture </a:t>
            </a:r>
            <a:r>
              <a:rPr lang="sl-SI" sz="2400" dirty="0"/>
              <a:t>na različitim područjima ljudskog rada.</a:t>
            </a:r>
          </a:p>
        </p:txBody>
      </p:sp>
    </p:spTree>
    <p:extLst>
      <p:ext uri="{BB962C8B-B14F-4D97-AF65-F5344CB8AC3E}">
        <p14:creationId xmlns:p14="http://schemas.microsoft.com/office/powerpoint/2010/main" val="273046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934200" cy="457200"/>
          </a:xfrm>
        </p:spPr>
        <p:txBody>
          <a:bodyPr>
            <a:noAutofit/>
          </a:bodyPr>
          <a:lstStyle/>
          <a:p>
            <a:r>
              <a:rPr lang="sl-SI" sz="3600" dirty="0"/>
              <a:t>Profesionalna sigurnost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1" y="4493153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5400000">
            <a:off x="1680338" y="2975946"/>
            <a:ext cx="1834413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" dirty="0"/>
              <a:t>http://www.delo.si/gospodarstvo/makromonitor/gradbenistvo-v-eu-se-polagoma-pobira.html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85" y="2207277"/>
            <a:ext cx="1407002" cy="211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6198" y="4738008"/>
            <a:ext cx="1743075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" dirty="0"/>
              <a:t>http://www.zurnal24.si/za-zmerjanje-dobil-7250-evrov-clanek-212910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95" y="2688598"/>
            <a:ext cx="285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43600" y="4557713"/>
            <a:ext cx="2857500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" dirty="0"/>
              <a:t>http://www.finance.si/270212/Vibracije-in-hrup-na-delovnem-mestu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03" y="3045195"/>
            <a:ext cx="2423481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59276" y="6291594"/>
            <a:ext cx="2586916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" dirty="0"/>
              <a:t>http://www.mojmikro.si/v_srediscu/razkritje/kako_postaviti_monitor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7924800" y="5083659"/>
            <a:ext cx="304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" dirty="0"/>
              <a:t>http://www.zurnal24.si/pahor-kot-gozdar-podira-drevesa-clanek-166798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0D448-2C04-4681-A260-143ACA231C0B}"/>
              </a:ext>
            </a:extLst>
          </p:cNvPr>
          <p:cNvSpPr txBox="1"/>
          <p:nvPr/>
        </p:nvSpPr>
        <p:spPr>
          <a:xfrm>
            <a:off x="1005520" y="866573"/>
            <a:ext cx="7795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Profesionalna sigurnost je široko područje sigurnosti u radnim odnosima i okolišu, gdje želimo stručnim znanjem uključiti u radni proces sve zakonodavne zahtjeve i spriječiti ili smanjiti štetne događaje te moguća preopterećenja radnika koja proizlaze iz rada i radnog okoliša.</a:t>
            </a:r>
          </a:p>
        </p:txBody>
      </p:sp>
    </p:spTree>
    <p:extLst>
      <p:ext uri="{BB962C8B-B14F-4D97-AF65-F5344CB8AC3E}">
        <p14:creationId xmlns:p14="http://schemas.microsoft.com/office/powerpoint/2010/main" val="824388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824</Words>
  <Application>Microsoft Office PowerPoint</Application>
  <PresentationFormat>On-screen Show (4:3)</PresentationFormat>
  <Paragraphs>111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Tahoma</vt:lpstr>
      <vt:lpstr>Office Theme</vt:lpstr>
      <vt:lpstr>PowerPoint Presentation</vt:lpstr>
      <vt:lpstr>UL FKKT</vt:lpstr>
      <vt:lpstr>UL FKKT</vt:lpstr>
      <vt:lpstr>Trajanje studijskog programa</vt:lpstr>
      <vt:lpstr>Razvoj Tehničke sigurnosti</vt:lpstr>
      <vt:lpstr>Studij Tehničke sigurnosti</vt:lpstr>
      <vt:lpstr>PowerPoint Presentation</vt:lpstr>
      <vt:lpstr>PowerPoint Presentation</vt:lpstr>
      <vt:lpstr>Profesionalna sigurnost</vt:lpstr>
      <vt:lpstr>Procesna sigurnost</vt:lpstr>
      <vt:lpstr>Požarna sigurnost</vt:lpstr>
      <vt:lpstr>Požarna sigurnost</vt:lpstr>
      <vt:lpstr>Sigurnost okoliša</vt:lpstr>
      <vt:lpstr>Multidisciplinarnost studija</vt:lpstr>
      <vt:lpstr>Laboratorijski rad</vt:lpstr>
      <vt:lpstr>Sigurnost na UL FKKT</vt:lpstr>
      <vt:lpstr> Dodatne aktivnosti</vt:lpstr>
      <vt:lpstr> Dodatno poticanje studenata</vt:lpstr>
      <vt:lpstr>PowerPoint Presentation</vt:lpstr>
    </vt:vector>
  </TitlesOfParts>
  <Company>FKKT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iztok</dc:creator>
  <cp:lastModifiedBy>Juraj	Vdović</cp:lastModifiedBy>
  <cp:revision>238</cp:revision>
  <dcterms:created xsi:type="dcterms:W3CDTF">2013-02-14T11:04:37Z</dcterms:created>
  <dcterms:modified xsi:type="dcterms:W3CDTF">2021-10-12T08:02:22Z</dcterms:modified>
</cp:coreProperties>
</file>