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1"/>
    <p:sldMasterId id="2147483701" r:id="rId2"/>
    <p:sldMasterId id="2147483703" r:id="rId3"/>
  </p:sldMasterIdLst>
  <p:notesMasterIdLst>
    <p:notesMasterId r:id="rId34"/>
  </p:notesMasterIdLst>
  <p:handoutMasterIdLst>
    <p:handoutMasterId r:id="rId35"/>
  </p:handoutMasterIdLst>
  <p:sldIdLst>
    <p:sldId id="1359" r:id="rId4"/>
    <p:sldId id="1321" r:id="rId5"/>
    <p:sldId id="1369" r:id="rId6"/>
    <p:sldId id="1430" r:id="rId7"/>
    <p:sldId id="490" r:id="rId8"/>
    <p:sldId id="1361" r:id="rId9"/>
    <p:sldId id="1344" r:id="rId10"/>
    <p:sldId id="1335" r:id="rId11"/>
    <p:sldId id="1324" r:id="rId12"/>
    <p:sldId id="1338" r:id="rId13"/>
    <p:sldId id="1477" r:id="rId14"/>
    <p:sldId id="1475" r:id="rId15"/>
    <p:sldId id="1353" r:id="rId16"/>
    <p:sldId id="1094" r:id="rId17"/>
    <p:sldId id="1364" r:id="rId18"/>
    <p:sldId id="1363" r:id="rId19"/>
    <p:sldId id="1331" r:id="rId20"/>
    <p:sldId id="1348" r:id="rId21"/>
    <p:sldId id="1065" r:id="rId22"/>
    <p:sldId id="1479" r:id="rId23"/>
    <p:sldId id="1448" r:id="rId24"/>
    <p:sldId id="1447" r:id="rId25"/>
    <p:sldId id="1023" r:id="rId26"/>
    <p:sldId id="1481" r:id="rId27"/>
    <p:sldId id="1466" r:id="rId28"/>
    <p:sldId id="1472" r:id="rId29"/>
    <p:sldId id="1480" r:id="rId30"/>
    <p:sldId id="1456" r:id="rId31"/>
    <p:sldId id="1350" r:id="rId32"/>
    <p:sldId id="1352" r:id="rId33"/>
  </p:sldIdLst>
  <p:sldSz cx="12192000" cy="6858000"/>
  <p:notesSz cx="6797675" cy="9926638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itanilla Komenda" initials="TK" lastIdx="1" clrIdx="0">
    <p:extLst>
      <p:ext uri="{19B8F6BF-5375-455C-9EA6-DF929625EA0E}">
        <p15:presenceInfo xmlns:p15="http://schemas.microsoft.com/office/powerpoint/2012/main" userId="19a5fdcd7aa098cc" providerId="Windows Live"/>
      </p:ext>
    </p:extLst>
  </p:cmAuthor>
  <p:cmAuthor id="2" name="Viktorio Malisa" initials="" lastIdx="0" clrIdx="1"/>
  <p:cmAuthor id="3" name="Malisa Viktorio" initials="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FF00"/>
    <a:srgbClr val="E6B9B8"/>
    <a:srgbClr val="F8F8F8"/>
    <a:srgbClr val="000000"/>
    <a:srgbClr val="1E8AFF"/>
    <a:srgbClr val="487177"/>
    <a:srgbClr val="878787"/>
    <a:srgbClr val="D8E7F5"/>
    <a:srgbClr val="0F5C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ittlere Formatvorlage 2 - Akz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87275" autoAdjust="0"/>
  </p:normalViewPr>
  <p:slideViewPr>
    <p:cSldViewPr>
      <p:cViewPr varScale="1">
        <p:scale>
          <a:sx n="78" d="100"/>
          <a:sy n="78" d="100"/>
        </p:scale>
        <p:origin x="1008" y="11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9" d="100"/>
        <a:sy n="69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3144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heme" Target="theme/theme1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commentAuthors" Target="commentAuthor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851693" y="498823"/>
            <a:ext cx="3456384" cy="498055"/>
          </a:xfrm>
          <a:prstGeom prst="rect">
            <a:avLst/>
          </a:prstGeom>
        </p:spPr>
        <p:txBody>
          <a:bodyPr vert="horz" lIns="93930" tIns="46966" rIns="93930" bIns="46966" rtlCol="0"/>
          <a:lstStyle>
            <a:lvl1pPr algn="l">
              <a:defRPr sz="1300"/>
            </a:lvl1pPr>
          </a:lstStyle>
          <a:p>
            <a:pPr algn="ctr"/>
            <a:r>
              <a:rPr lang="de-DE" sz="1600" dirty="0"/>
              <a:t>Mensch-Roboter-Kollaboration (MRK)</a:t>
            </a:r>
          </a:p>
          <a:p>
            <a:pPr algn="ctr"/>
            <a:r>
              <a:rPr lang="de-DE" sz="1200" dirty="0"/>
              <a:t>Tiefengraben, 8. Mai 2019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1598637" y="9153825"/>
            <a:ext cx="3777086" cy="498055"/>
          </a:xfrm>
          <a:prstGeom prst="rect">
            <a:avLst/>
          </a:prstGeom>
        </p:spPr>
        <p:txBody>
          <a:bodyPr vert="horz" lIns="93930" tIns="46966" rIns="93930" bIns="46966" rtlCol="0" anchor="b"/>
          <a:lstStyle>
            <a:lvl1pPr algn="l">
              <a:defRPr sz="1300"/>
            </a:lvl1pPr>
          </a:lstStyle>
          <a:p>
            <a:pPr algn="ctr"/>
            <a:r>
              <a:rPr lang="de-DE" dirty="0"/>
              <a:t>© 2019 Viktorio Malisa</a:t>
            </a:r>
          </a:p>
          <a:p>
            <a:pPr algn="ctr"/>
            <a:r>
              <a:rPr lang="de-DE" dirty="0"/>
              <a:t>E-Mail: viktorio.malisa@auva.at, Tel: 0699 1405 1189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847109" y="9153824"/>
            <a:ext cx="588955" cy="498055"/>
          </a:xfrm>
          <a:prstGeom prst="rect">
            <a:avLst/>
          </a:prstGeom>
        </p:spPr>
        <p:txBody>
          <a:bodyPr vert="horz" lIns="93930" tIns="46966" rIns="93930" bIns="46966" rtlCol="0" anchor="b"/>
          <a:lstStyle>
            <a:lvl1pPr algn="r">
              <a:defRPr sz="1300"/>
            </a:lvl1pPr>
          </a:lstStyle>
          <a:p>
            <a:fld id="{13022AE9-4B1A-4537-B8AD-BD36B76E7CD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45195861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5660" cy="496332"/>
          </a:xfrm>
          <a:prstGeom prst="rect">
            <a:avLst/>
          </a:prstGeom>
        </p:spPr>
        <p:txBody>
          <a:bodyPr vert="horz" lIns="93930" tIns="46966" rIns="93930" bIns="46966" rtlCol="0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60" cy="496332"/>
          </a:xfrm>
          <a:prstGeom prst="rect">
            <a:avLst/>
          </a:prstGeom>
        </p:spPr>
        <p:txBody>
          <a:bodyPr vert="horz" lIns="93930" tIns="46966" rIns="93930" bIns="46966" rtlCol="0"/>
          <a:lstStyle>
            <a:lvl1pPr algn="r">
              <a:defRPr sz="1300"/>
            </a:lvl1pPr>
          </a:lstStyle>
          <a:p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88900" y="744538"/>
            <a:ext cx="6619875" cy="37242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0" tIns="46966" rIns="93930" bIns="46966" rtlCol="0" anchor="ctr"/>
          <a:lstStyle/>
          <a:p>
            <a:endParaRPr lang="de-AT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3930" tIns="46966" rIns="93930" bIns="46966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1" y="9428583"/>
            <a:ext cx="2945660" cy="496332"/>
          </a:xfrm>
          <a:prstGeom prst="rect">
            <a:avLst/>
          </a:prstGeom>
        </p:spPr>
        <p:txBody>
          <a:bodyPr vert="horz" lIns="93930" tIns="46966" rIns="93930" bIns="46966" rtlCol="0" anchor="b"/>
          <a:lstStyle>
            <a:lvl1pPr algn="l">
              <a:defRPr sz="1300"/>
            </a:lvl1pPr>
          </a:lstStyle>
          <a:p>
            <a:endParaRPr lang="de-AT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60" cy="496332"/>
          </a:xfrm>
          <a:prstGeom prst="rect">
            <a:avLst/>
          </a:prstGeom>
        </p:spPr>
        <p:txBody>
          <a:bodyPr vert="horz" lIns="93930" tIns="46966" rIns="93930" bIns="46966" rtlCol="0" anchor="b"/>
          <a:lstStyle>
            <a:lvl1pPr algn="r">
              <a:defRPr sz="1300"/>
            </a:lvl1pPr>
          </a:lstStyle>
          <a:p>
            <a:fld id="{5E4CA46F-BE2F-4D94-8449-C5E0A532F95C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63403820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3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871562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95DAAB-5510-4E45-89D6-4EBC51336972}" type="slidenum">
              <a:rPr lang="de-AT" smtClean="0"/>
              <a:t>30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46176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4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4043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99993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88900" y="744538"/>
            <a:ext cx="6619875" cy="3724275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7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99488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9FD26-454C-46B2-BA36-409CEDEDC47D}" type="slidenum">
              <a:rPr lang="de-AT" smtClean="0"/>
              <a:t>16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176200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21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018667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25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7434824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26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5839498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AT" dirty="0"/>
          </a:p>
        </p:txBody>
      </p:sp>
      <p:sp>
        <p:nvSpPr>
          <p:cNvPr id="4" name="Datumsplatzhalt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4CA46F-BE2F-4D94-8449-C5E0A532F95C}" type="slidenum">
              <a:rPr lang="de-AT" smtClean="0"/>
              <a:t>29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0966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2418914" y="3282836"/>
            <a:ext cx="5079720" cy="611541"/>
          </a:xfrm>
          <a:prstGeom prst="rect">
            <a:avLst/>
          </a:prstGeom>
        </p:spPr>
        <p:txBody>
          <a:bodyPr/>
          <a:lstStyle>
            <a:lvl1pPr algn="l">
              <a:defRPr sz="3598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2418914" y="3819647"/>
            <a:ext cx="5079720" cy="185478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963">
                <a:solidFill>
                  <a:srgbClr val="0093D3"/>
                </a:solidFill>
                <a:latin typeface="Arial"/>
                <a:cs typeface="Arial"/>
              </a:defRPr>
            </a:lvl1pPr>
            <a:lvl2pPr marL="4837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675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512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350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4188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9025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863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701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AT"/>
              <a:t>Master-Untertitelformat bearbeiten</a:t>
            </a:r>
            <a:endParaRPr lang="de-DE" dirty="0"/>
          </a:p>
        </p:txBody>
      </p:sp>
      <p:sp>
        <p:nvSpPr>
          <p:cNvPr id="4" name="Datumsplatzhalt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5E9A0A-5F49-4BC7-8158-F8BB53AC9BD8}" type="datetime1">
              <a:rPr lang="de-DE" smtClean="0"/>
              <a:t>10.12.2019</a:t>
            </a:fld>
            <a:endParaRPr lang="de-DE"/>
          </a:p>
        </p:txBody>
      </p:sp>
      <p:sp>
        <p:nvSpPr>
          <p:cNvPr id="5" name="Fußzeilenplatzhalt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381541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609600" y="1225816"/>
            <a:ext cx="10972800" cy="622800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6" name="Rechteck 5"/>
          <p:cNvSpPr/>
          <p:nvPr userDrawn="1"/>
        </p:nvSpPr>
        <p:spPr>
          <a:xfrm>
            <a:off x="0" y="6525384"/>
            <a:ext cx="12192000" cy="360000"/>
          </a:xfrm>
          <a:prstGeom prst="rect">
            <a:avLst/>
          </a:prstGeom>
          <a:solidFill>
            <a:srgbClr val="FFB57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128" y="366276"/>
            <a:ext cx="3720000" cy="462831"/>
          </a:xfrm>
          <a:prstGeom prst="rect">
            <a:avLst/>
          </a:prstGeom>
        </p:spPr>
      </p:pic>
      <p:sp>
        <p:nvSpPr>
          <p:cNvPr id="7" name="Textfeld 6"/>
          <p:cNvSpPr txBox="1"/>
          <p:nvPr userDrawn="1"/>
        </p:nvSpPr>
        <p:spPr>
          <a:xfrm>
            <a:off x="609600" y="6544461"/>
            <a:ext cx="15969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© Centauro GmbH, 2017</a:t>
            </a:r>
          </a:p>
        </p:txBody>
      </p:sp>
      <p:sp>
        <p:nvSpPr>
          <p:cNvPr id="8" name="Foliennummernplatzhalter 5"/>
          <p:cNvSpPr txBox="1">
            <a:spLocks/>
          </p:cNvSpPr>
          <p:nvPr userDrawn="1"/>
        </p:nvSpPr>
        <p:spPr>
          <a:xfrm>
            <a:off x="4672575" y="6544460"/>
            <a:ext cx="2844800" cy="24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e-DE"/>
            </a:defPPr>
            <a:lvl1pPr marL="0" algn="r" defTabSz="914400" rtl="0" eaLnBrk="1" latinLnBrk="0" hangingPunct="1"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de-AT" sz="1000" dirty="0"/>
              <a:t>Mensch-Roboter-Kollaboration (MRK)</a:t>
            </a:r>
          </a:p>
        </p:txBody>
      </p:sp>
      <p:sp>
        <p:nvSpPr>
          <p:cNvPr id="9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723808" y="6544460"/>
            <a:ext cx="2844800" cy="24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bg1"/>
                </a:solidFill>
              </a:defRPr>
            </a:lvl1pPr>
          </a:lstStyle>
          <a:p>
            <a:fld id="{5C29D988-E68B-4486-8C05-7FBE67687F84}" type="slidenum">
              <a:rPr lang="de-AT" smtClean="0"/>
              <a:pPr/>
              <a:t>‹#›</a:t>
            </a:fld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004024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1457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56261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34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1825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322522" y="1451571"/>
            <a:ext cx="8708091" cy="846750"/>
          </a:xfrm>
          <a:prstGeom prst="rect">
            <a:avLst/>
          </a:prstGeom>
        </p:spPr>
        <p:txBody>
          <a:bodyPr vert="horz"/>
          <a:lstStyle>
            <a:lvl1pPr algn="l">
              <a:defRPr sz="3174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22522" y="2040962"/>
            <a:ext cx="8385570" cy="700894"/>
          </a:xfrm>
          <a:prstGeom prst="rect">
            <a:avLst/>
          </a:prstGeom>
        </p:spPr>
        <p:txBody>
          <a:bodyPr vert="horz"/>
          <a:lstStyle>
            <a:lvl1pPr>
              <a:buNone/>
              <a:defRPr sz="2539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042639" y="3281155"/>
            <a:ext cx="6665453" cy="260577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116" b="0" i="0" baseline="0">
                <a:latin typeface="Arial Bold"/>
                <a:cs typeface="Arial Bold"/>
              </a:defRPr>
            </a:lvl1pPr>
            <a:lvl2pPr>
              <a:defRPr sz="2116"/>
            </a:lvl2pPr>
            <a:lvl3pPr>
              <a:defRPr sz="2116"/>
            </a:lvl3pPr>
            <a:lvl4pPr>
              <a:defRPr sz="2116"/>
            </a:lvl4pPr>
            <a:lvl5pPr>
              <a:defRPr sz="2116"/>
            </a:lvl5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C35D1-A846-4626-88AF-0FCFA10BF07F}" type="datetime1">
              <a:rPr lang="de-DE" smtClean="0"/>
              <a:t>10.12.2019</a:t>
            </a:fld>
            <a:endParaRPr lang="de-DE"/>
          </a:p>
        </p:txBody>
      </p:sp>
      <p:sp>
        <p:nvSpPr>
          <p:cNvPr id="6" name="Fußzeilenplatzhalter 1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028175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/>
          <p:cNvSpPr>
            <a:spLocks noGrp="1"/>
          </p:cNvSpPr>
          <p:nvPr>
            <p:ph type="title"/>
          </p:nvPr>
        </p:nvSpPr>
        <p:spPr>
          <a:xfrm>
            <a:off x="322522" y="1451571"/>
            <a:ext cx="8708091" cy="846750"/>
          </a:xfrm>
          <a:prstGeom prst="rect">
            <a:avLst/>
          </a:prstGeom>
        </p:spPr>
        <p:txBody>
          <a:bodyPr vert="horz"/>
          <a:lstStyle>
            <a:lvl1pPr algn="l">
              <a:defRPr sz="3174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22522" y="2040962"/>
            <a:ext cx="8385570" cy="700894"/>
          </a:xfrm>
          <a:prstGeom prst="rect">
            <a:avLst/>
          </a:prstGeom>
        </p:spPr>
        <p:txBody>
          <a:bodyPr vert="horz"/>
          <a:lstStyle>
            <a:lvl1pPr>
              <a:buNone/>
              <a:defRPr sz="2539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042639" y="3281155"/>
            <a:ext cx="6665453" cy="2605771"/>
          </a:xfrm>
          <a:prstGeom prst="rect">
            <a:avLst/>
          </a:prstGeom>
        </p:spPr>
        <p:txBody>
          <a:bodyPr vert="horz"/>
          <a:lstStyle>
            <a:lvl1pPr>
              <a:buSzPct val="80000"/>
              <a:buFontTx/>
              <a:buBlip>
                <a:blip r:embed="rId2"/>
              </a:buBlip>
              <a:defRPr sz="2116" b="0" i="0" baseline="0">
                <a:latin typeface="Arial Bold"/>
                <a:cs typeface="Arial Bold"/>
              </a:defRPr>
            </a:lvl1pPr>
            <a:lvl2pPr>
              <a:defRPr sz="2116"/>
            </a:lvl2pPr>
            <a:lvl3pPr>
              <a:defRPr sz="2116"/>
            </a:lvl3pPr>
            <a:lvl4pPr>
              <a:defRPr sz="2116"/>
            </a:lvl4pPr>
            <a:lvl5pPr>
              <a:defRPr sz="2116"/>
            </a:lvl5pPr>
          </a:lstStyle>
          <a:p>
            <a:pPr lvl="0"/>
            <a:r>
              <a:rPr lang="de-AT"/>
              <a:t>Mastertextformat bearbeiten</a:t>
            </a:r>
          </a:p>
          <a:p>
            <a:pPr lvl="1"/>
            <a:r>
              <a:rPr lang="de-AT"/>
              <a:t>Zweite Ebene</a:t>
            </a:r>
          </a:p>
          <a:p>
            <a:pPr lvl="2"/>
            <a:r>
              <a:rPr lang="de-AT"/>
              <a:t>Dritte Ebene</a:t>
            </a:r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A3AC8-4130-4A86-9C02-DD54BA238352}" type="datetime1">
              <a:rPr lang="de-DE" smtClean="0"/>
              <a:t>10.12.2019</a:t>
            </a:fld>
            <a:endParaRPr lang="de-DE"/>
          </a:p>
        </p:txBody>
      </p:sp>
      <p:sp>
        <p:nvSpPr>
          <p:cNvPr id="6" name="Fußzeilenplatzhalter 1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698508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6"/>
          <p:cNvSpPr>
            <a:spLocks noGrp="1"/>
          </p:cNvSpPr>
          <p:nvPr>
            <p:ph type="title"/>
          </p:nvPr>
        </p:nvSpPr>
        <p:spPr>
          <a:xfrm>
            <a:off x="322522" y="1451571"/>
            <a:ext cx="8708091" cy="846750"/>
          </a:xfrm>
          <a:prstGeom prst="rect">
            <a:avLst/>
          </a:prstGeom>
        </p:spPr>
        <p:txBody>
          <a:bodyPr vert="horz"/>
          <a:lstStyle>
            <a:lvl1pPr algn="l">
              <a:defRPr sz="3174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9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22522" y="2040962"/>
            <a:ext cx="8385570" cy="700894"/>
          </a:xfrm>
          <a:prstGeom prst="rect">
            <a:avLst/>
          </a:prstGeom>
        </p:spPr>
        <p:txBody>
          <a:bodyPr vert="horz"/>
          <a:lstStyle>
            <a:lvl1pPr>
              <a:buNone/>
              <a:defRPr sz="2539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11" name="Textplatzhalter 10"/>
          <p:cNvSpPr>
            <a:spLocks noGrp="1"/>
          </p:cNvSpPr>
          <p:nvPr>
            <p:ph type="body" sz="quarter" idx="11"/>
          </p:nvPr>
        </p:nvSpPr>
        <p:spPr>
          <a:xfrm>
            <a:off x="2042639" y="3281155"/>
            <a:ext cx="6665453" cy="2605771"/>
          </a:xfrm>
          <a:prstGeom prst="rect">
            <a:avLst/>
          </a:prstGeom>
        </p:spPr>
        <p:txBody>
          <a:bodyPr vert="horz"/>
          <a:lstStyle>
            <a:lvl1pPr>
              <a:buNone/>
              <a:defRPr sz="2116" b="0" i="0" baseline="0">
                <a:latin typeface="Arial Bold"/>
                <a:cs typeface="Arial Bold"/>
              </a:defRPr>
            </a:lvl1pPr>
            <a:lvl2pPr>
              <a:defRPr sz="2116"/>
            </a:lvl2pPr>
            <a:lvl3pPr>
              <a:defRPr sz="2116"/>
            </a:lvl3pPr>
            <a:lvl4pPr>
              <a:defRPr sz="2116"/>
            </a:lvl4pPr>
            <a:lvl5pPr>
              <a:defRPr sz="2116"/>
            </a:lvl5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5" name="Datumsplatzhalter 11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C35D1-A846-4626-88AF-0FCFA10BF07F}" type="datetime1">
              <a:rPr lang="de-DE" smtClean="0"/>
              <a:t>10.12.2019</a:t>
            </a:fld>
            <a:endParaRPr lang="de-DE"/>
          </a:p>
        </p:txBody>
      </p:sp>
      <p:sp>
        <p:nvSpPr>
          <p:cNvPr id="6" name="Fußzeilenplatzhalter 1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6738196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AUVA_PPT_Template16x9_bschmal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hteck 4"/>
          <p:cNvSpPr/>
          <p:nvPr userDrawn="1"/>
        </p:nvSpPr>
        <p:spPr>
          <a:xfrm>
            <a:off x="2709521" y="2666254"/>
            <a:ext cx="8466200" cy="377845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de-AT" sz="1905">
              <a:solidFill>
                <a:srgbClr val="FFFFFF"/>
              </a:solidFill>
              <a:ea typeface="ＭＳ Ｐゴシック" charset="-128"/>
            </a:endParaRPr>
          </a:p>
        </p:txBody>
      </p:sp>
      <p:sp>
        <p:nvSpPr>
          <p:cNvPr id="9" name="Titel 6"/>
          <p:cNvSpPr>
            <a:spLocks noGrp="1"/>
          </p:cNvSpPr>
          <p:nvPr>
            <p:ph type="title"/>
          </p:nvPr>
        </p:nvSpPr>
        <p:spPr>
          <a:xfrm>
            <a:off x="322522" y="1451571"/>
            <a:ext cx="8708091" cy="846750"/>
          </a:xfrm>
          <a:prstGeom prst="rect">
            <a:avLst/>
          </a:prstGeom>
        </p:spPr>
        <p:txBody>
          <a:bodyPr vert="horz"/>
          <a:lstStyle>
            <a:lvl1pPr algn="l">
              <a:defRPr sz="3174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r>
              <a:rPr lang="de-AT"/>
              <a:t>Mastertitelformat bearbeiten</a:t>
            </a:r>
            <a:endParaRPr lang="de-DE" dirty="0"/>
          </a:p>
        </p:txBody>
      </p:sp>
      <p:sp>
        <p:nvSpPr>
          <p:cNvPr id="10" name="Textplatzhalter 10"/>
          <p:cNvSpPr>
            <a:spLocks noGrp="1"/>
          </p:cNvSpPr>
          <p:nvPr>
            <p:ph type="body" sz="quarter" idx="10"/>
          </p:nvPr>
        </p:nvSpPr>
        <p:spPr>
          <a:xfrm>
            <a:off x="322522" y="2040962"/>
            <a:ext cx="8385570" cy="700894"/>
          </a:xfrm>
          <a:prstGeom prst="rect">
            <a:avLst/>
          </a:prstGeom>
        </p:spPr>
        <p:txBody>
          <a:bodyPr vert="horz"/>
          <a:lstStyle>
            <a:lvl1pPr>
              <a:buNone/>
              <a:defRPr sz="2539">
                <a:solidFill>
                  <a:srgbClr val="0093D3"/>
                </a:solidFill>
                <a:latin typeface="Arial"/>
                <a:cs typeface="Arial"/>
              </a:defRPr>
            </a:lvl1pPr>
          </a:lstStyle>
          <a:p>
            <a:pPr lvl="0"/>
            <a:r>
              <a:rPr lang="de-AT"/>
              <a:t>Mastertextformat bearbeiten</a:t>
            </a:r>
          </a:p>
        </p:txBody>
      </p:sp>
      <p:sp>
        <p:nvSpPr>
          <p:cNvPr id="6" name="Datumsplatzhalter 11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F4A6B0-D6DC-4347-9761-09FB4367FEA0}" type="datetime1">
              <a:rPr lang="de-DE" smtClean="0"/>
              <a:t>10.12.2019</a:t>
            </a:fld>
            <a:endParaRPr lang="de-DE"/>
          </a:p>
        </p:txBody>
      </p:sp>
      <p:sp>
        <p:nvSpPr>
          <p:cNvPr id="7" name="Fußzeilenplatzhalter 12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2809860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 txBox="1">
            <a:spLocks noGrp="1"/>
          </p:cNvSpPr>
          <p:nvPr>
            <p:ph type="title"/>
          </p:nvPr>
        </p:nvSpPr>
        <p:spPr>
          <a:xfrm>
            <a:off x="838201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9" name="Shape 19"/>
          <p:cNvSpPr txBox="1">
            <a:spLocks noGrp="1"/>
          </p:cNvSpPr>
          <p:nvPr>
            <p:ph type="body" idx="1"/>
          </p:nvPr>
        </p:nvSpPr>
        <p:spPr>
          <a:xfrm>
            <a:off x="838201" y="1825624"/>
            <a:ext cx="10515600" cy="4351339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t" anchorCtr="0"/>
          <a:lstStyle>
            <a:lvl1pPr marL="228554" marR="0" lvl="0" indent="-5079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661" marR="0" lvl="1" indent="-76184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2770" marR="0" lvl="2" indent="-101580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599878" marR="0" lvl="3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6986" marR="0" lvl="4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094" marR="0" lvl="5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202" marR="0" lvl="6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8310" marR="0" lvl="7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5417" marR="0" lvl="8" indent="-114277" algn="l" rtl="0">
              <a:lnSpc>
                <a:spcPct val="90000"/>
              </a:lnSpc>
              <a:spcBef>
                <a:spcPts val="499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0" name="Shape 2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0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2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3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3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64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756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863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C201CEB3-0201-4243-B5A7-63C05FFCEABB}" type="datetime1">
              <a:rPr lang="de-DE" smtClean="0"/>
              <a:t>10.12.2019</a:t>
            </a:fld>
            <a:endParaRPr/>
          </a:p>
        </p:txBody>
      </p:sp>
      <p:sp>
        <p:nvSpPr>
          <p:cNvPr id="21" name="Shape 21"/>
          <p:cNvSpPr txBox="1">
            <a:spLocks noGrp="1"/>
          </p:cNvSpPr>
          <p:nvPr>
            <p:ph type="ftr" idx="11"/>
          </p:nvPr>
        </p:nvSpPr>
        <p:spPr>
          <a:xfrm>
            <a:off x="4038601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108" marR="0" lvl="1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216" marR="0" lvl="2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324" marR="0" lvl="3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432" marR="0" lvl="4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5539" marR="0" lvl="5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2648" marR="0" lvl="6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199756" marR="0" lvl="7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6863" marR="0" lvl="8" indent="0" algn="l" rtl="0">
              <a:spcBef>
                <a:spcPts val="0"/>
              </a:spcBef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2" name="Shape 2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wrap="square" lIns="91425" tIns="45700" rIns="91425" bIns="45700" anchor="ctr" anchorCtr="0">
            <a:noAutofit/>
          </a:bodyPr>
          <a:lstStyle/>
          <a:p>
            <a:pPr algn="r">
              <a:buSzPct val="25000"/>
            </a:pPr>
            <a:fld id="{00000000-1234-1234-1234-123412341234}" type="slidenum">
              <a:rPr lang="de-AT" sz="1200" smtClean="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rPr>
              <a:pPr algn="r">
                <a:buSzPct val="25000"/>
              </a:pPr>
              <a:t>‹#›</a:t>
            </a:fld>
            <a:endParaRPr lang="de-AT" sz="1200">
              <a:solidFill>
                <a:srgbClr val="888888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24181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84873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el 1"/>
          <p:cNvSpPr>
            <a:spLocks noGrp="1"/>
          </p:cNvSpPr>
          <p:nvPr>
            <p:ph type="title"/>
          </p:nvPr>
        </p:nvSpPr>
        <p:spPr>
          <a:xfrm>
            <a:off x="609600" y="1225816"/>
            <a:ext cx="10972800" cy="622800"/>
          </a:xfrm>
        </p:spPr>
        <p:txBody>
          <a:bodyPr/>
          <a:lstStyle/>
          <a:p>
            <a:r>
              <a:rPr lang="de-DE" dirty="0"/>
              <a:t>Titelmasterformat durch Klicken bearbeiten</a:t>
            </a:r>
            <a:endParaRPr lang="de-AT" dirty="0"/>
          </a:p>
        </p:txBody>
      </p:sp>
      <p:sp>
        <p:nvSpPr>
          <p:cNvPr id="36" name="Inhaltsplatzhalter 2"/>
          <p:cNvSpPr>
            <a:spLocks noGrp="1"/>
          </p:cNvSpPr>
          <p:nvPr>
            <p:ph idx="1"/>
          </p:nvPr>
        </p:nvSpPr>
        <p:spPr>
          <a:xfrm>
            <a:off x="629141" y="2373784"/>
            <a:ext cx="10939467" cy="3935536"/>
          </a:xfrm>
        </p:spPr>
        <p:txBody>
          <a:bodyPr/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  <a:endParaRPr lang="de-AT" dirty="0"/>
          </a:p>
        </p:txBody>
      </p:sp>
      <p:sp>
        <p:nvSpPr>
          <p:cNvPr id="26" name="Rechteck 25"/>
          <p:cNvSpPr/>
          <p:nvPr userDrawn="1"/>
        </p:nvSpPr>
        <p:spPr>
          <a:xfrm>
            <a:off x="-1025" y="6525384"/>
            <a:ext cx="12192000" cy="360000"/>
          </a:xfrm>
          <a:prstGeom prst="rect">
            <a:avLst/>
          </a:prstGeom>
          <a:solidFill>
            <a:srgbClr val="6A95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/>
          </a:p>
        </p:txBody>
      </p:sp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4128" y="363141"/>
            <a:ext cx="3720000" cy="462831"/>
          </a:xfrm>
          <a:prstGeom prst="rect">
            <a:avLst/>
          </a:prstGeom>
        </p:spPr>
      </p:pic>
      <p:sp>
        <p:nvSpPr>
          <p:cNvPr id="3" name="Textfeld 2"/>
          <p:cNvSpPr txBox="1"/>
          <p:nvPr userDrawn="1"/>
        </p:nvSpPr>
        <p:spPr>
          <a:xfrm>
            <a:off x="609601" y="6544461"/>
            <a:ext cx="168828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© Titanilla Komenda, 2017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>
          <a:xfrm>
            <a:off x="8740025" y="6544460"/>
            <a:ext cx="2844800" cy="246221"/>
          </a:xfrm>
        </p:spPr>
        <p:txBody>
          <a:bodyPr/>
          <a:lstStyle>
            <a:lvl1pPr>
              <a:defRPr sz="1000"/>
            </a:lvl1pPr>
          </a:lstStyle>
          <a:p>
            <a:fld id="{5C29D988-E68B-4486-8C05-7FBE67687F84}" type="slidenum">
              <a:rPr lang="de-AT" smtClean="0"/>
              <a:pPr/>
              <a:t>‹#›</a:t>
            </a:fld>
            <a:endParaRPr lang="de-AT" dirty="0"/>
          </a:p>
        </p:txBody>
      </p:sp>
      <p:sp>
        <p:nvSpPr>
          <p:cNvPr id="8" name="Textfeld 7"/>
          <p:cNvSpPr txBox="1"/>
          <p:nvPr userDrawn="1"/>
        </p:nvSpPr>
        <p:spPr>
          <a:xfrm>
            <a:off x="5134029" y="6582274"/>
            <a:ext cx="161775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dirty="0">
                <a:solidFill>
                  <a:schemeClr val="bg1"/>
                </a:solidFill>
              </a:rPr>
              <a:t>Orientierung DEV&amp;DESS</a:t>
            </a:r>
          </a:p>
        </p:txBody>
      </p:sp>
    </p:spTree>
    <p:extLst>
      <p:ext uri="{BB962C8B-B14F-4D97-AF65-F5344CB8AC3E}">
        <p14:creationId xmlns:p14="http://schemas.microsoft.com/office/powerpoint/2010/main" val="12358317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image" Target="../media/image3.jpe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5" descr="AUVA_PPT_Template16x9_bbreit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umsplatzhalter 11"/>
          <p:cNvSpPr>
            <a:spLocks noGrp="1"/>
          </p:cNvSpPr>
          <p:nvPr>
            <p:ph type="dt" sz="half" idx="2"/>
          </p:nvPr>
        </p:nvSpPr>
        <p:spPr>
          <a:xfrm>
            <a:off x="372916" y="6493428"/>
            <a:ext cx="2843905" cy="3645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7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2270510F-2DD5-4A79-AA6D-E45B75678610}" type="datetime1">
              <a:rPr lang="de-DE" smtClean="0"/>
              <a:t>10.12.2019</a:t>
            </a:fld>
            <a:endParaRPr lang="de-DE"/>
          </a:p>
        </p:txBody>
      </p:sp>
      <p:sp>
        <p:nvSpPr>
          <p:cNvPr id="4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3250417" y="6493428"/>
            <a:ext cx="3861863" cy="3645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7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0498974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</p:sldLayoutIdLst>
  <p:hf sldNum="0" hdr="0" dt="0"/>
  <p:txStyles>
    <p:titleStyle>
      <a:lvl1pPr algn="ctr" defTabSz="483763" rtl="0" eaLnBrk="0" fontAlgn="base" hangingPunct="0">
        <a:spcBef>
          <a:spcPct val="0"/>
        </a:spcBef>
        <a:spcAft>
          <a:spcPct val="0"/>
        </a:spcAft>
        <a:defRPr sz="4656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5pPr>
      <a:lvl6pPr marL="48376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6pPr>
      <a:lvl7pPr marL="967527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7pPr>
      <a:lvl8pPr marL="1451290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8pPr>
      <a:lvl9pPr marL="193505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62822" indent="-36282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86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86115" indent="-30235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6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09408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93172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176935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66069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4462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8225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198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76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52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29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05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81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34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10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AUVA_PPT_Template16x9_start"/>
          <p:cNvPicPr>
            <a:picLocks noChangeAspect="1" noChangeArrowheads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6736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55" r:id="rId2"/>
  </p:sldLayoutIdLst>
  <p:hf sldNum="0" hdr="0" dt="0"/>
  <p:txStyles>
    <p:titleStyle>
      <a:lvl1pPr algn="ctr" defTabSz="483763" rtl="0" eaLnBrk="0" fontAlgn="base" hangingPunct="0">
        <a:spcBef>
          <a:spcPct val="0"/>
        </a:spcBef>
        <a:spcAft>
          <a:spcPct val="0"/>
        </a:spcAft>
        <a:defRPr sz="4656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5pPr>
      <a:lvl6pPr marL="48376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6pPr>
      <a:lvl7pPr marL="967527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7pPr>
      <a:lvl8pPr marL="1451290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8pPr>
      <a:lvl9pPr marL="193505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62822" indent="-36282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86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86115" indent="-30235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6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09408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93172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176935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66069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4462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8225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198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76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52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29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05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81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34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10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5" descr="AUVA_PPT_Template16x9_bschmal"/>
          <p:cNvPicPr>
            <a:picLocks noChangeAspect="1" noChangeArrowheads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Datumsplatzhalter 11"/>
          <p:cNvSpPr>
            <a:spLocks noGrp="1"/>
          </p:cNvSpPr>
          <p:nvPr>
            <p:ph type="dt" sz="half" idx="2"/>
          </p:nvPr>
        </p:nvSpPr>
        <p:spPr>
          <a:xfrm>
            <a:off x="372916" y="6493428"/>
            <a:ext cx="2843905" cy="3645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70"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fld id="{420ABF4A-5977-423C-88B0-512A24307FFD}" type="datetime1">
              <a:rPr lang="de-DE" smtClean="0"/>
              <a:t>10.12.2019</a:t>
            </a:fld>
            <a:endParaRPr lang="de-DE"/>
          </a:p>
        </p:txBody>
      </p:sp>
      <p:sp>
        <p:nvSpPr>
          <p:cNvPr id="13" name="Fußzeilenplatzhalter 12"/>
          <p:cNvSpPr>
            <a:spLocks noGrp="1"/>
          </p:cNvSpPr>
          <p:nvPr>
            <p:ph type="ftr" sz="quarter" idx="3"/>
          </p:nvPr>
        </p:nvSpPr>
        <p:spPr>
          <a:xfrm>
            <a:off x="3250417" y="6493428"/>
            <a:ext cx="3861863" cy="364572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70">
                <a:solidFill>
                  <a:srgbClr val="000000"/>
                </a:solidFill>
                <a:latin typeface="Arial" charset="0"/>
                <a:ea typeface="ＭＳ Ｐゴシック" charset="-128"/>
              </a:defRPr>
            </a:lvl1pPr>
          </a:lstStyle>
          <a:p>
            <a:pPr>
              <a:defRPr/>
            </a:pPr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32561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1" r:id="rId7"/>
    <p:sldLayoutId id="2147483752" r:id="rId8"/>
    <p:sldLayoutId id="2147483753" r:id="rId9"/>
    <p:sldLayoutId id="2147483754" r:id="rId10"/>
  </p:sldLayoutIdLst>
  <p:hf sldNum="0" hdr="0" dt="0"/>
  <p:txStyles>
    <p:titleStyle>
      <a:lvl1pPr algn="ctr" defTabSz="483763" rtl="0" eaLnBrk="0" fontAlgn="base" hangingPunct="0">
        <a:spcBef>
          <a:spcPct val="0"/>
        </a:spcBef>
        <a:spcAft>
          <a:spcPct val="0"/>
        </a:spcAft>
        <a:defRPr sz="4656" kern="1200">
          <a:solidFill>
            <a:schemeClr val="tx1"/>
          </a:solidFill>
          <a:latin typeface="+mj-lt"/>
          <a:ea typeface="ＭＳ Ｐゴシック" charset="-128"/>
          <a:cs typeface="+mj-cs"/>
        </a:defRPr>
      </a:lvl1pPr>
      <a:lvl2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2pPr>
      <a:lvl3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3pPr>
      <a:lvl4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4pPr>
      <a:lvl5pPr algn="ctr" defTabSz="483763" rtl="0" eaLnBrk="0" fontAlgn="base" hangingPunct="0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5pPr>
      <a:lvl6pPr marL="48376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6pPr>
      <a:lvl7pPr marL="967527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7pPr>
      <a:lvl8pPr marL="1451290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8pPr>
      <a:lvl9pPr marL="1935053" algn="ctr" defTabSz="483763" rtl="0" fontAlgn="base">
        <a:spcBef>
          <a:spcPct val="0"/>
        </a:spcBef>
        <a:spcAft>
          <a:spcPct val="0"/>
        </a:spcAft>
        <a:defRPr sz="4656">
          <a:solidFill>
            <a:schemeClr val="tx1"/>
          </a:solidFill>
          <a:latin typeface="Arial" charset="0"/>
          <a:ea typeface="ＭＳ Ｐゴシック" charset="-128"/>
        </a:defRPr>
      </a:lvl9pPr>
    </p:titleStyle>
    <p:bodyStyle>
      <a:lvl1pPr marL="362822" indent="-36282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386" kern="1200">
          <a:solidFill>
            <a:schemeClr val="tx1"/>
          </a:solidFill>
          <a:latin typeface="+mn-lt"/>
          <a:ea typeface="ＭＳ Ｐゴシック" charset="-128"/>
          <a:cs typeface="+mn-cs"/>
        </a:defRPr>
      </a:lvl1pPr>
      <a:lvl2pPr marL="786115" indent="-30235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963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209408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539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693172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176935" indent="-241882" algn="l" defTabSz="483763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116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66069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6pPr>
      <a:lvl7pPr marL="3144462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7pPr>
      <a:lvl8pPr marL="3628225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8pPr>
      <a:lvl9pPr marL="4111988" indent="-241882" algn="l" defTabSz="483763" rtl="0" eaLnBrk="1" latinLnBrk="0" hangingPunct="1">
        <a:spcBef>
          <a:spcPct val="20000"/>
        </a:spcBef>
        <a:buFont typeface="Arial"/>
        <a:buChar char="•"/>
        <a:defRPr sz="211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1pPr>
      <a:lvl2pPr marL="48376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2pPr>
      <a:lvl3pPr marL="96752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3pPr>
      <a:lvl4pPr marL="145129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4pPr>
      <a:lvl5pPr marL="193505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5pPr>
      <a:lvl6pPr marL="241881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6pPr>
      <a:lvl7pPr marL="2902580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7pPr>
      <a:lvl8pPr marL="3386343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8pPr>
      <a:lvl9pPr marL="3870107" algn="l" defTabSz="483763" rtl="0" eaLnBrk="1" latinLnBrk="0" hangingPunct="1">
        <a:defRPr sz="1905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9.pn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industrieanzeiger.de/future-trends/-/article/32571342/35562272/Roboter-aus-dem-Baukasten-sind-jeder-Aufgabe-gewachsen/art_co_INSTANCE_0000/maximized/%09/image/image_gallery?img_id=35560972%09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gif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14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gif"/><Relationship Id="rId5" Type="http://schemas.openxmlformats.org/officeDocument/2006/relationships/image" Target="../media/image12.gif"/><Relationship Id="rId10" Type="http://schemas.openxmlformats.org/officeDocument/2006/relationships/image" Target="../media/image17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.png"/><Relationship Id="rId5" Type="http://schemas.openxmlformats.org/officeDocument/2006/relationships/image" Target="../media/image22.wmf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67B5ED1-AD41-4525-A02A-B91456A0B7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18914" y="3282836"/>
            <a:ext cx="9293710" cy="611541"/>
          </a:xfrm>
        </p:spPr>
        <p:txBody>
          <a:bodyPr/>
          <a:lstStyle/>
          <a:p>
            <a:r>
              <a:rPr lang="pl-PL" dirty="0"/>
              <a:t>Optimalna radna mjesta s robotom</a:t>
            </a:r>
            <a:endParaRPr lang="de-AT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A6387351-75DB-4F02-A160-B2A8FC4AA4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40618" y="5013176"/>
            <a:ext cx="6557406" cy="1710769"/>
          </a:xfrm>
        </p:spPr>
        <p:txBody>
          <a:bodyPr/>
          <a:lstStyle/>
          <a:p>
            <a:r>
              <a:rPr lang="de-AT" sz="2000"/>
              <a:t>Viktorio Mali</a:t>
            </a:r>
            <a:r>
              <a:rPr lang="hr-HR" sz="2000"/>
              <a:t>s</a:t>
            </a:r>
            <a:r>
              <a:rPr lang="de-AT" sz="2000"/>
              <a:t>a</a:t>
            </a:r>
            <a:endParaRPr lang="de-AT" sz="2000" dirty="0"/>
          </a:p>
          <a:p>
            <a:r>
              <a:rPr lang="de-AT" sz="2000" dirty="0"/>
              <a:t>Tel: +43 699 1405 1189</a:t>
            </a:r>
          </a:p>
          <a:p>
            <a:r>
              <a:rPr lang="de-AT" sz="2000" dirty="0"/>
              <a:t>E-Mail: viktorio.malisa@auva.at</a:t>
            </a:r>
          </a:p>
        </p:txBody>
      </p:sp>
    </p:spTree>
    <p:extLst>
      <p:ext uri="{BB962C8B-B14F-4D97-AF65-F5344CB8AC3E}">
        <p14:creationId xmlns:p14="http://schemas.microsoft.com/office/powerpoint/2010/main" val="1599095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963" y="1088521"/>
            <a:ext cx="11534118" cy="846750"/>
          </a:xfrm>
        </p:spPr>
        <p:txBody>
          <a:bodyPr/>
          <a:lstStyle/>
          <a:p>
            <a:r>
              <a:rPr lang="de-DE" sz="2800" dirty="0" err="1"/>
              <a:t>Industrijski</a:t>
            </a:r>
            <a:r>
              <a:rPr lang="de-DE" sz="2800" dirty="0"/>
              <a:t> </a:t>
            </a:r>
            <a:r>
              <a:rPr lang="de-DE" sz="2800" dirty="0" err="1"/>
              <a:t>robot</a:t>
            </a:r>
            <a:r>
              <a:rPr lang="de-DE" sz="2800" dirty="0"/>
              <a:t> </a:t>
            </a:r>
            <a:r>
              <a:rPr lang="de-DE" sz="2800" dirty="0" err="1"/>
              <a:t>sa</a:t>
            </a:r>
            <a:r>
              <a:rPr lang="de-DE" sz="2800" dirty="0"/>
              <a:t> </a:t>
            </a:r>
            <a:r>
              <a:rPr lang="de-DE" sz="2800" dirty="0" err="1"/>
              <a:t>zaštitnom</a:t>
            </a:r>
            <a:r>
              <a:rPr lang="de-DE" sz="2800" dirty="0"/>
              <a:t> </a:t>
            </a:r>
            <a:r>
              <a:rPr lang="de-DE" sz="2800" dirty="0" err="1"/>
              <a:t>mrežom</a:t>
            </a:r>
            <a:endParaRPr lang="de-DE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8" name="Inhaltsplatzhalter 2"/>
          <p:cNvSpPr>
            <a:spLocks noGrp="1"/>
          </p:cNvSpPr>
          <p:nvPr/>
        </p:nvSpPr>
        <p:spPr bwMode="auto">
          <a:xfrm>
            <a:off x="834366" y="1851240"/>
            <a:ext cx="7848600" cy="5256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4191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8200" indent="-3810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7300" indent="-342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764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1336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908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30480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5052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9624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	</a:t>
            </a:r>
            <a:r>
              <a:rPr lang="de-DE" b="1" dirty="0" err="1">
                <a:solidFill>
                  <a:srgbClr val="C00000"/>
                </a:solidFill>
              </a:rPr>
              <a:t>Automatsko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upravljanje</a:t>
            </a:r>
            <a:r>
              <a:rPr lang="de-DE" b="1" dirty="0">
                <a:solidFill>
                  <a:srgbClr val="C00000"/>
                </a:solidFill>
              </a:rPr>
              <a:t> </a:t>
            </a:r>
            <a:r>
              <a:rPr lang="de-DE" b="1" dirty="0" err="1">
                <a:solidFill>
                  <a:srgbClr val="C00000"/>
                </a:solidFill>
              </a:rPr>
              <a:t>robotom</a:t>
            </a:r>
            <a:endParaRPr lang="de-AT" b="1" dirty="0">
              <a:solidFill>
                <a:srgbClr val="C00000"/>
              </a:solidFill>
            </a:endParaRPr>
          </a:p>
        </p:txBody>
      </p:sp>
      <p:sp>
        <p:nvSpPr>
          <p:cNvPr id="55" name="Textfeld 55"/>
          <p:cNvSpPr txBox="1">
            <a:spLocks noChangeArrowheads="1"/>
          </p:cNvSpPr>
          <p:nvPr/>
        </p:nvSpPr>
        <p:spPr bwMode="auto">
          <a:xfrm>
            <a:off x="4952405" y="5865342"/>
            <a:ext cx="4128053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600" b="1" dirty="0" err="1"/>
              <a:t>programirana</a:t>
            </a:r>
            <a:r>
              <a:rPr lang="de-DE" sz="1600" b="1" dirty="0"/>
              <a:t> </a:t>
            </a:r>
            <a:r>
              <a:rPr lang="de-DE" sz="1600" b="1" dirty="0" err="1"/>
              <a:t>radna</a:t>
            </a:r>
            <a:r>
              <a:rPr lang="de-DE" sz="1600" b="1" dirty="0"/>
              <a:t> </a:t>
            </a:r>
            <a:r>
              <a:rPr lang="de-DE" sz="1600" b="1" dirty="0" err="1"/>
              <a:t>brzina</a:t>
            </a:r>
            <a:r>
              <a:rPr lang="de-DE" sz="1600" b="1" dirty="0"/>
              <a:t>, max. = 100%</a:t>
            </a:r>
          </a:p>
        </p:txBody>
      </p:sp>
      <p:sp>
        <p:nvSpPr>
          <p:cNvPr id="60" name="Textfeld 54"/>
          <p:cNvSpPr txBox="1">
            <a:spLocks noChangeArrowheads="1"/>
          </p:cNvSpPr>
          <p:nvPr/>
        </p:nvSpPr>
        <p:spPr bwMode="auto">
          <a:xfrm>
            <a:off x="4187884" y="4940021"/>
            <a:ext cx="2167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1600"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5pPr>
            <a:lvl6pPr>
              <a:defRPr sz="2800">
                <a:latin typeface="Arial" charset="0"/>
                <a:cs typeface="Arial" charset="0"/>
              </a:defRPr>
            </a:lvl6pPr>
            <a:lvl7pPr>
              <a:defRPr sz="2800">
                <a:latin typeface="Arial" charset="0"/>
                <a:cs typeface="Arial" charset="0"/>
              </a:defRPr>
            </a:lvl7pPr>
            <a:lvl8pPr>
              <a:defRPr sz="2800">
                <a:latin typeface="Arial" charset="0"/>
                <a:cs typeface="Arial" charset="0"/>
              </a:defRPr>
            </a:lvl8pPr>
            <a:lvl9pPr>
              <a:defRPr sz="2800">
                <a:latin typeface="Arial" charset="0"/>
                <a:cs typeface="Arial" charset="0"/>
              </a:defRPr>
            </a:lvl9pPr>
          </a:lstStyle>
          <a:p>
            <a:r>
              <a:rPr lang="de-DE" dirty="0" err="1"/>
              <a:t>Zaštitna</a:t>
            </a:r>
            <a:r>
              <a:rPr lang="de-DE" dirty="0"/>
              <a:t> </a:t>
            </a:r>
            <a:r>
              <a:rPr lang="de-DE" dirty="0" err="1"/>
              <a:t>ograda</a:t>
            </a:r>
            <a:r>
              <a:rPr lang="de-DE" dirty="0"/>
              <a:t> </a:t>
            </a:r>
            <a:r>
              <a:rPr lang="de-DE" dirty="0" err="1"/>
              <a:t>aktivna</a:t>
            </a:r>
            <a:r>
              <a:rPr lang="de-DE" dirty="0"/>
              <a:t> (</a:t>
            </a:r>
            <a:r>
              <a:rPr lang="de-DE" dirty="0" err="1"/>
              <a:t>zatvorena</a:t>
            </a:r>
            <a:r>
              <a:rPr lang="de-DE" dirty="0"/>
              <a:t>)</a:t>
            </a:r>
          </a:p>
        </p:txBody>
      </p:sp>
      <p:sp>
        <p:nvSpPr>
          <p:cNvPr id="61" name="Textfeld 54"/>
          <p:cNvSpPr txBox="1">
            <a:spLocks noChangeArrowheads="1"/>
          </p:cNvSpPr>
          <p:nvPr/>
        </p:nvSpPr>
        <p:spPr bwMode="auto">
          <a:xfrm>
            <a:off x="9664173" y="3600249"/>
            <a:ext cx="218889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Osoblje</a:t>
            </a:r>
            <a:r>
              <a:rPr lang="de-DE" sz="1600" dirty="0"/>
              <a:t> je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robotske</a:t>
            </a:r>
            <a:r>
              <a:rPr lang="de-DE" sz="1600" dirty="0"/>
              <a:t> </a:t>
            </a:r>
            <a:r>
              <a:rPr lang="de-DE" sz="1600" dirty="0" err="1"/>
              <a:t>ćelije</a:t>
            </a:r>
            <a:endParaRPr lang="de-DE" sz="1600" dirty="0"/>
          </a:p>
        </p:txBody>
      </p:sp>
      <p:sp>
        <p:nvSpPr>
          <p:cNvPr id="111" name="Textfeld 54"/>
          <p:cNvSpPr txBox="1">
            <a:spLocks noChangeArrowheads="1"/>
          </p:cNvSpPr>
          <p:nvPr/>
        </p:nvSpPr>
        <p:spPr bwMode="auto">
          <a:xfrm>
            <a:off x="6422508" y="4980652"/>
            <a:ext cx="48205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1600"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5pPr>
            <a:lvl6pPr>
              <a:defRPr sz="2800">
                <a:latin typeface="Arial" charset="0"/>
                <a:cs typeface="Arial" charset="0"/>
              </a:defRPr>
            </a:lvl6pPr>
            <a:lvl7pPr>
              <a:defRPr sz="2800">
                <a:latin typeface="Arial" charset="0"/>
                <a:cs typeface="Arial" charset="0"/>
              </a:defRPr>
            </a:lvl7pPr>
            <a:lvl8pPr>
              <a:defRPr sz="2800">
                <a:latin typeface="Arial" charset="0"/>
                <a:cs typeface="Arial" charset="0"/>
              </a:defRPr>
            </a:lvl8pPr>
            <a:lvl9pPr>
              <a:defRPr sz="2800">
                <a:latin typeface="Arial" charset="0"/>
                <a:cs typeface="Arial" charset="0"/>
              </a:defRPr>
            </a:lvl9pPr>
          </a:lstStyle>
          <a:p>
            <a:r>
              <a:rPr lang="de-DE" dirty="0"/>
              <a:t>Upravljački ormari</a:t>
            </a:r>
            <a:r>
              <a:rPr lang="hr-HR" dirty="0"/>
              <a:t>ć</a:t>
            </a:r>
            <a:r>
              <a:rPr lang="de-DE" dirty="0"/>
              <a:t> i ručni uređaj za programiranje  pozicionirani </a:t>
            </a:r>
            <a:r>
              <a:rPr lang="hr-HR" dirty="0"/>
              <a:t>su </a:t>
            </a:r>
            <a:r>
              <a:rPr lang="de-DE" dirty="0"/>
              <a:t>izvan zaštitne ograde</a:t>
            </a:r>
          </a:p>
        </p:txBody>
      </p:sp>
      <p:sp>
        <p:nvSpPr>
          <p:cNvPr id="112" name="Textfeld 54"/>
          <p:cNvSpPr txBox="1">
            <a:spLocks noChangeArrowheads="1"/>
          </p:cNvSpPr>
          <p:nvPr/>
        </p:nvSpPr>
        <p:spPr bwMode="auto">
          <a:xfrm>
            <a:off x="559803" y="3966636"/>
            <a:ext cx="223505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defRPr sz="1600">
                <a:latin typeface="Arial" charset="0"/>
                <a:cs typeface="Arial" charset="0"/>
              </a:defRPr>
            </a:lvl1pPr>
            <a:lvl2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2pPr>
            <a:lvl3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3pPr>
            <a:lvl4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4pPr>
            <a:lvl5pPr fontAlgn="base">
              <a:spcBef>
                <a:spcPct val="0"/>
              </a:spcBef>
              <a:spcAft>
                <a:spcPct val="0"/>
              </a:spcAft>
              <a:defRPr sz="2800">
                <a:latin typeface="Arial" charset="0"/>
                <a:cs typeface="Arial" charset="0"/>
              </a:defRPr>
            </a:lvl5pPr>
            <a:lvl6pPr>
              <a:defRPr sz="2800">
                <a:latin typeface="Arial" charset="0"/>
                <a:cs typeface="Arial" charset="0"/>
              </a:defRPr>
            </a:lvl6pPr>
            <a:lvl7pPr>
              <a:defRPr sz="2800">
                <a:latin typeface="Arial" charset="0"/>
                <a:cs typeface="Arial" charset="0"/>
              </a:defRPr>
            </a:lvl7pPr>
            <a:lvl8pPr>
              <a:defRPr sz="2800">
                <a:latin typeface="Arial" charset="0"/>
                <a:cs typeface="Arial" charset="0"/>
              </a:defRPr>
            </a:lvl8pPr>
            <a:lvl9pPr>
              <a:defRPr sz="2800">
                <a:latin typeface="Arial" charset="0"/>
                <a:cs typeface="Arial" charset="0"/>
              </a:defRPr>
            </a:lvl9pPr>
          </a:lstStyle>
          <a:p>
            <a:r>
              <a:rPr lang="de-AT" dirty="0" err="1"/>
              <a:t>Ključ</a:t>
            </a:r>
            <a:r>
              <a:rPr lang="de-AT" dirty="0"/>
              <a:t> u </a:t>
            </a:r>
            <a:r>
              <a:rPr lang="de-AT" dirty="0" err="1"/>
              <a:t>položaju</a:t>
            </a:r>
            <a:br>
              <a:rPr lang="de-AT" dirty="0"/>
            </a:br>
            <a:r>
              <a:rPr lang="de-AT" dirty="0"/>
              <a:t>"</a:t>
            </a:r>
            <a:r>
              <a:rPr lang="de-AT" dirty="0" err="1"/>
              <a:t>Automatski</a:t>
            </a:r>
            <a:r>
              <a:rPr lang="de-AT" dirty="0"/>
              <a:t>"</a:t>
            </a:r>
            <a:endParaRPr lang="de-DE" dirty="0"/>
          </a:p>
        </p:txBody>
      </p:sp>
      <p:sp>
        <p:nvSpPr>
          <p:cNvPr id="113" name="Textfeld 54"/>
          <p:cNvSpPr txBox="1">
            <a:spLocks noChangeArrowheads="1"/>
          </p:cNvSpPr>
          <p:nvPr/>
        </p:nvSpPr>
        <p:spPr bwMode="auto">
          <a:xfrm>
            <a:off x="730223" y="5268898"/>
            <a:ext cx="2520194" cy="830997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Signalna</a:t>
            </a:r>
            <a:r>
              <a:rPr lang="de-DE" sz="1600" dirty="0"/>
              <a:t> </a:t>
            </a:r>
            <a:r>
              <a:rPr lang="de-DE" sz="1600" dirty="0" err="1"/>
              <a:t>svjetiljka</a:t>
            </a:r>
            <a:r>
              <a:rPr lang="de-DE" sz="1600" dirty="0"/>
              <a:t> </a:t>
            </a:r>
            <a:r>
              <a:rPr lang="de-DE" sz="1600" dirty="0" err="1"/>
              <a:t>ili</a:t>
            </a:r>
            <a:r>
              <a:rPr lang="de-DE" sz="1600" dirty="0"/>
              <a:t> monitor s </a:t>
            </a:r>
            <a:r>
              <a:rPr lang="de-DE" sz="1600" dirty="0" err="1"/>
              <a:t>informacijom</a:t>
            </a:r>
            <a:br>
              <a:rPr lang="de-DE" sz="1600" dirty="0"/>
            </a:br>
            <a:r>
              <a:rPr lang="de-DE" sz="1600" dirty="0"/>
              <a:t>"</a:t>
            </a:r>
            <a:r>
              <a:rPr lang="de-DE" sz="1600" dirty="0" err="1"/>
              <a:t>automatski</a:t>
            </a:r>
            <a:r>
              <a:rPr lang="de-DE" sz="1600" dirty="0"/>
              <a:t> </a:t>
            </a:r>
            <a:r>
              <a:rPr lang="de-DE" sz="1600" dirty="0" err="1"/>
              <a:t>način</a:t>
            </a:r>
            <a:r>
              <a:rPr lang="de-DE" sz="1600" dirty="0"/>
              <a:t> </a:t>
            </a:r>
            <a:r>
              <a:rPr lang="de-DE" sz="1600" dirty="0" err="1"/>
              <a:t>rada</a:t>
            </a:r>
            <a:r>
              <a:rPr lang="de-DE" sz="1600" dirty="0"/>
              <a:t>“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697ADB6-A889-461B-9E66-749B9FD7E8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366" y="1856360"/>
            <a:ext cx="9492295" cy="307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183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19" y="956334"/>
            <a:ext cx="11534118" cy="846750"/>
          </a:xfrm>
        </p:spPr>
        <p:txBody>
          <a:bodyPr/>
          <a:lstStyle/>
          <a:p>
            <a:r>
              <a:rPr lang="de-DE" sz="2800" dirty="0" err="1"/>
              <a:t>Zaštita</a:t>
            </a:r>
            <a:r>
              <a:rPr lang="de-DE" sz="2800" dirty="0"/>
              <a:t> </a:t>
            </a:r>
            <a:r>
              <a:rPr lang="de-DE" sz="2800" dirty="0" err="1"/>
              <a:t>pomoću</a:t>
            </a:r>
            <a:r>
              <a:rPr lang="de-DE" sz="2800" dirty="0"/>
              <a:t> </a:t>
            </a:r>
            <a:r>
              <a:rPr lang="de-DE" sz="2800" dirty="0" err="1"/>
              <a:t>senzora</a:t>
            </a:r>
            <a:r>
              <a:rPr lang="de-DE" sz="2800" dirty="0"/>
              <a:t> </a:t>
            </a:r>
            <a:r>
              <a:rPr lang="de-DE" sz="2800" dirty="0" err="1"/>
              <a:t>ili</a:t>
            </a:r>
            <a:r>
              <a:rPr lang="de-DE" sz="2800" dirty="0"/>
              <a:t> </a:t>
            </a:r>
            <a:r>
              <a:rPr lang="de-DE" sz="2800" dirty="0" err="1"/>
              <a:t>kombinacija</a:t>
            </a:r>
            <a:r>
              <a:rPr lang="de-DE" sz="2800" dirty="0"/>
              <a:t> </a:t>
            </a:r>
            <a:r>
              <a:rPr lang="de-DE" sz="2800" dirty="0" err="1"/>
              <a:t>sa</a:t>
            </a:r>
            <a:r>
              <a:rPr lang="de-DE" sz="2800" dirty="0"/>
              <a:t> </a:t>
            </a:r>
            <a:r>
              <a:rPr lang="de-DE" sz="2800" dirty="0" err="1"/>
              <a:t>zaštitnom</a:t>
            </a:r>
            <a:r>
              <a:rPr lang="de-DE" sz="2800" dirty="0"/>
              <a:t> </a:t>
            </a:r>
            <a:r>
              <a:rPr lang="de-DE" sz="2800" dirty="0" err="1"/>
              <a:t>mrežom</a:t>
            </a:r>
            <a:endParaRPr lang="de-DE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12" name="Textfeld 54">
            <a:extLst>
              <a:ext uri="{FF2B5EF4-FFF2-40B4-BE49-F238E27FC236}">
                <a16:creationId xmlns:a16="http://schemas.microsoft.com/office/drawing/2014/main" id="{AE7EA5B2-13E2-4CE7-90D0-AB431E1C2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818" y="5117716"/>
            <a:ext cx="21888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upravljački</a:t>
            </a:r>
            <a:r>
              <a:rPr lang="de-DE" sz="1600" dirty="0"/>
              <a:t> </a:t>
            </a:r>
            <a:r>
              <a:rPr lang="de-DE" sz="1600" dirty="0" err="1"/>
              <a:t>ormar</a:t>
            </a:r>
            <a:r>
              <a:rPr lang="de-DE" sz="1600" dirty="0"/>
              <a:t> je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dosega</a:t>
            </a:r>
            <a:r>
              <a:rPr lang="de-DE" sz="1600" dirty="0"/>
              <a:t> </a:t>
            </a:r>
            <a:r>
              <a:rPr lang="de-DE" sz="1600" dirty="0" err="1"/>
              <a:t>robota</a:t>
            </a:r>
            <a:r>
              <a:rPr lang="de-DE" sz="1600" dirty="0"/>
              <a:t>, </a:t>
            </a:r>
            <a:r>
              <a:rPr lang="de-DE" sz="1600" dirty="0" err="1"/>
              <a:t>tj</a:t>
            </a:r>
            <a:r>
              <a:rPr lang="de-DE" sz="1600" dirty="0"/>
              <a:t>.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opasne</a:t>
            </a:r>
            <a:r>
              <a:rPr lang="de-DE" sz="1600" dirty="0"/>
              <a:t> </a:t>
            </a:r>
            <a:r>
              <a:rPr lang="de-DE" sz="1600" dirty="0" err="1"/>
              <a:t>zone</a:t>
            </a:r>
            <a:endParaRPr lang="de-DE" sz="1600" dirty="0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1557AF2A-C8AF-439D-8817-1CF504B369E5}"/>
              </a:ext>
            </a:extLst>
          </p:cNvPr>
          <p:cNvSpPr txBox="1"/>
          <p:nvPr/>
        </p:nvSpPr>
        <p:spPr>
          <a:xfrm>
            <a:off x="929995" y="2276158"/>
            <a:ext cx="3550972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Pogodno</a:t>
            </a:r>
            <a:endParaRPr lang="de-A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za ulaziti s vil</a:t>
            </a:r>
            <a:r>
              <a:rPr lang="hr-HR" dirty="0" err="1"/>
              <a:t>ič</a:t>
            </a:r>
            <a:r>
              <a:rPr lang="de-AT" dirty="0"/>
              <a:t>ar</a:t>
            </a:r>
            <a:r>
              <a:rPr lang="hr-HR" dirty="0"/>
              <a:t>e</a:t>
            </a:r>
            <a:r>
              <a:rPr lang="de-AT" dirty="0"/>
              <a:t>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kontrolirati</a:t>
            </a:r>
            <a:r>
              <a:rPr lang="de-AT" dirty="0"/>
              <a:t> </a:t>
            </a:r>
            <a:r>
              <a:rPr lang="de-AT" dirty="0" err="1"/>
              <a:t>procese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jer</a:t>
            </a:r>
            <a:r>
              <a:rPr lang="de-AT" dirty="0"/>
              <a:t> je </a:t>
            </a:r>
            <a:r>
              <a:rPr lang="de-AT" dirty="0" err="1"/>
              <a:t>radni</a:t>
            </a:r>
            <a:r>
              <a:rPr lang="de-AT" dirty="0"/>
              <a:t> </a:t>
            </a:r>
            <a:r>
              <a:rPr lang="de-AT" dirty="0" err="1"/>
              <a:t>prostor</a:t>
            </a:r>
            <a:r>
              <a:rPr lang="de-AT" dirty="0"/>
              <a:t> </a:t>
            </a:r>
            <a:r>
              <a:rPr lang="de-AT" dirty="0" err="1"/>
              <a:t>pregledan</a:t>
            </a:r>
            <a:r>
              <a:rPr lang="de-AT" dirty="0"/>
              <a:t> </a:t>
            </a:r>
          </a:p>
          <a:p>
            <a:endParaRPr lang="de-AT" dirty="0"/>
          </a:p>
        </p:txBody>
      </p:sp>
      <p:sp>
        <p:nvSpPr>
          <p:cNvPr id="113" name="Textfeld 112">
            <a:extLst>
              <a:ext uri="{FF2B5EF4-FFF2-40B4-BE49-F238E27FC236}">
                <a16:creationId xmlns:a16="http://schemas.microsoft.com/office/drawing/2014/main" id="{6C88B618-9189-471D-8675-C674B708D70C}"/>
              </a:ext>
            </a:extLst>
          </p:cNvPr>
          <p:cNvSpPr txBox="1"/>
          <p:nvPr/>
        </p:nvSpPr>
        <p:spPr>
          <a:xfrm>
            <a:off x="937103" y="3899306"/>
            <a:ext cx="408958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b="1" dirty="0" err="1"/>
              <a:t>Nepogodno</a:t>
            </a:r>
            <a:endParaRPr lang="de-AT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brzina robota ograni</a:t>
            </a:r>
            <a:r>
              <a:rPr lang="hr-HR" dirty="0"/>
              <a:t>č</a:t>
            </a:r>
            <a:r>
              <a:rPr lang="de-AT" dirty="0"/>
              <a:t>ena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 err="1"/>
              <a:t>opasnost</a:t>
            </a:r>
            <a:r>
              <a:rPr lang="de-AT" dirty="0"/>
              <a:t> </a:t>
            </a:r>
            <a:r>
              <a:rPr lang="de-AT" dirty="0" err="1"/>
              <a:t>od</a:t>
            </a:r>
            <a:r>
              <a:rPr lang="de-AT" dirty="0"/>
              <a:t> </a:t>
            </a:r>
            <a:r>
              <a:rPr lang="de-AT" dirty="0" err="1"/>
              <a:t>doletjelih</a:t>
            </a:r>
            <a:r>
              <a:rPr lang="de-AT" dirty="0"/>
              <a:t> </a:t>
            </a:r>
            <a:r>
              <a:rPr lang="de-AT" dirty="0" err="1"/>
              <a:t>komada</a:t>
            </a:r>
            <a:endParaRPr lang="de-AT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AT" dirty="0"/>
              <a:t>fotoćelija je obi</a:t>
            </a:r>
            <a:r>
              <a:rPr lang="hr-HR" dirty="0"/>
              <a:t>č</a:t>
            </a:r>
            <a:r>
              <a:rPr lang="de-AT" dirty="0"/>
              <a:t>no skuplje rješenje </a:t>
            </a:r>
          </a:p>
          <a:p>
            <a:endParaRPr lang="de-AT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561E1D8-9D8A-43EA-8DC8-7EA1B3F5B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19936" y="2249754"/>
            <a:ext cx="5047926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47994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9808DA99-42B4-4D21-B5FC-820293E471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7888" y="2220031"/>
            <a:ext cx="5047926" cy="283488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4919" y="956334"/>
            <a:ext cx="11534118" cy="846750"/>
          </a:xfrm>
        </p:spPr>
        <p:txBody>
          <a:bodyPr/>
          <a:lstStyle/>
          <a:p>
            <a:r>
              <a:rPr lang="de-DE" sz="2800" dirty="0" err="1"/>
              <a:t>Sigurnosni</a:t>
            </a:r>
            <a:r>
              <a:rPr lang="de-DE" sz="2800" dirty="0"/>
              <a:t> </a:t>
            </a:r>
            <a:r>
              <a:rPr lang="de-DE" sz="2800" dirty="0" err="1"/>
              <a:t>uređaj</a:t>
            </a:r>
            <a:r>
              <a:rPr lang="de-DE" sz="2800" dirty="0"/>
              <a:t>: </a:t>
            </a:r>
            <a:r>
              <a:rPr lang="de-DE" sz="2800" dirty="0" err="1"/>
              <a:t>kombinacija</a:t>
            </a:r>
            <a:r>
              <a:rPr lang="de-DE" sz="2800" dirty="0"/>
              <a:t> </a:t>
            </a:r>
            <a:r>
              <a:rPr lang="de-DE" sz="2800" dirty="0" err="1"/>
              <a:t>zaštitne</a:t>
            </a:r>
            <a:r>
              <a:rPr lang="de-DE" sz="2800" dirty="0"/>
              <a:t> </a:t>
            </a:r>
            <a:r>
              <a:rPr lang="de-DE" sz="2800" dirty="0" err="1"/>
              <a:t>mreže</a:t>
            </a:r>
            <a:r>
              <a:rPr lang="de-DE" sz="2800" dirty="0"/>
              <a:t> i </a:t>
            </a:r>
            <a:r>
              <a:rPr lang="de-DE" sz="2800" dirty="0" err="1"/>
              <a:t>svjetlosne</a:t>
            </a:r>
            <a:r>
              <a:rPr lang="de-DE" sz="2800" dirty="0"/>
              <a:t> </a:t>
            </a:r>
            <a:r>
              <a:rPr lang="de-DE" sz="2800" dirty="0" err="1"/>
              <a:t>barijere</a:t>
            </a:r>
            <a:endParaRPr lang="de-DE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112" name="Textfeld 54">
            <a:extLst>
              <a:ext uri="{FF2B5EF4-FFF2-40B4-BE49-F238E27FC236}">
                <a16:creationId xmlns:a16="http://schemas.microsoft.com/office/drawing/2014/main" id="{AE7EA5B2-13E2-4CE7-90D0-AB431E1C2D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95818" y="5117716"/>
            <a:ext cx="2188891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upravljački</a:t>
            </a:r>
            <a:r>
              <a:rPr lang="de-DE" sz="1600" dirty="0"/>
              <a:t> </a:t>
            </a:r>
            <a:r>
              <a:rPr lang="de-DE" sz="1600" dirty="0" err="1"/>
              <a:t>ormar</a:t>
            </a:r>
            <a:r>
              <a:rPr lang="de-DE" sz="1600" dirty="0"/>
              <a:t> je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dosega</a:t>
            </a:r>
            <a:r>
              <a:rPr lang="de-DE" sz="1600" dirty="0"/>
              <a:t> </a:t>
            </a:r>
            <a:r>
              <a:rPr lang="de-DE" sz="1600" dirty="0" err="1"/>
              <a:t>robota</a:t>
            </a:r>
            <a:r>
              <a:rPr lang="de-DE" sz="1600" dirty="0"/>
              <a:t>, </a:t>
            </a:r>
            <a:r>
              <a:rPr lang="de-DE" sz="1600" dirty="0" err="1"/>
              <a:t>tj</a:t>
            </a:r>
            <a:r>
              <a:rPr lang="de-DE" sz="1600" dirty="0"/>
              <a:t>.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opasne</a:t>
            </a:r>
            <a:r>
              <a:rPr lang="de-DE" sz="1600" dirty="0"/>
              <a:t> </a:t>
            </a:r>
            <a:r>
              <a:rPr lang="de-DE" sz="1600" dirty="0" err="1"/>
              <a:t>zone</a:t>
            </a:r>
            <a:endParaRPr lang="de-DE" sz="1600" dirty="0"/>
          </a:p>
        </p:txBody>
      </p:sp>
      <p:sp>
        <p:nvSpPr>
          <p:cNvPr id="135" name="Textfeld 54">
            <a:extLst>
              <a:ext uri="{FF2B5EF4-FFF2-40B4-BE49-F238E27FC236}">
                <a16:creationId xmlns:a16="http://schemas.microsoft.com/office/drawing/2014/main" id="{C6AD95B3-4F6A-4873-A4B4-9101FE69E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07351" y="3476487"/>
            <a:ext cx="198140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osoblje</a:t>
            </a:r>
            <a:r>
              <a:rPr lang="de-DE" sz="1600" dirty="0"/>
              <a:t> je </a:t>
            </a:r>
            <a:r>
              <a:rPr lang="de-DE" sz="1600" dirty="0" err="1"/>
              <a:t>izvan</a:t>
            </a:r>
            <a:r>
              <a:rPr lang="de-DE" sz="1600" dirty="0"/>
              <a:t> </a:t>
            </a:r>
            <a:r>
              <a:rPr lang="de-DE" sz="1600" dirty="0" err="1"/>
              <a:t>opasnosti</a:t>
            </a:r>
            <a:r>
              <a:rPr lang="de-DE" sz="1600" dirty="0"/>
              <a:t> ?</a:t>
            </a:r>
          </a:p>
        </p:txBody>
      </p:sp>
      <p:sp>
        <p:nvSpPr>
          <p:cNvPr id="137" name="Textfeld 136">
            <a:extLst>
              <a:ext uri="{FF2B5EF4-FFF2-40B4-BE49-F238E27FC236}">
                <a16:creationId xmlns:a16="http://schemas.microsoft.com/office/drawing/2014/main" id="{BD25D44B-D60D-461A-90CF-A312591AF6A2}"/>
              </a:ext>
            </a:extLst>
          </p:cNvPr>
          <p:cNvSpPr txBox="1"/>
          <p:nvPr/>
        </p:nvSpPr>
        <p:spPr>
          <a:xfrm>
            <a:off x="9769938" y="1773218"/>
            <a:ext cx="1981403" cy="923330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dirty="0"/>
              <a:t>Za</a:t>
            </a:r>
            <a:r>
              <a:rPr lang="hr-HR" dirty="0"/>
              <a:t>š</a:t>
            </a:r>
            <a:r>
              <a:rPr lang="de-AT" dirty="0"/>
              <a:t>tita mora izdr</a:t>
            </a:r>
            <a:r>
              <a:rPr lang="hr-HR" dirty="0"/>
              <a:t>ž</a:t>
            </a:r>
            <a:r>
              <a:rPr lang="de-AT" dirty="0"/>
              <a:t>ati udarac obradnih komada </a:t>
            </a:r>
          </a:p>
        </p:txBody>
      </p:sp>
      <p:grpSp>
        <p:nvGrpSpPr>
          <p:cNvPr id="147" name="Gruppieren 146">
            <a:extLst>
              <a:ext uri="{FF2B5EF4-FFF2-40B4-BE49-F238E27FC236}">
                <a16:creationId xmlns:a16="http://schemas.microsoft.com/office/drawing/2014/main" id="{7B4EF2B2-6C91-4E42-AD02-4A8F4A7BADC3}"/>
              </a:ext>
            </a:extLst>
          </p:cNvPr>
          <p:cNvGrpSpPr/>
          <p:nvPr/>
        </p:nvGrpSpPr>
        <p:grpSpPr>
          <a:xfrm>
            <a:off x="1173329" y="2458156"/>
            <a:ext cx="335184" cy="855352"/>
            <a:chOff x="3044878" y="2719586"/>
            <a:chExt cx="335184" cy="855352"/>
          </a:xfrm>
        </p:grpSpPr>
        <p:sp>
          <p:nvSpPr>
            <p:cNvPr id="148" name="Pfeil: nach oben 147">
              <a:extLst>
                <a:ext uri="{FF2B5EF4-FFF2-40B4-BE49-F238E27FC236}">
                  <a16:creationId xmlns:a16="http://schemas.microsoft.com/office/drawing/2014/main" id="{D6896A60-FD0B-4A85-8674-630A4BD216A9}"/>
                </a:ext>
              </a:extLst>
            </p:cNvPr>
            <p:cNvSpPr/>
            <p:nvPr/>
          </p:nvSpPr>
          <p:spPr>
            <a:xfrm>
              <a:off x="3044878" y="2719586"/>
              <a:ext cx="335184" cy="504865"/>
            </a:xfrm>
            <a:prstGeom prst="upArrow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49" name="Rechteck 148">
              <a:extLst>
                <a:ext uri="{FF2B5EF4-FFF2-40B4-BE49-F238E27FC236}">
                  <a16:creationId xmlns:a16="http://schemas.microsoft.com/office/drawing/2014/main" id="{FEEC1EE5-8DC9-4AFD-A5BE-4EF563A89837}"/>
                </a:ext>
              </a:extLst>
            </p:cNvPr>
            <p:cNvSpPr/>
            <p:nvPr/>
          </p:nvSpPr>
          <p:spPr>
            <a:xfrm>
              <a:off x="3135140" y="3258694"/>
              <a:ext cx="164178" cy="204340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  <p:sp>
          <p:nvSpPr>
            <p:cNvPr id="150" name="Rechteck 149">
              <a:extLst>
                <a:ext uri="{FF2B5EF4-FFF2-40B4-BE49-F238E27FC236}">
                  <a16:creationId xmlns:a16="http://schemas.microsoft.com/office/drawing/2014/main" id="{97C87AA0-6DBE-445C-9133-561A54BBA7F2}"/>
                </a:ext>
              </a:extLst>
            </p:cNvPr>
            <p:cNvSpPr/>
            <p:nvPr/>
          </p:nvSpPr>
          <p:spPr>
            <a:xfrm>
              <a:off x="3135140" y="3493803"/>
              <a:ext cx="164178" cy="81135"/>
            </a:xfrm>
            <a:prstGeom prst="rect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AT"/>
            </a:p>
          </p:txBody>
        </p:sp>
      </p:grpSp>
      <p:sp>
        <p:nvSpPr>
          <p:cNvPr id="151" name="Pfeil: nach oben 150">
            <a:extLst>
              <a:ext uri="{FF2B5EF4-FFF2-40B4-BE49-F238E27FC236}">
                <a16:creationId xmlns:a16="http://schemas.microsoft.com/office/drawing/2014/main" id="{7F8F9671-4689-4E60-A1C7-2D1B6ECA5983}"/>
              </a:ext>
            </a:extLst>
          </p:cNvPr>
          <p:cNvSpPr/>
          <p:nvPr/>
        </p:nvSpPr>
        <p:spPr>
          <a:xfrm>
            <a:off x="1173329" y="3783156"/>
            <a:ext cx="335184" cy="504865"/>
          </a:xfrm>
          <a:prstGeom prst="upArrow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2" name="Textfeld 151">
            <a:extLst>
              <a:ext uri="{FF2B5EF4-FFF2-40B4-BE49-F238E27FC236}">
                <a16:creationId xmlns:a16="http://schemas.microsoft.com/office/drawing/2014/main" id="{A68AAC7F-0A81-4F14-AF6C-B6E36BC73F13}"/>
              </a:ext>
            </a:extLst>
          </p:cNvPr>
          <p:cNvSpPr txBox="1"/>
          <p:nvPr/>
        </p:nvSpPr>
        <p:spPr>
          <a:xfrm>
            <a:off x="1520620" y="2986594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brzo</a:t>
            </a:r>
            <a:r>
              <a:rPr lang="de-AT" dirty="0"/>
              <a:t> </a:t>
            </a:r>
            <a:r>
              <a:rPr lang="de-AT" dirty="0" err="1"/>
              <a:t>gibanje</a:t>
            </a:r>
            <a:r>
              <a:rPr lang="de-AT" dirty="0"/>
              <a:t> </a:t>
            </a:r>
            <a:r>
              <a:rPr lang="de-AT" dirty="0" err="1"/>
              <a:t>robota</a:t>
            </a:r>
            <a:endParaRPr lang="de-AT" dirty="0"/>
          </a:p>
        </p:txBody>
      </p:sp>
      <p:sp>
        <p:nvSpPr>
          <p:cNvPr id="153" name="Textfeld 152">
            <a:extLst>
              <a:ext uri="{FF2B5EF4-FFF2-40B4-BE49-F238E27FC236}">
                <a16:creationId xmlns:a16="http://schemas.microsoft.com/office/drawing/2014/main" id="{16DD2A44-4E97-4E5A-B254-E6A45CABBA04}"/>
              </a:ext>
            </a:extLst>
          </p:cNvPr>
          <p:cNvSpPr txBox="1"/>
          <p:nvPr/>
        </p:nvSpPr>
        <p:spPr>
          <a:xfrm>
            <a:off x="1556172" y="3963590"/>
            <a:ext cx="2390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sporije</a:t>
            </a:r>
            <a:r>
              <a:rPr lang="de-AT" dirty="0"/>
              <a:t> </a:t>
            </a:r>
            <a:r>
              <a:rPr lang="de-AT" dirty="0" err="1"/>
              <a:t>gibanje</a:t>
            </a:r>
            <a:r>
              <a:rPr lang="de-AT" dirty="0"/>
              <a:t> </a:t>
            </a:r>
            <a:r>
              <a:rPr lang="de-AT" dirty="0" err="1"/>
              <a:t>robota</a:t>
            </a:r>
            <a:endParaRPr lang="de-AT" dirty="0"/>
          </a:p>
        </p:txBody>
      </p:sp>
      <p:sp>
        <p:nvSpPr>
          <p:cNvPr id="154" name="Parallelogramm 153">
            <a:extLst>
              <a:ext uri="{FF2B5EF4-FFF2-40B4-BE49-F238E27FC236}">
                <a16:creationId xmlns:a16="http://schemas.microsoft.com/office/drawing/2014/main" id="{030F9235-64CF-4A87-83E2-2E774B541867}"/>
              </a:ext>
            </a:extLst>
          </p:cNvPr>
          <p:cNvSpPr/>
          <p:nvPr/>
        </p:nvSpPr>
        <p:spPr>
          <a:xfrm rot="2936591">
            <a:off x="7311887" y="1508829"/>
            <a:ext cx="1365944" cy="1596096"/>
          </a:xfrm>
          <a:prstGeom prst="parallelogram">
            <a:avLst>
              <a:gd name="adj" fmla="val 31494"/>
            </a:avLst>
          </a:prstGeom>
          <a:pattFill prst="lgGrid">
            <a:fgClr>
              <a:schemeClr val="accent1"/>
            </a:fgClr>
            <a:bgClr>
              <a:schemeClr val="bg1"/>
            </a:bgClr>
          </a:pattFill>
          <a:ln w="3810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55" name="Ellipse 154">
            <a:extLst>
              <a:ext uri="{FF2B5EF4-FFF2-40B4-BE49-F238E27FC236}">
                <a16:creationId xmlns:a16="http://schemas.microsoft.com/office/drawing/2014/main" id="{70D90158-D4A9-4958-87A1-ED7233EB1E73}"/>
              </a:ext>
            </a:extLst>
          </p:cNvPr>
          <p:cNvSpPr/>
          <p:nvPr/>
        </p:nvSpPr>
        <p:spPr>
          <a:xfrm flipV="1">
            <a:off x="6207114" y="3692886"/>
            <a:ext cx="282586" cy="202424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62190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repeatCount="5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7 L 0.07006 -0.13796 C 0.08451 -0.16852 0.10651 -0.18472 0.12982 -0.18472 C 0.15599 -0.18472 0.17709 -0.16852 0.19193 -0.13796 L 0.26302 -3.7037E-7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151" y="-923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4" grpId="0" animBg="1"/>
      <p:bldP spid="15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332687" y="836712"/>
            <a:ext cx="8708091" cy="846750"/>
          </a:xfrm>
        </p:spPr>
        <p:txBody>
          <a:bodyPr/>
          <a:lstStyle/>
          <a:p>
            <a:r>
              <a:rPr lang="de-AT" sz="2800" dirty="0"/>
              <a:t>Zone </a:t>
            </a:r>
            <a:r>
              <a:rPr lang="de-AT" sz="2800" dirty="0" err="1"/>
              <a:t>industrijskog</a:t>
            </a:r>
            <a:r>
              <a:rPr lang="de-AT" sz="2800" dirty="0"/>
              <a:t> </a:t>
            </a:r>
            <a:r>
              <a:rPr lang="de-AT" sz="2800" dirty="0" err="1"/>
              <a:t>robota</a:t>
            </a:r>
            <a:endParaRPr lang="de-AT" sz="2800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2757CD2E-2529-4293-B6D7-38BFB2A06F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9383" y="1124744"/>
            <a:ext cx="11656562" cy="5578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344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1670" y="872922"/>
            <a:ext cx="9255735" cy="846750"/>
          </a:xfrm>
        </p:spPr>
        <p:txBody>
          <a:bodyPr/>
          <a:lstStyle/>
          <a:p>
            <a:r>
              <a:rPr lang="de-AT" dirty="0" err="1"/>
              <a:t>Način</a:t>
            </a:r>
            <a:r>
              <a:rPr lang="de-AT" dirty="0"/>
              <a:t> </a:t>
            </a:r>
            <a:r>
              <a:rPr lang="de-AT" dirty="0" err="1"/>
              <a:t>rada</a:t>
            </a:r>
            <a:r>
              <a:rPr lang="de-AT" dirty="0"/>
              <a:t> </a:t>
            </a:r>
            <a:r>
              <a:rPr lang="de-AT" dirty="0" err="1"/>
              <a:t>kolaboracijskih</a:t>
            </a:r>
            <a:r>
              <a:rPr lang="de-AT" dirty="0"/>
              <a:t> </a:t>
            </a:r>
            <a:r>
              <a:rPr lang="de-AT" dirty="0" err="1"/>
              <a:t>robotskih</a:t>
            </a:r>
            <a:r>
              <a:rPr lang="de-AT" dirty="0"/>
              <a:t> </a:t>
            </a:r>
            <a:r>
              <a:rPr lang="de-AT" dirty="0" err="1"/>
              <a:t>sustava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204" name="Textfeld 203"/>
          <p:cNvSpPr txBox="1"/>
          <p:nvPr/>
        </p:nvSpPr>
        <p:spPr>
          <a:xfrm>
            <a:off x="359711" y="6428179"/>
            <a:ext cx="2116285" cy="276999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AT" sz="1200"/>
              <a:t>ISO 10218-2, ISO/TS 15066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B82A35B4-FE88-4CA7-8847-23AD431D0A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910" y="1392639"/>
            <a:ext cx="11126164" cy="4791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98653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951258"/>
            <a:ext cx="11593288" cy="846750"/>
          </a:xfrm>
        </p:spPr>
        <p:txBody>
          <a:bodyPr/>
          <a:lstStyle/>
          <a:p>
            <a:r>
              <a:rPr lang="de-AT" dirty="0" err="1"/>
              <a:t>Primjer</a:t>
            </a:r>
            <a:r>
              <a:rPr lang="de-AT" dirty="0"/>
              <a:t> </a:t>
            </a:r>
            <a:r>
              <a:rPr lang="de-AT" dirty="0" err="1"/>
              <a:t>radnog</a:t>
            </a:r>
            <a:r>
              <a:rPr lang="de-AT" dirty="0"/>
              <a:t> </a:t>
            </a:r>
            <a:r>
              <a:rPr lang="de-AT" dirty="0" err="1"/>
              <a:t>prostora</a:t>
            </a:r>
            <a:r>
              <a:rPr lang="de-AT" dirty="0"/>
              <a:t> </a:t>
            </a:r>
            <a:r>
              <a:rPr lang="de-AT" dirty="0" err="1"/>
              <a:t>čovjek</a:t>
            </a:r>
            <a:r>
              <a:rPr lang="de-AT" dirty="0"/>
              <a:t>-robot-</a:t>
            </a:r>
            <a:r>
              <a:rPr lang="de-AT" dirty="0" err="1"/>
              <a:t>kolaboracije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Abgerundetes Rechteck 5"/>
          <p:cNvSpPr/>
          <p:nvPr/>
        </p:nvSpPr>
        <p:spPr>
          <a:xfrm rot="5400000">
            <a:off x="7846714" y="2962751"/>
            <a:ext cx="1320396" cy="1801199"/>
          </a:xfrm>
          <a:prstGeom prst="roundRect">
            <a:avLst>
              <a:gd name="adj" fmla="val 6013"/>
            </a:avLst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7" name="Gruppieren 6"/>
          <p:cNvGrpSpPr/>
          <p:nvPr/>
        </p:nvGrpSpPr>
        <p:grpSpPr>
          <a:xfrm rot="5400000">
            <a:off x="7288814" y="2376952"/>
            <a:ext cx="2874235" cy="3011664"/>
            <a:chOff x="6336824" y="2050582"/>
            <a:chExt cx="1980000" cy="2047324"/>
          </a:xfrm>
        </p:grpSpPr>
        <p:sp>
          <p:nvSpPr>
            <p:cNvPr id="8" name="Ellipse 7"/>
            <p:cNvSpPr/>
            <p:nvPr/>
          </p:nvSpPr>
          <p:spPr>
            <a:xfrm rot="5400000">
              <a:off x="6336824" y="2117906"/>
              <a:ext cx="1980000" cy="1980000"/>
            </a:xfrm>
            <a:prstGeom prst="ellipse">
              <a:avLst/>
            </a:prstGeom>
            <a:solidFill>
              <a:schemeClr val="accent6">
                <a:lumMod val="75000"/>
                <a:alpha val="34902"/>
              </a:schemeClr>
            </a:solidFill>
            <a:ln w="12700">
              <a:solidFill>
                <a:schemeClr val="tx1"/>
              </a:solidFill>
              <a:prstDash val="dash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Gleichschenkliges Dreieck 8"/>
            <p:cNvSpPr/>
            <p:nvPr/>
          </p:nvSpPr>
          <p:spPr>
            <a:xfrm rot="10800000">
              <a:off x="7120863" y="2050582"/>
              <a:ext cx="469580" cy="1153457"/>
            </a:xfrm>
            <a:prstGeom prst="triangl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1" name="Ellipse 20"/>
          <p:cNvSpPr/>
          <p:nvPr/>
        </p:nvSpPr>
        <p:spPr>
          <a:xfrm rot="10800000">
            <a:off x="4418593" y="2184118"/>
            <a:ext cx="3602396" cy="3554914"/>
          </a:xfrm>
          <a:prstGeom prst="ellipse">
            <a:avLst/>
          </a:prstGeom>
          <a:solidFill>
            <a:schemeClr val="accent1">
              <a:lumMod val="40000"/>
              <a:lumOff val="60000"/>
              <a:alpha val="34902"/>
            </a:schemeClr>
          </a:solidFill>
          <a:ln w="12700">
            <a:solidFill>
              <a:schemeClr val="tx1"/>
            </a:solidFill>
            <a:prstDash val="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2" name="Rechteck 21"/>
          <p:cNvSpPr/>
          <p:nvPr/>
        </p:nvSpPr>
        <p:spPr>
          <a:xfrm rot="5400000">
            <a:off x="5167942" y="2001496"/>
            <a:ext cx="3482052" cy="3642604"/>
          </a:xfrm>
          <a:prstGeom prst="rect">
            <a:avLst/>
          </a:prstGeom>
          <a:noFill/>
          <a:ln w="190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8" name="Gerader Verbinder 37"/>
          <p:cNvCxnSpPr/>
          <p:nvPr/>
        </p:nvCxnSpPr>
        <p:spPr>
          <a:xfrm flipV="1">
            <a:off x="9169065" y="3571931"/>
            <a:ext cx="929767" cy="219974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r Verbinder 38"/>
          <p:cNvCxnSpPr>
            <a:stCxn id="14" idx="2"/>
          </p:cNvCxnSpPr>
          <p:nvPr/>
        </p:nvCxnSpPr>
        <p:spPr>
          <a:xfrm>
            <a:off x="9169065" y="4049990"/>
            <a:ext cx="929767" cy="215472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chteck 44"/>
          <p:cNvSpPr/>
          <p:nvPr/>
        </p:nvSpPr>
        <p:spPr>
          <a:xfrm rot="4519888">
            <a:off x="9450921" y="2803138"/>
            <a:ext cx="432048" cy="10198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Abgerundetes Rechteck 45"/>
          <p:cNvSpPr/>
          <p:nvPr/>
        </p:nvSpPr>
        <p:spPr>
          <a:xfrm rot="20758922">
            <a:off x="9494681" y="3246987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" name="Rechteck 48"/>
          <p:cNvSpPr/>
          <p:nvPr/>
        </p:nvSpPr>
        <p:spPr>
          <a:xfrm rot="6315382">
            <a:off x="9483533" y="4002310"/>
            <a:ext cx="432048" cy="1019806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0" name="Abgerundetes Rechteck 49"/>
          <p:cNvSpPr/>
          <p:nvPr/>
        </p:nvSpPr>
        <p:spPr>
          <a:xfrm rot="20764828">
            <a:off x="9758896" y="3186237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1" name="Ellipse 50"/>
          <p:cNvSpPr/>
          <p:nvPr/>
        </p:nvSpPr>
        <p:spPr>
          <a:xfrm rot="2065711">
            <a:off x="9570555" y="4436886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2" name="Ellipse 51"/>
          <p:cNvSpPr/>
          <p:nvPr/>
        </p:nvSpPr>
        <p:spPr>
          <a:xfrm rot="2065711">
            <a:off x="9415738" y="4394284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8" name="Ellipse 47"/>
          <p:cNvSpPr/>
          <p:nvPr/>
        </p:nvSpPr>
        <p:spPr>
          <a:xfrm>
            <a:off x="9734426" y="4482715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3" name="Ellipse 52"/>
          <p:cNvSpPr/>
          <p:nvPr/>
        </p:nvSpPr>
        <p:spPr>
          <a:xfrm>
            <a:off x="9253610" y="4348111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4" name="Abgerundetes Rechteck 53"/>
          <p:cNvSpPr/>
          <p:nvPr/>
        </p:nvSpPr>
        <p:spPr>
          <a:xfrm rot="20760419">
            <a:off x="9234829" y="3316204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7" name="Rechteck 56"/>
          <p:cNvSpPr/>
          <p:nvPr/>
        </p:nvSpPr>
        <p:spPr>
          <a:xfrm rot="11057287">
            <a:off x="6346359" y="2463101"/>
            <a:ext cx="1025499" cy="603323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5" name="Ellipse 54"/>
          <p:cNvSpPr/>
          <p:nvPr/>
        </p:nvSpPr>
        <p:spPr>
          <a:xfrm>
            <a:off x="6913276" y="2551975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56" name="Abgerundetes Rechteck 55"/>
          <p:cNvSpPr/>
          <p:nvPr/>
        </p:nvSpPr>
        <p:spPr>
          <a:xfrm rot="16527758">
            <a:off x="6850100" y="2757827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17" name="Gruppieren 116"/>
          <p:cNvGrpSpPr/>
          <p:nvPr/>
        </p:nvGrpSpPr>
        <p:grpSpPr>
          <a:xfrm>
            <a:off x="7358804" y="2292370"/>
            <a:ext cx="2880374" cy="3136611"/>
            <a:chOff x="5965240" y="2114245"/>
            <a:chExt cx="2880374" cy="3136611"/>
          </a:xfrm>
        </p:grpSpPr>
        <p:cxnSp>
          <p:nvCxnSpPr>
            <p:cNvPr id="59" name="Gerader Verbinder 58"/>
            <p:cNvCxnSpPr/>
            <p:nvPr/>
          </p:nvCxnSpPr>
          <p:spPr>
            <a:xfrm flipV="1">
              <a:off x="6051378" y="2114245"/>
              <a:ext cx="936807" cy="580867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" name="Gerader Verbinder 60"/>
            <p:cNvCxnSpPr/>
            <p:nvPr/>
          </p:nvCxnSpPr>
          <p:spPr>
            <a:xfrm>
              <a:off x="6951864" y="2115183"/>
              <a:ext cx="1153277" cy="184278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Gerader Verbinder 68"/>
            <p:cNvCxnSpPr/>
            <p:nvPr/>
          </p:nvCxnSpPr>
          <p:spPr>
            <a:xfrm>
              <a:off x="5965240" y="4575296"/>
              <a:ext cx="778748" cy="645925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2" name="Gerader Verbinder 71"/>
            <p:cNvCxnSpPr/>
            <p:nvPr/>
          </p:nvCxnSpPr>
          <p:spPr>
            <a:xfrm>
              <a:off x="6722217" y="5213347"/>
              <a:ext cx="1257498" cy="36260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Gerader Verbinder 74"/>
            <p:cNvCxnSpPr/>
            <p:nvPr/>
          </p:nvCxnSpPr>
          <p:spPr>
            <a:xfrm flipV="1">
              <a:off x="7968536" y="4634347"/>
              <a:ext cx="535418" cy="61650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Gerader Verbinder 77"/>
            <p:cNvCxnSpPr/>
            <p:nvPr/>
          </p:nvCxnSpPr>
          <p:spPr>
            <a:xfrm flipH="1">
              <a:off x="8768701" y="3729339"/>
              <a:ext cx="76913" cy="454767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Gerader Verbinder 81"/>
            <p:cNvCxnSpPr/>
            <p:nvPr/>
          </p:nvCxnSpPr>
          <p:spPr>
            <a:xfrm>
              <a:off x="8106676" y="2299461"/>
              <a:ext cx="416842" cy="485231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Gerader Verbinder 89"/>
            <p:cNvCxnSpPr/>
            <p:nvPr/>
          </p:nvCxnSpPr>
          <p:spPr>
            <a:xfrm>
              <a:off x="8776025" y="3289340"/>
              <a:ext cx="69589" cy="439999"/>
            </a:xfrm>
            <a:prstGeom prst="line">
              <a:avLst/>
            </a:prstGeom>
            <a:ln w="57150">
              <a:solidFill>
                <a:srgbClr val="FF000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7" name="Ellipse 96"/>
          <p:cNvSpPr/>
          <p:nvPr/>
        </p:nvSpPr>
        <p:spPr>
          <a:xfrm>
            <a:off x="6741460" y="2542973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8" name="Abgerundetes Rechteck 97"/>
          <p:cNvSpPr/>
          <p:nvPr/>
        </p:nvSpPr>
        <p:spPr>
          <a:xfrm rot="16527758">
            <a:off x="6679408" y="2745204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3" name="Ellipse 102"/>
          <p:cNvSpPr/>
          <p:nvPr/>
        </p:nvSpPr>
        <p:spPr>
          <a:xfrm>
            <a:off x="6569163" y="2528670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4" name="Abgerundetes Rechteck 103"/>
          <p:cNvSpPr/>
          <p:nvPr/>
        </p:nvSpPr>
        <p:spPr>
          <a:xfrm rot="16527758">
            <a:off x="6505987" y="2734522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5" name="Ellipse 104"/>
          <p:cNvSpPr/>
          <p:nvPr/>
        </p:nvSpPr>
        <p:spPr>
          <a:xfrm>
            <a:off x="6397347" y="2519668"/>
            <a:ext cx="118593" cy="102422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6" name="Abgerundetes Rechteck 105"/>
          <p:cNvSpPr/>
          <p:nvPr/>
        </p:nvSpPr>
        <p:spPr>
          <a:xfrm rot="16527758">
            <a:off x="6335295" y="2721899"/>
            <a:ext cx="216024" cy="132401"/>
          </a:xfrm>
          <a:prstGeom prst="round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107" name="Textfeld 106"/>
          <p:cNvSpPr txBox="1"/>
          <p:nvPr/>
        </p:nvSpPr>
        <p:spPr>
          <a:xfrm>
            <a:off x="886459" y="2165445"/>
            <a:ext cx="3626529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de-AT" sz="2000" dirty="0" err="1">
                <a:solidFill>
                  <a:prstClr val="black"/>
                </a:solidFill>
              </a:rPr>
              <a:t>Radni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prostor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robota</a:t>
            </a:r>
            <a:endParaRPr lang="de-AT" sz="2000" dirty="0">
              <a:solidFill>
                <a:prstClr val="black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de-AT" sz="2000" dirty="0">
                <a:solidFill>
                  <a:prstClr val="black"/>
                </a:solidFill>
              </a:rPr>
              <a:t>Radni prostor operat</a:t>
            </a:r>
            <a:r>
              <a:rPr lang="hr-HR" sz="2000" dirty="0">
                <a:solidFill>
                  <a:prstClr val="black"/>
                </a:solidFill>
              </a:rPr>
              <a:t>e</a:t>
            </a:r>
            <a:r>
              <a:rPr lang="de-AT" sz="2000" dirty="0">
                <a:solidFill>
                  <a:prstClr val="black"/>
                </a:solidFill>
              </a:rPr>
              <a:t>ra</a:t>
            </a: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de-AT" sz="2000" dirty="0" err="1">
                <a:solidFill>
                  <a:prstClr val="black"/>
                </a:solidFill>
              </a:rPr>
              <a:t>Prostor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kolaboracije</a:t>
            </a:r>
            <a:endParaRPr lang="de-AT" sz="2000" dirty="0">
              <a:solidFill>
                <a:prstClr val="black"/>
              </a:solidFill>
            </a:endParaRPr>
          </a:p>
          <a:p>
            <a:pPr marL="457200" indent="-457200">
              <a:spcBef>
                <a:spcPts val="600"/>
              </a:spcBef>
              <a:buFont typeface="+mj-lt"/>
              <a:buAutoNum type="arabicPeriod"/>
            </a:pPr>
            <a:r>
              <a:rPr lang="de-AT" sz="2000" dirty="0" err="1">
                <a:solidFill>
                  <a:prstClr val="black"/>
                </a:solidFill>
              </a:rPr>
              <a:t>Zaštićena</a:t>
            </a:r>
            <a:r>
              <a:rPr lang="de-AT" sz="2000" dirty="0">
                <a:solidFill>
                  <a:prstClr val="black"/>
                </a:solidFill>
              </a:rPr>
              <a:t> </a:t>
            </a:r>
            <a:r>
              <a:rPr lang="de-AT" sz="2000" dirty="0" err="1">
                <a:solidFill>
                  <a:prstClr val="black"/>
                </a:solidFill>
              </a:rPr>
              <a:t>ograda</a:t>
            </a:r>
            <a:endParaRPr lang="de-AT" sz="2000" dirty="0">
              <a:solidFill>
                <a:prstClr val="black"/>
              </a:solidFill>
            </a:endParaRPr>
          </a:p>
        </p:txBody>
      </p:sp>
      <p:grpSp>
        <p:nvGrpSpPr>
          <p:cNvPr id="114" name="Gruppieren 113"/>
          <p:cNvGrpSpPr/>
          <p:nvPr/>
        </p:nvGrpSpPr>
        <p:grpSpPr>
          <a:xfrm>
            <a:off x="9044042" y="1759436"/>
            <a:ext cx="827340" cy="971578"/>
            <a:chOff x="7640375" y="1594496"/>
            <a:chExt cx="827340" cy="971578"/>
          </a:xfrm>
        </p:grpSpPr>
        <p:sp>
          <p:nvSpPr>
            <p:cNvPr id="108" name="Textfeld 107"/>
            <p:cNvSpPr txBox="1"/>
            <p:nvPr/>
          </p:nvSpPr>
          <p:spPr>
            <a:xfrm>
              <a:off x="8140381" y="1594496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/>
                <a:t>1</a:t>
              </a:r>
            </a:p>
          </p:txBody>
        </p:sp>
        <p:cxnSp>
          <p:nvCxnSpPr>
            <p:cNvPr id="110" name="Gerader Verbinder 109"/>
            <p:cNvCxnSpPr/>
            <p:nvPr/>
          </p:nvCxnSpPr>
          <p:spPr>
            <a:xfrm flipH="1">
              <a:off x="7640375" y="1953161"/>
              <a:ext cx="650572" cy="61291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Abgerundetes Rechteck 118"/>
          <p:cNvSpPr/>
          <p:nvPr/>
        </p:nvSpPr>
        <p:spPr>
          <a:xfrm rot="19914502">
            <a:off x="8140065" y="2746479"/>
            <a:ext cx="45719" cy="124827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24" name="Gruppieren 123"/>
          <p:cNvGrpSpPr/>
          <p:nvPr/>
        </p:nvGrpSpPr>
        <p:grpSpPr>
          <a:xfrm>
            <a:off x="5598438" y="1672219"/>
            <a:ext cx="650572" cy="1105240"/>
            <a:chOff x="4194771" y="1507279"/>
            <a:chExt cx="650572" cy="1105240"/>
          </a:xfrm>
        </p:grpSpPr>
        <p:cxnSp>
          <p:nvCxnSpPr>
            <p:cNvPr id="122" name="Gerader Verbinder 121"/>
            <p:cNvCxnSpPr/>
            <p:nvPr/>
          </p:nvCxnSpPr>
          <p:spPr>
            <a:xfrm rot="19045633" flipH="1">
              <a:off x="4194771" y="1999606"/>
              <a:ext cx="650572" cy="612913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3" name="Textfeld 122"/>
            <p:cNvSpPr txBox="1"/>
            <p:nvPr/>
          </p:nvSpPr>
          <p:spPr>
            <a:xfrm>
              <a:off x="4400261" y="1507279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/>
                <a:t>2</a:t>
              </a:r>
            </a:p>
          </p:txBody>
        </p:sp>
      </p:grpSp>
      <p:grpSp>
        <p:nvGrpSpPr>
          <p:cNvPr id="125" name="Gruppieren 124"/>
          <p:cNvGrpSpPr/>
          <p:nvPr/>
        </p:nvGrpSpPr>
        <p:grpSpPr>
          <a:xfrm>
            <a:off x="8515948" y="5395237"/>
            <a:ext cx="989035" cy="791094"/>
            <a:chOff x="7540495" y="1275483"/>
            <a:chExt cx="989035" cy="791094"/>
          </a:xfrm>
        </p:grpSpPr>
        <p:sp>
          <p:nvSpPr>
            <p:cNvPr id="126" name="Textfeld 125"/>
            <p:cNvSpPr txBox="1"/>
            <p:nvPr/>
          </p:nvSpPr>
          <p:spPr>
            <a:xfrm>
              <a:off x="8202196" y="1666467"/>
              <a:ext cx="32733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AT" sz="2000" b="1" dirty="0"/>
                <a:t>4</a:t>
              </a:r>
            </a:p>
          </p:txBody>
        </p:sp>
        <p:cxnSp>
          <p:nvCxnSpPr>
            <p:cNvPr id="127" name="Gerader Verbinder 126"/>
            <p:cNvCxnSpPr>
              <a:stCxn id="126" idx="1"/>
            </p:cNvCxnSpPr>
            <p:nvPr/>
          </p:nvCxnSpPr>
          <p:spPr>
            <a:xfrm flipH="1" flipV="1">
              <a:off x="7540495" y="1275483"/>
              <a:ext cx="661701" cy="591039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pieren 2"/>
          <p:cNvGrpSpPr/>
          <p:nvPr/>
        </p:nvGrpSpPr>
        <p:grpSpPr>
          <a:xfrm>
            <a:off x="7215519" y="1681826"/>
            <a:ext cx="996962" cy="3172975"/>
            <a:chOff x="7215519" y="1681826"/>
            <a:chExt cx="996962" cy="3172975"/>
          </a:xfrm>
        </p:grpSpPr>
        <p:sp>
          <p:nvSpPr>
            <p:cNvPr id="79" name="Rechteck 78"/>
            <p:cNvSpPr/>
            <p:nvPr/>
          </p:nvSpPr>
          <p:spPr>
            <a:xfrm rot="5400000">
              <a:off x="6819548" y="3461868"/>
              <a:ext cx="1973752" cy="812114"/>
            </a:xfrm>
            <a:prstGeom prst="rect">
              <a:avLst/>
            </a:prstGeom>
            <a:solidFill>
              <a:srgbClr val="FFFF99"/>
            </a:solidFill>
            <a:ln w="12700">
              <a:noFill/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16" name="Gruppieren 115"/>
            <p:cNvGrpSpPr/>
            <p:nvPr/>
          </p:nvGrpSpPr>
          <p:grpSpPr>
            <a:xfrm>
              <a:off x="7215519" y="1681826"/>
              <a:ext cx="941305" cy="2974243"/>
              <a:chOff x="5811852" y="1516886"/>
              <a:chExt cx="941305" cy="2974243"/>
            </a:xfrm>
          </p:grpSpPr>
          <p:sp>
            <p:nvSpPr>
              <p:cNvPr id="20" name="Rechteck 19"/>
              <p:cNvSpPr/>
              <p:nvPr/>
            </p:nvSpPr>
            <p:spPr>
              <a:xfrm rot="5400000">
                <a:off x="5363039" y="3326120"/>
                <a:ext cx="1613822" cy="716196"/>
              </a:xfrm>
              <a:prstGeom prst="rect">
                <a:avLst/>
              </a:prstGeom>
              <a:solidFill>
                <a:srgbClr val="FFFF00"/>
              </a:solidFill>
              <a:ln w="3175">
                <a:solidFill>
                  <a:schemeClr val="bg1">
                    <a:lumMod val="50000"/>
                  </a:schemeClr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15" name="Gruppieren 114"/>
              <p:cNvGrpSpPr/>
              <p:nvPr/>
            </p:nvGrpSpPr>
            <p:grpSpPr>
              <a:xfrm>
                <a:off x="6223926" y="1516886"/>
                <a:ext cx="529231" cy="1798360"/>
                <a:chOff x="6223926" y="1516886"/>
                <a:chExt cx="529231" cy="1798360"/>
              </a:xfrm>
            </p:grpSpPr>
            <p:sp>
              <p:nvSpPr>
                <p:cNvPr id="111" name="Textfeld 110"/>
                <p:cNvSpPr txBox="1"/>
                <p:nvPr/>
              </p:nvSpPr>
              <p:spPr>
                <a:xfrm>
                  <a:off x="6425823" y="1516886"/>
                  <a:ext cx="327334" cy="400110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de-AT" sz="2000" b="1" dirty="0"/>
                    <a:t>3</a:t>
                  </a:r>
                </a:p>
              </p:txBody>
            </p:sp>
            <p:cxnSp>
              <p:nvCxnSpPr>
                <p:cNvPr id="112" name="Gerader Verbinder 111"/>
                <p:cNvCxnSpPr/>
                <p:nvPr/>
              </p:nvCxnSpPr>
              <p:spPr>
                <a:xfrm flipH="1">
                  <a:off x="6223926" y="1867152"/>
                  <a:ext cx="329475" cy="1448094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grpSp>
        <p:nvGrpSpPr>
          <p:cNvPr id="23" name="Gruppieren 22"/>
          <p:cNvGrpSpPr/>
          <p:nvPr/>
        </p:nvGrpSpPr>
        <p:grpSpPr>
          <a:xfrm rot="5400000">
            <a:off x="5837526" y="3088929"/>
            <a:ext cx="1621835" cy="1693292"/>
            <a:chOff x="4578478" y="5012549"/>
            <a:chExt cx="795660" cy="837872"/>
          </a:xfrm>
          <a:solidFill>
            <a:srgbClr val="8FDAFF"/>
          </a:solidFill>
        </p:grpSpPr>
        <p:sp>
          <p:nvSpPr>
            <p:cNvPr id="24" name="Ellipse 23"/>
            <p:cNvSpPr/>
            <p:nvPr/>
          </p:nvSpPr>
          <p:spPr>
            <a:xfrm rot="19728088">
              <a:off x="5085229" y="5074462"/>
              <a:ext cx="127767" cy="18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Ellipse 24"/>
            <p:cNvSpPr/>
            <p:nvPr/>
          </p:nvSpPr>
          <p:spPr>
            <a:xfrm rot="203594">
              <a:off x="4652615" y="5012549"/>
              <a:ext cx="127767" cy="180000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Rechteck 25"/>
            <p:cNvSpPr/>
            <p:nvPr/>
          </p:nvSpPr>
          <p:spPr>
            <a:xfrm rot="833216">
              <a:off x="4621294" y="5157727"/>
              <a:ext cx="106174" cy="271672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Rechteck 26"/>
            <p:cNvSpPr/>
            <p:nvPr/>
          </p:nvSpPr>
          <p:spPr>
            <a:xfrm rot="19794703">
              <a:off x="5190116" y="5205292"/>
              <a:ext cx="97200" cy="258100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8" name="Trapezoid 27"/>
            <p:cNvSpPr/>
            <p:nvPr/>
          </p:nvSpPr>
          <p:spPr>
            <a:xfrm rot="775871">
              <a:off x="5158114" y="5406724"/>
              <a:ext cx="216024" cy="258164"/>
            </a:xfrm>
            <a:prstGeom prst="trapezoid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9" name="Trapezoid 28"/>
            <p:cNvSpPr/>
            <p:nvPr/>
          </p:nvSpPr>
          <p:spPr>
            <a:xfrm rot="20244502">
              <a:off x="4578478" y="5380192"/>
              <a:ext cx="216024" cy="255821"/>
            </a:xfrm>
            <a:prstGeom prst="trapezoid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0" name="Ellipse 29"/>
            <p:cNvSpPr/>
            <p:nvPr/>
          </p:nvSpPr>
          <p:spPr>
            <a:xfrm>
              <a:off x="4636470" y="5524370"/>
              <a:ext cx="702000" cy="326051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1" name="Flussdiagramm: Verbindungsstelle 139"/>
            <p:cNvSpPr/>
            <p:nvPr/>
          </p:nvSpPr>
          <p:spPr>
            <a:xfrm>
              <a:off x="4814391" y="5490072"/>
              <a:ext cx="324000" cy="324000"/>
            </a:xfrm>
            <a:prstGeom prst="flowChartConnector">
              <a:avLst/>
            </a:prstGeom>
            <a:solidFill>
              <a:schemeClr val="bg1">
                <a:lumMod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2" name="Mond 31"/>
            <p:cNvSpPr/>
            <p:nvPr/>
          </p:nvSpPr>
          <p:spPr>
            <a:xfrm rot="5400000">
              <a:off x="4893907" y="5412388"/>
              <a:ext cx="164968" cy="324000"/>
            </a:xfrm>
            <a:prstGeom prst="moon">
              <a:avLst>
                <a:gd name="adj" fmla="val 55291"/>
              </a:avLst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3" name="Rechteck 32"/>
            <p:cNvSpPr/>
            <p:nvPr/>
          </p:nvSpPr>
          <p:spPr>
            <a:xfrm rot="833216">
              <a:off x="4634378" y="5295537"/>
              <a:ext cx="68303" cy="133518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4" name="Rechteck 33"/>
            <p:cNvSpPr/>
            <p:nvPr/>
          </p:nvSpPr>
          <p:spPr>
            <a:xfrm rot="19714675">
              <a:off x="5231974" y="5323512"/>
              <a:ext cx="68303" cy="133518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0" name="Gruppieren 9"/>
          <p:cNvGrpSpPr/>
          <p:nvPr/>
        </p:nvGrpSpPr>
        <p:grpSpPr>
          <a:xfrm rot="5400000">
            <a:off x="8047915" y="3021645"/>
            <a:ext cx="1347054" cy="936852"/>
            <a:chOff x="6592312" y="2758840"/>
            <a:chExt cx="927957" cy="636866"/>
          </a:xfrm>
        </p:grpSpPr>
        <p:sp>
          <p:nvSpPr>
            <p:cNvPr id="11" name="Abgerundetes Rechteck 10"/>
            <p:cNvSpPr/>
            <p:nvPr/>
          </p:nvSpPr>
          <p:spPr>
            <a:xfrm rot="16200000">
              <a:off x="7095959" y="2874719"/>
              <a:ext cx="452619" cy="282889"/>
            </a:xfrm>
            <a:prstGeom prst="roundRect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2" name="Flussdiagramm: Verbindungsstelle 87"/>
            <p:cNvSpPr/>
            <p:nvPr/>
          </p:nvSpPr>
          <p:spPr>
            <a:xfrm>
              <a:off x="7124269" y="2907629"/>
              <a:ext cx="396000" cy="395998"/>
            </a:xfrm>
            <a:prstGeom prst="flowChartConnector">
              <a:avLst/>
            </a:prstGeom>
            <a:solidFill>
              <a:srgbClr val="92D05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" name="Gruppieren 12"/>
            <p:cNvGrpSpPr/>
            <p:nvPr/>
          </p:nvGrpSpPr>
          <p:grpSpPr>
            <a:xfrm rot="3700359">
              <a:off x="6896132" y="2827664"/>
              <a:ext cx="264222" cy="871862"/>
              <a:chOff x="1494362" y="3246105"/>
              <a:chExt cx="330370" cy="1090123"/>
            </a:xfrm>
          </p:grpSpPr>
          <p:sp>
            <p:nvSpPr>
              <p:cNvPr id="15" name="Abgerundetes Rechteck 14"/>
              <p:cNvSpPr/>
              <p:nvPr/>
            </p:nvSpPr>
            <p:spPr>
              <a:xfrm rot="16200000">
                <a:off x="1385795" y="3365457"/>
                <a:ext cx="547509" cy="308806"/>
              </a:xfrm>
              <a:prstGeom prst="round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 rot="5400000">
                <a:off x="1477938" y="3882054"/>
                <a:ext cx="363218" cy="330370"/>
              </a:xfrm>
              <a:prstGeom prst="round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7" name="Abgerundetes Rechteck 16"/>
              <p:cNvSpPr/>
              <p:nvPr/>
            </p:nvSpPr>
            <p:spPr>
              <a:xfrm rot="5400000">
                <a:off x="1623540" y="3733462"/>
                <a:ext cx="72015" cy="192321"/>
              </a:xfrm>
              <a:prstGeom prst="round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" name="Abgerundetes Rechteck 17"/>
              <p:cNvSpPr/>
              <p:nvPr/>
            </p:nvSpPr>
            <p:spPr>
              <a:xfrm rot="5400000">
                <a:off x="1518918" y="4064075"/>
                <a:ext cx="292479" cy="181098"/>
              </a:xfrm>
              <a:prstGeom prst="roundRect">
                <a:avLst/>
              </a:prstGeom>
              <a:solidFill>
                <a:srgbClr val="92D05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" name="Abgerundetes Rechteck 18"/>
              <p:cNvSpPr/>
              <p:nvPr/>
            </p:nvSpPr>
            <p:spPr>
              <a:xfrm rot="5400000">
                <a:off x="1641862" y="4265495"/>
                <a:ext cx="35367" cy="106100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Abgerundetes Rechteck 13"/>
            <p:cNvSpPr/>
            <p:nvPr/>
          </p:nvSpPr>
          <p:spPr>
            <a:xfrm rot="16200000">
              <a:off x="7367995" y="2713113"/>
              <a:ext cx="28286" cy="119740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18" name="Abgerundetes Rechteck 117"/>
          <p:cNvSpPr/>
          <p:nvPr/>
        </p:nvSpPr>
        <p:spPr>
          <a:xfrm rot="19914502">
            <a:off x="8045389" y="2794140"/>
            <a:ext cx="45719" cy="124827"/>
          </a:xfrm>
          <a:prstGeom prst="round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534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el 26"/>
          <p:cNvSpPr>
            <a:spLocks noGrp="1"/>
          </p:cNvSpPr>
          <p:nvPr>
            <p:ph type="title"/>
          </p:nvPr>
        </p:nvSpPr>
        <p:spPr>
          <a:xfrm>
            <a:off x="355423" y="1097169"/>
            <a:ext cx="8708091" cy="846750"/>
          </a:xfrm>
        </p:spPr>
        <p:txBody>
          <a:bodyPr/>
          <a:lstStyle/>
          <a:p>
            <a:r>
              <a:rPr lang="de-AT" dirty="0"/>
              <a:t>Kontakt </a:t>
            </a:r>
            <a:r>
              <a:rPr lang="de-AT" dirty="0" err="1"/>
              <a:t>čovjeka</a:t>
            </a:r>
            <a:r>
              <a:rPr lang="de-AT" dirty="0"/>
              <a:t> i </a:t>
            </a:r>
            <a:r>
              <a:rPr lang="de-AT" dirty="0" err="1"/>
              <a:t>robota</a:t>
            </a:r>
            <a:r>
              <a:rPr lang="de-AT" dirty="0"/>
              <a:t> </a:t>
            </a:r>
            <a:r>
              <a:rPr lang="de-AT" dirty="0" err="1"/>
              <a:t>prema</a:t>
            </a:r>
            <a:r>
              <a:rPr lang="de-AT" dirty="0"/>
              <a:t> ISO/TS 15066</a:t>
            </a:r>
          </a:p>
        </p:txBody>
      </p:sp>
      <p:sp>
        <p:nvSpPr>
          <p:cNvPr id="146" name="Rechteck 145"/>
          <p:cNvSpPr/>
          <p:nvPr/>
        </p:nvSpPr>
        <p:spPr>
          <a:xfrm>
            <a:off x="1932913" y="2161453"/>
            <a:ext cx="2866943" cy="421900"/>
          </a:xfrm>
          <a:prstGeom prst="rect">
            <a:avLst/>
          </a:prstGeom>
        </p:spPr>
        <p:txBody>
          <a:bodyPr vert="horz"/>
          <a:lstStyle/>
          <a:p>
            <a:pPr marL="362822" indent="-362822" defTabSz="483763" eaLnBrk="0" fontAlgn="base" hangingPunct="0">
              <a:spcBef>
                <a:spcPct val="20000"/>
              </a:spcBef>
              <a:spcAft>
                <a:spcPct val="0"/>
              </a:spcAft>
            </a:pPr>
            <a:r>
              <a:rPr lang="de-AT" sz="2000" b="1" dirty="0" err="1">
                <a:latin typeface="Arial Bold"/>
                <a:ea typeface="ＭＳ Ｐゴシック" charset="-128"/>
                <a:cs typeface="Arial Bold"/>
              </a:rPr>
              <a:t>Kvazistatični</a:t>
            </a:r>
            <a:r>
              <a:rPr lang="de-AT" sz="2000" b="1" dirty="0">
                <a:latin typeface="Arial Bold"/>
                <a:ea typeface="ＭＳ Ｐゴシック" charset="-128"/>
                <a:cs typeface="Arial Bold"/>
              </a:rPr>
              <a:t> kontakt </a:t>
            </a:r>
          </a:p>
        </p:txBody>
      </p:sp>
      <p:sp>
        <p:nvSpPr>
          <p:cNvPr id="4" name="Rechteck 3"/>
          <p:cNvSpPr/>
          <p:nvPr/>
        </p:nvSpPr>
        <p:spPr>
          <a:xfrm>
            <a:off x="510654" y="2827559"/>
            <a:ext cx="2674433" cy="1815882"/>
          </a:xfrm>
          <a:prstGeom prst="rect">
            <a:avLst/>
          </a:prstGeom>
          <a:solidFill>
            <a:srgbClr val="9FDFFF">
              <a:alpha val="38824"/>
            </a:srgb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de-AT" sz="1600" dirty="0">
                <a:latin typeface="Arial" panose="020B0604020202020204" pitchFamily="34" charset="0"/>
              </a:rPr>
              <a:t>Uklje</a:t>
            </a:r>
            <a:r>
              <a:rPr lang="hr-HR" sz="1600" dirty="0">
                <a:latin typeface="Arial" panose="020B0604020202020204" pitchFamily="34" charset="0"/>
              </a:rPr>
              <a:t>š</a:t>
            </a:r>
            <a:r>
              <a:rPr lang="de-AT" sz="1600" dirty="0">
                <a:latin typeface="Arial" panose="020B0604020202020204" pitchFamily="34" charset="0"/>
              </a:rPr>
              <a:t>tenje dijelova tijela (npr. </a:t>
            </a:r>
            <a:r>
              <a:rPr lang="hr-HR" sz="1600" dirty="0">
                <a:latin typeface="Arial" panose="020B0604020202020204" pitchFamily="34" charset="0"/>
              </a:rPr>
              <a:t>i</a:t>
            </a:r>
            <a:r>
              <a:rPr lang="de-AT" sz="1600" dirty="0">
                <a:latin typeface="Arial" panose="020B0604020202020204" pitchFamily="34" charset="0"/>
              </a:rPr>
              <a:t>zme</a:t>
            </a:r>
            <a:r>
              <a:rPr lang="hr-HR" sz="1600" dirty="0">
                <a:latin typeface="Arial" panose="020B0604020202020204" pitchFamily="34" charset="0"/>
              </a:rPr>
              <a:t>đ</a:t>
            </a:r>
            <a:r>
              <a:rPr lang="de-AT" sz="1600" dirty="0">
                <a:latin typeface="Arial" panose="020B0604020202020204" pitchFamily="34" charset="0"/>
              </a:rPr>
              <a:t>u ruke robota i radnog dijela (proizvoda) ili izme</a:t>
            </a:r>
            <a:r>
              <a:rPr lang="hr-HR" sz="1600" dirty="0">
                <a:latin typeface="Arial" panose="020B0604020202020204" pitchFamily="34" charset="0"/>
              </a:rPr>
              <a:t>đ</a:t>
            </a:r>
            <a:r>
              <a:rPr lang="de-AT" sz="1600" dirty="0">
                <a:latin typeface="Arial" panose="020B0604020202020204" pitchFamily="34" charset="0"/>
              </a:rPr>
              <a:t>u ruke robota i zida ili hvataljke i radnog dijela, izme</a:t>
            </a:r>
            <a:r>
              <a:rPr lang="hr-HR" sz="1600" dirty="0">
                <a:latin typeface="Arial" panose="020B0604020202020204" pitchFamily="34" charset="0"/>
              </a:rPr>
              <a:t>đ</a:t>
            </a:r>
            <a:r>
              <a:rPr lang="de-AT" sz="1600" dirty="0">
                <a:latin typeface="Arial" panose="020B0604020202020204" pitchFamily="34" charset="0"/>
              </a:rPr>
              <a:t>u endefektora i periferne jedinice. </a:t>
            </a:r>
          </a:p>
        </p:txBody>
      </p:sp>
      <p:sp>
        <p:nvSpPr>
          <p:cNvPr id="28" name="Rechteck 27"/>
          <p:cNvSpPr/>
          <p:nvPr/>
        </p:nvSpPr>
        <p:spPr>
          <a:xfrm>
            <a:off x="534533" y="4770766"/>
            <a:ext cx="5529037" cy="923330"/>
          </a:xfrm>
          <a:prstGeom prst="rect">
            <a:avLst/>
          </a:prstGeom>
          <a:solidFill>
            <a:srgbClr val="FF97FF">
              <a:alpha val="47843"/>
            </a:srgbClr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de-AT" dirty="0">
                <a:latin typeface="Arial" panose="020B0604020202020204" pitchFamily="34" charset="0"/>
              </a:rPr>
              <a:t>Biomehaničke granice do</a:t>
            </a:r>
            <a:r>
              <a:rPr lang="hr-HR" dirty="0" err="1">
                <a:latin typeface="Arial" panose="020B0604020202020204" pitchFamily="34" charset="0"/>
              </a:rPr>
              <a:t>pušt</a:t>
            </a:r>
            <a:r>
              <a:rPr lang="de-AT" dirty="0">
                <a:latin typeface="Arial" panose="020B0604020202020204" pitchFamily="34" charset="0"/>
              </a:rPr>
              <a:t>ene sile i pritiska ne smiju biti prekora</a:t>
            </a:r>
            <a:r>
              <a:rPr lang="hr-HR" dirty="0">
                <a:latin typeface="Arial" panose="020B0604020202020204" pitchFamily="34" charset="0"/>
              </a:rPr>
              <a:t>č</a:t>
            </a:r>
            <a:r>
              <a:rPr lang="de-AT" dirty="0">
                <a:latin typeface="Arial" panose="020B0604020202020204" pitchFamily="34" charset="0"/>
              </a:rPr>
              <a:t>ene, robotska ruka mora se izvu</a:t>
            </a:r>
            <a:r>
              <a:rPr lang="hr-HR" dirty="0">
                <a:latin typeface="Arial" panose="020B0604020202020204" pitchFamily="34" charset="0"/>
              </a:rPr>
              <a:t>ć</a:t>
            </a:r>
            <a:r>
              <a:rPr lang="de-AT" dirty="0">
                <a:latin typeface="Arial" panose="020B0604020202020204" pitchFamily="34" charset="0"/>
              </a:rPr>
              <a:t>i natrag</a:t>
            </a:r>
            <a:r>
              <a:rPr lang="hr-HR" dirty="0">
                <a:latin typeface="Arial" panose="020B0604020202020204" pitchFamily="34" charset="0"/>
              </a:rPr>
              <a:t>.</a:t>
            </a:r>
            <a:r>
              <a:rPr lang="de-AT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31" name="Grafik 30">
            <a:extLst>
              <a:ext uri="{FF2B5EF4-FFF2-40B4-BE49-F238E27FC236}">
                <a16:creationId xmlns:a16="http://schemas.microsoft.com/office/drawing/2014/main" id="{3E520DE8-0EA0-44CF-A973-5CA0FA76D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0893" y="2827559"/>
            <a:ext cx="2530059" cy="1670449"/>
          </a:xfrm>
          <a:prstGeom prst="rect">
            <a:avLst/>
          </a:prstGeom>
        </p:spPr>
      </p:pic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3231423F-9E17-4F33-AAD3-0A52C74E9C6A}"/>
              </a:ext>
            </a:extLst>
          </p:cNvPr>
          <p:cNvGrpSpPr/>
          <p:nvPr/>
        </p:nvGrpSpPr>
        <p:grpSpPr>
          <a:xfrm>
            <a:off x="6410536" y="2135060"/>
            <a:ext cx="5319591" cy="3518297"/>
            <a:chOff x="6410536" y="2135060"/>
            <a:chExt cx="5319591" cy="3518297"/>
          </a:xfrm>
        </p:grpSpPr>
        <p:sp>
          <p:nvSpPr>
            <p:cNvPr id="148" name="Rechteck 147"/>
            <p:cNvSpPr/>
            <p:nvPr/>
          </p:nvSpPr>
          <p:spPr>
            <a:xfrm>
              <a:off x="7527596" y="2135060"/>
              <a:ext cx="2616929" cy="432048"/>
            </a:xfrm>
            <a:prstGeom prst="rect">
              <a:avLst/>
            </a:prstGeom>
          </p:spPr>
          <p:txBody>
            <a:bodyPr vert="horz"/>
            <a:lstStyle/>
            <a:p>
              <a:pPr marL="362822" indent="-362822" defTabSz="483763" eaLnBrk="0" fontAlgn="base" hangingPunct="0">
                <a:spcBef>
                  <a:spcPct val="20000"/>
                </a:spcBef>
                <a:spcAft>
                  <a:spcPct val="0"/>
                </a:spcAft>
              </a:pPr>
              <a:r>
                <a:rPr lang="de-AT" sz="2000" b="1" dirty="0" err="1">
                  <a:latin typeface="Arial Bold"/>
                  <a:ea typeface="ＭＳ Ｐゴシック" charset="-128"/>
                  <a:cs typeface="Arial Bold"/>
                </a:rPr>
                <a:t>Tranzitni</a:t>
              </a:r>
              <a:r>
                <a:rPr lang="de-AT" sz="2000" b="1" dirty="0">
                  <a:latin typeface="Arial Bold"/>
                  <a:ea typeface="ＭＳ Ｐゴシック" charset="-128"/>
                  <a:cs typeface="Arial Bold"/>
                </a:rPr>
                <a:t> kontakt</a:t>
              </a:r>
            </a:p>
          </p:txBody>
        </p:sp>
        <p:sp>
          <p:nvSpPr>
            <p:cNvPr id="2" name="Rechteck 1"/>
            <p:cNvSpPr/>
            <p:nvPr/>
          </p:nvSpPr>
          <p:spPr>
            <a:xfrm>
              <a:off x="6436678" y="3348629"/>
              <a:ext cx="2031213" cy="646331"/>
            </a:xfrm>
            <a:prstGeom prst="rect">
              <a:avLst/>
            </a:prstGeom>
            <a:solidFill>
              <a:srgbClr val="9FDFFF">
                <a:alpha val="38824"/>
              </a:srgbClr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AT" dirty="0">
                  <a:latin typeface="Arial" panose="020B0604020202020204" pitchFamily="34" charset="0"/>
                </a:rPr>
                <a:t>Slobodni dodir d</a:t>
              </a:r>
              <a:r>
                <a:rPr lang="hr-HR" dirty="0">
                  <a:latin typeface="Arial" panose="020B0604020202020204" pitchFamily="34" charset="0"/>
                </a:rPr>
                <a:t>i</a:t>
              </a:r>
              <a:r>
                <a:rPr lang="de-AT" dirty="0">
                  <a:latin typeface="Arial" panose="020B0604020202020204" pitchFamily="34" charset="0"/>
                </a:rPr>
                <a:t>jelova tijela</a:t>
              </a:r>
            </a:p>
          </p:txBody>
        </p:sp>
        <p:sp>
          <p:nvSpPr>
            <p:cNvPr id="57" name="Rechteck 56"/>
            <p:cNvSpPr/>
            <p:nvPr/>
          </p:nvSpPr>
          <p:spPr>
            <a:xfrm>
              <a:off x="6410536" y="5007026"/>
              <a:ext cx="5319591" cy="646331"/>
            </a:xfrm>
            <a:prstGeom prst="rect">
              <a:avLst/>
            </a:prstGeom>
            <a:solidFill>
              <a:srgbClr val="FF97FF">
                <a:alpha val="47843"/>
              </a:srgbClr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de-AT" dirty="0">
                  <a:latin typeface="Arial" panose="020B0604020202020204" pitchFamily="34" charset="0"/>
                </a:rPr>
                <a:t>Potrebna j</a:t>
              </a:r>
              <a:r>
                <a:rPr lang="hr-HR" dirty="0">
                  <a:latin typeface="Arial" panose="020B0604020202020204" pitchFamily="34" charset="0"/>
                </a:rPr>
                <a:t>e</a:t>
              </a:r>
              <a:r>
                <a:rPr lang="de-AT" dirty="0">
                  <a:latin typeface="Arial" panose="020B0604020202020204" pitchFamily="34" charset="0"/>
                </a:rPr>
                <a:t> brza i pouzdana detekcija kolizije, kako ne bi do</a:t>
              </a:r>
              <a:r>
                <a:rPr lang="hr-HR" dirty="0">
                  <a:latin typeface="Arial" panose="020B0604020202020204" pitchFamily="34" charset="0"/>
                </a:rPr>
                <a:t>š</a:t>
              </a:r>
              <a:r>
                <a:rPr lang="de-AT" dirty="0">
                  <a:latin typeface="Arial" panose="020B0604020202020204" pitchFamily="34" charset="0"/>
                </a:rPr>
                <a:t>lo do pritiskanja</a:t>
              </a:r>
              <a:r>
                <a:rPr lang="hr-HR" dirty="0">
                  <a:latin typeface="Arial" panose="020B0604020202020204" pitchFamily="34" charset="0"/>
                </a:rPr>
                <a:t>.</a:t>
              </a:r>
              <a:r>
                <a:rPr lang="de-AT" dirty="0">
                  <a:latin typeface="Arial" panose="020B0604020202020204" pitchFamily="34" charset="0"/>
                </a:rPr>
                <a:t> </a:t>
              </a:r>
            </a:p>
          </p:txBody>
        </p:sp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884A600B-A297-4E1B-A578-FEE267AF73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070331" y="2716938"/>
              <a:ext cx="2066723" cy="192650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20309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5D27A6-3D5A-4F56-953F-2C5757031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2522" y="757318"/>
            <a:ext cx="5316635" cy="1087505"/>
          </a:xfrm>
        </p:spPr>
        <p:txBody>
          <a:bodyPr/>
          <a:lstStyle/>
          <a:p>
            <a:r>
              <a:rPr lang="de-AT" dirty="0"/>
              <a:t>ISO/TS 15066 - </a:t>
            </a:r>
            <a:r>
              <a:rPr lang="de-AT" dirty="0" err="1"/>
              <a:t>biomehaničke</a:t>
            </a:r>
            <a:r>
              <a:rPr lang="de-AT" dirty="0"/>
              <a:t> </a:t>
            </a:r>
            <a:r>
              <a:rPr lang="de-AT" dirty="0" err="1"/>
              <a:t>granice</a:t>
            </a:r>
            <a:endParaRPr lang="de-AT" dirty="0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6BA5847-4189-4D6B-8D51-B1C42C139EE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EE137EF7-E3BD-40EE-842F-C5F5340630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509" y="1872208"/>
            <a:ext cx="2218352" cy="4581128"/>
          </a:xfrm>
          <a:prstGeom prst="rect">
            <a:avLst/>
          </a:prstGeo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ED09A516-70F6-47D8-8A55-8D85B774EF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0994" y="1872207"/>
            <a:ext cx="2060870" cy="4581129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83336BD6-00F3-47A5-9E96-229CFDBC98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9157" y="8384"/>
            <a:ext cx="6552843" cy="6858000"/>
          </a:xfrm>
          <a:prstGeom prst="rect">
            <a:avLst/>
          </a:prstGeom>
        </p:spPr>
      </p:pic>
      <p:sp>
        <p:nvSpPr>
          <p:cNvPr id="10" name="Textfeld 9">
            <a:extLst>
              <a:ext uri="{FF2B5EF4-FFF2-40B4-BE49-F238E27FC236}">
                <a16:creationId xmlns:a16="http://schemas.microsoft.com/office/drawing/2014/main" id="{E186EEE4-E2D4-4CD9-B212-09BABDE7C927}"/>
              </a:ext>
            </a:extLst>
          </p:cNvPr>
          <p:cNvSpPr txBox="1"/>
          <p:nvPr/>
        </p:nvSpPr>
        <p:spPr>
          <a:xfrm>
            <a:off x="6281286" y="5924750"/>
            <a:ext cx="113043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de-AT" dirty="0" err="1"/>
              <a:t>bedro</a:t>
            </a:r>
            <a:endParaRPr lang="de-AT" dirty="0"/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F1C0928A-ED71-4374-99FA-C91DB9721F1F}"/>
              </a:ext>
            </a:extLst>
          </p:cNvPr>
          <p:cNvSpPr txBox="1"/>
          <p:nvPr/>
        </p:nvSpPr>
        <p:spPr>
          <a:xfrm>
            <a:off x="6350215" y="6346544"/>
            <a:ext cx="992579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 algn="ctr">
              <a:defRPr sz="1200">
                <a:solidFill>
                  <a:srgbClr val="0070C0"/>
                </a:solidFill>
              </a:defRPr>
            </a:lvl1pPr>
          </a:lstStyle>
          <a:p>
            <a:r>
              <a:rPr lang="de-AT" dirty="0" err="1"/>
              <a:t>potkoljenica</a:t>
            </a:r>
            <a:endParaRPr lang="de-AT" dirty="0"/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15B8CA12-222E-4DB5-A5AA-781791997DAA}"/>
              </a:ext>
            </a:extLst>
          </p:cNvPr>
          <p:cNvSpPr txBox="1"/>
          <p:nvPr/>
        </p:nvSpPr>
        <p:spPr>
          <a:xfrm>
            <a:off x="6281285" y="5085184"/>
            <a:ext cx="1130438" cy="27699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400"/>
            </a:lvl1pPr>
          </a:lstStyle>
          <a:p>
            <a:pPr algn="ctr"/>
            <a:r>
              <a:rPr lang="de-AT" sz="1200" dirty="0" err="1">
                <a:solidFill>
                  <a:srgbClr val="0070C0"/>
                </a:solidFill>
              </a:rPr>
              <a:t>dlan</a:t>
            </a:r>
            <a:endParaRPr lang="de-AT" sz="12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138342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5360" y="946866"/>
            <a:ext cx="8708091" cy="846750"/>
          </a:xfrm>
        </p:spPr>
        <p:txBody>
          <a:bodyPr/>
          <a:lstStyle/>
          <a:p>
            <a:r>
              <a:rPr lang="de-AT" dirty="0" err="1"/>
              <a:t>Pozicije</a:t>
            </a:r>
            <a:r>
              <a:rPr lang="de-AT" dirty="0"/>
              <a:t> </a:t>
            </a:r>
            <a:r>
              <a:rPr lang="de-AT" dirty="0" err="1"/>
              <a:t>moguće</a:t>
            </a:r>
            <a:r>
              <a:rPr lang="de-AT" dirty="0"/>
              <a:t> </a:t>
            </a:r>
            <a:r>
              <a:rPr lang="de-AT" dirty="0" err="1"/>
              <a:t>kolizije</a:t>
            </a:r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2114647" y="3242540"/>
            <a:ext cx="6665453" cy="2605771"/>
          </a:xfrm>
        </p:spPr>
        <p:txBody>
          <a:bodyPr/>
          <a:lstStyle/>
          <a:p>
            <a:endParaRPr lang="de-AT"/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b="33160"/>
          <a:stretch/>
        </p:blipFill>
        <p:spPr>
          <a:xfrm>
            <a:off x="1199456" y="1700808"/>
            <a:ext cx="6434603" cy="4856693"/>
          </a:xfrm>
          <a:prstGeom prst="rect">
            <a:avLst/>
          </a:prstGeom>
        </p:spPr>
      </p:pic>
      <p:pic>
        <p:nvPicPr>
          <p:cNvPr id="5" name="Grafik 4"/>
          <p:cNvPicPr>
            <a:picLocks noChangeAspect="1"/>
          </p:cNvPicPr>
          <p:nvPr/>
        </p:nvPicPr>
        <p:blipFill rotWithShape="1">
          <a:blip r:embed="rId2"/>
          <a:srcRect t="66840" r="50087"/>
          <a:stretch/>
        </p:blipFill>
        <p:spPr>
          <a:xfrm>
            <a:off x="7680176" y="1775343"/>
            <a:ext cx="3467888" cy="260160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 rotWithShape="1">
          <a:blip r:embed="rId2"/>
          <a:srcRect l="49913" t="66840"/>
          <a:stretch/>
        </p:blipFill>
        <p:spPr>
          <a:xfrm>
            <a:off x="7668777" y="3974169"/>
            <a:ext cx="3480019" cy="2601605"/>
          </a:xfrm>
          <a:prstGeom prst="rect">
            <a:avLst/>
          </a:prstGeom>
        </p:spPr>
      </p:pic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DF9D3E1C-E7B0-439C-A2DE-8197F19D086A}"/>
              </a:ext>
            </a:extLst>
          </p:cNvPr>
          <p:cNvCxnSpPr>
            <a:cxnSpLocks/>
          </p:cNvCxnSpPr>
          <p:nvPr/>
        </p:nvCxnSpPr>
        <p:spPr>
          <a:xfrm flipV="1">
            <a:off x="7896200" y="3974170"/>
            <a:ext cx="3528392" cy="27671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0693685C-3FDB-4CE8-8653-F9192F71DE61}"/>
              </a:ext>
            </a:extLst>
          </p:cNvPr>
          <p:cNvCxnSpPr>
            <a:cxnSpLocks/>
            <a:stCxn id="4" idx="3"/>
          </p:cNvCxnSpPr>
          <p:nvPr/>
        </p:nvCxnSpPr>
        <p:spPr>
          <a:xfrm>
            <a:off x="7634059" y="4129155"/>
            <a:ext cx="3790533" cy="242834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57628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352648" y="1047531"/>
            <a:ext cx="8708091" cy="846750"/>
          </a:xfrm>
        </p:spPr>
        <p:txBody>
          <a:bodyPr/>
          <a:lstStyle/>
          <a:p>
            <a:r>
              <a:rPr lang="de-AT" dirty="0" err="1"/>
              <a:t>Mobilni</a:t>
            </a:r>
            <a:r>
              <a:rPr lang="de-AT" dirty="0"/>
              <a:t> </a:t>
            </a:r>
            <a:r>
              <a:rPr lang="de-AT" dirty="0" err="1"/>
              <a:t>roboti</a:t>
            </a:r>
            <a:endParaRPr lang="de-AT" dirty="0"/>
          </a:p>
        </p:txBody>
      </p:sp>
      <p:sp>
        <p:nvSpPr>
          <p:cNvPr id="8" name="Textplatzhalter 7"/>
          <p:cNvSpPr>
            <a:spLocks noGrp="1"/>
          </p:cNvSpPr>
          <p:nvPr>
            <p:ph type="body" sz="quarter" idx="11"/>
          </p:nvPr>
        </p:nvSpPr>
        <p:spPr>
          <a:xfrm>
            <a:off x="625893" y="1913617"/>
            <a:ext cx="7612914" cy="4691149"/>
          </a:xfrm>
        </p:spPr>
        <p:txBody>
          <a:bodyPr/>
          <a:lstStyle/>
          <a:p>
            <a:pPr algn="just"/>
            <a:r>
              <a:rPr lang="de-AT" sz="1800" b="1" dirty="0" err="1">
                <a:latin typeface="+mn-lt"/>
              </a:rPr>
              <a:t>Mobilna</a:t>
            </a:r>
            <a:r>
              <a:rPr lang="de-AT" sz="1800" b="1" dirty="0">
                <a:latin typeface="+mn-lt"/>
              </a:rPr>
              <a:t> </a:t>
            </a:r>
            <a:r>
              <a:rPr lang="de-AT" sz="1800" b="1" dirty="0" err="1">
                <a:latin typeface="+mn-lt"/>
              </a:rPr>
              <a:t>platforma</a:t>
            </a:r>
            <a:r>
              <a:rPr lang="de-AT" sz="1800" b="1" dirty="0">
                <a:latin typeface="+mn-lt"/>
              </a:rPr>
              <a:t>: </a:t>
            </a:r>
            <a:r>
              <a:rPr lang="de-AT" sz="1800" dirty="0" err="1">
                <a:latin typeface="+mn-lt"/>
              </a:rPr>
              <a:t>osnovni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dio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mobilnog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robota</a:t>
            </a:r>
            <a:r>
              <a:rPr lang="de-AT" sz="1800" dirty="0">
                <a:latin typeface="+mn-lt"/>
              </a:rPr>
              <a:t>. To uključuje kućište, pogonske sklopove, ovjes, </a:t>
            </a:r>
            <a:r>
              <a:rPr lang="hr-HR" sz="1800" dirty="0">
                <a:latin typeface="+mn-lt"/>
              </a:rPr>
              <a:t>k</a:t>
            </a:r>
            <a:r>
              <a:rPr lang="de-AT" sz="1800" dirty="0">
                <a:latin typeface="+mn-lt"/>
              </a:rPr>
              <a:t>o</a:t>
            </a:r>
            <a:r>
              <a:rPr lang="hr-HR" sz="1800" dirty="0">
                <a:latin typeface="+mn-lt"/>
              </a:rPr>
              <a:t>ta</a:t>
            </a:r>
            <a:r>
              <a:rPr lang="de-AT" sz="1800" dirty="0">
                <a:latin typeface="+mn-lt"/>
              </a:rPr>
              <a:t>če, akumulator, laserske skenere, sonar, računalo s ugrađenim žiroskopom, soft</a:t>
            </a:r>
            <a:r>
              <a:rPr lang="hr-HR" sz="1800" dirty="0">
                <a:latin typeface="+mn-lt"/>
              </a:rPr>
              <a:t>v</a:t>
            </a:r>
            <a:r>
              <a:rPr lang="de-AT" sz="1800" dirty="0">
                <a:latin typeface="+mn-lt"/>
              </a:rPr>
              <a:t>e</a:t>
            </a:r>
            <a:r>
              <a:rPr lang="hr-HR" sz="1800" dirty="0">
                <a:latin typeface="+mn-lt"/>
              </a:rPr>
              <a:t>r</a:t>
            </a:r>
            <a:r>
              <a:rPr lang="de-AT" sz="1800" dirty="0">
                <a:latin typeface="+mn-lt"/>
              </a:rPr>
              <a:t> za navigaciju, priključke za nosa</a:t>
            </a:r>
            <a:r>
              <a:rPr lang="hr-HR" sz="1800" dirty="0">
                <a:latin typeface="+mn-lt"/>
              </a:rPr>
              <a:t>č</a:t>
            </a:r>
            <a:r>
              <a:rPr lang="de-AT" sz="1800" dirty="0">
                <a:latin typeface="+mn-lt"/>
              </a:rPr>
              <a:t> alata, napajanje struje i sigurnosni poklopci.</a:t>
            </a:r>
          </a:p>
          <a:p>
            <a:pPr algn="just"/>
            <a:r>
              <a:rPr lang="de-AT" sz="1800" b="1" dirty="0">
                <a:latin typeface="+mn-lt"/>
              </a:rPr>
              <a:t>Nosa</a:t>
            </a:r>
            <a:r>
              <a:rPr lang="hr-HR" sz="1800" b="1" dirty="0">
                <a:latin typeface="+mn-lt"/>
              </a:rPr>
              <a:t>č</a:t>
            </a:r>
            <a:r>
              <a:rPr lang="de-AT" sz="1800" b="1" dirty="0">
                <a:latin typeface="+mn-lt"/>
              </a:rPr>
              <a:t> alata</a:t>
            </a:r>
            <a:r>
              <a:rPr lang="de-AT" sz="1800" dirty="0">
                <a:latin typeface="+mn-lt"/>
              </a:rPr>
              <a:t>: Sve što je pričvršćeno na platformi, npr. jednostavni drza</a:t>
            </a:r>
            <a:r>
              <a:rPr lang="hr-HR" sz="1800" dirty="0">
                <a:latin typeface="+mn-lt"/>
              </a:rPr>
              <a:t>č</a:t>
            </a:r>
            <a:r>
              <a:rPr lang="de-AT" sz="1800" dirty="0">
                <a:latin typeface="+mn-lt"/>
              </a:rPr>
              <a:t>i na transport proizvoda ili složenije strukture (manipulator za prihvat i smje</a:t>
            </a:r>
            <a:r>
              <a:rPr lang="hr-HR" sz="1800" dirty="0">
                <a:latin typeface="+mn-lt"/>
              </a:rPr>
              <a:t>š</a:t>
            </a:r>
            <a:r>
              <a:rPr lang="de-AT" sz="1800" dirty="0">
                <a:latin typeface="+mn-lt"/>
              </a:rPr>
              <a:t>taj dijelova).</a:t>
            </a:r>
          </a:p>
          <a:p>
            <a:pPr algn="just"/>
            <a:r>
              <a:rPr lang="de-AT" sz="1800" b="1" dirty="0" err="1">
                <a:latin typeface="+mn-lt"/>
              </a:rPr>
              <a:t>Mobilni</a:t>
            </a:r>
            <a:r>
              <a:rPr lang="de-AT" sz="1800" b="1" dirty="0">
                <a:latin typeface="+mn-lt"/>
              </a:rPr>
              <a:t> </a:t>
            </a:r>
            <a:r>
              <a:rPr lang="de-AT" sz="1800" b="1" dirty="0" err="1">
                <a:latin typeface="+mn-lt"/>
              </a:rPr>
              <a:t>robot</a:t>
            </a:r>
            <a:r>
              <a:rPr lang="de-AT" sz="1800" dirty="0">
                <a:latin typeface="+mn-lt"/>
              </a:rPr>
              <a:t>: </a:t>
            </a:r>
            <a:r>
              <a:rPr lang="de-AT" sz="1800" dirty="0" err="1">
                <a:latin typeface="+mn-lt"/>
              </a:rPr>
              <a:t>platforma</a:t>
            </a:r>
            <a:r>
              <a:rPr lang="de-AT" sz="1800" dirty="0">
                <a:latin typeface="+mn-lt"/>
              </a:rPr>
              <a:t> s </a:t>
            </a:r>
            <a:r>
              <a:rPr lang="de-AT" sz="1800" dirty="0" err="1">
                <a:latin typeface="+mn-lt"/>
              </a:rPr>
              <a:t>pričvršćenom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konstrukcijom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korisnog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tereta</a:t>
            </a:r>
            <a:r>
              <a:rPr lang="de-AT" sz="1800" dirty="0">
                <a:latin typeface="+mn-lt"/>
              </a:rPr>
              <a:t>. </a:t>
            </a:r>
            <a:r>
              <a:rPr lang="de-AT" sz="1800" dirty="0" err="1">
                <a:latin typeface="+mn-lt"/>
              </a:rPr>
              <a:t>Kompletni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mobilni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robot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koji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autonomno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transportira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radne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dijelove</a:t>
            </a:r>
            <a:r>
              <a:rPr lang="de-AT" sz="1800" dirty="0">
                <a:latin typeface="+mn-lt"/>
              </a:rPr>
              <a:t>, </a:t>
            </a:r>
            <a:r>
              <a:rPr lang="de-AT" sz="1800" dirty="0" err="1">
                <a:latin typeface="+mn-lt"/>
              </a:rPr>
              <a:t>alate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ili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mjerne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senzore</a:t>
            </a:r>
            <a:r>
              <a:rPr lang="de-AT" sz="1800" dirty="0">
                <a:latin typeface="+mn-lt"/>
              </a:rPr>
              <a:t>.</a:t>
            </a:r>
          </a:p>
          <a:p>
            <a:pPr algn="just"/>
            <a:r>
              <a:rPr lang="de-AT" sz="1800" b="1" dirty="0">
                <a:latin typeface="+mn-lt"/>
              </a:rPr>
              <a:t>Flota: </a:t>
            </a:r>
            <a:r>
              <a:rPr lang="de-AT" sz="1800" dirty="0">
                <a:latin typeface="+mn-lt"/>
              </a:rPr>
              <a:t>Najmanje dva mobilna robota u istom radnom prostoru</a:t>
            </a:r>
            <a:r>
              <a:rPr lang="hr-HR" sz="1800" dirty="0">
                <a:latin typeface="+mn-lt"/>
              </a:rPr>
              <a:t>.</a:t>
            </a:r>
            <a:endParaRPr lang="de-AT" sz="1800" dirty="0">
              <a:latin typeface="+mn-lt"/>
            </a:endParaRPr>
          </a:p>
          <a:p>
            <a:pPr algn="just"/>
            <a:r>
              <a:rPr lang="de-AT" sz="1800" b="1" dirty="0" err="1">
                <a:latin typeface="+mn-lt"/>
              </a:rPr>
              <a:t>Sustav</a:t>
            </a:r>
            <a:r>
              <a:rPr lang="de-AT" sz="1800" b="1" dirty="0">
                <a:latin typeface="+mn-lt"/>
              </a:rPr>
              <a:t> </a:t>
            </a:r>
            <a:r>
              <a:rPr lang="de-AT" sz="1800" b="1" dirty="0" err="1">
                <a:latin typeface="+mn-lt"/>
              </a:rPr>
              <a:t>upravljanja</a:t>
            </a:r>
            <a:r>
              <a:rPr lang="de-AT" sz="1800" b="1" dirty="0">
                <a:latin typeface="+mn-lt"/>
              </a:rPr>
              <a:t>: </a:t>
            </a:r>
            <a:r>
              <a:rPr lang="de-AT" sz="1800" dirty="0" err="1">
                <a:latin typeface="+mn-lt"/>
              </a:rPr>
              <a:t>Sustav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koji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upravlja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flotom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mobilnih</a:t>
            </a:r>
            <a:r>
              <a:rPr lang="de-AT" sz="1800" dirty="0">
                <a:latin typeface="+mn-lt"/>
              </a:rPr>
              <a:t> </a:t>
            </a:r>
            <a:r>
              <a:rPr lang="de-AT" sz="1800" dirty="0" err="1">
                <a:latin typeface="+mn-lt"/>
              </a:rPr>
              <a:t>robota</a:t>
            </a:r>
            <a:r>
              <a:rPr lang="de-AT" sz="1800" dirty="0">
                <a:latin typeface="+mn-lt"/>
              </a:rPr>
              <a:t>. To uključuje hard</a:t>
            </a:r>
            <a:r>
              <a:rPr lang="hr-HR" sz="1800" dirty="0">
                <a:latin typeface="+mn-lt"/>
              </a:rPr>
              <a:t>v</a:t>
            </a:r>
            <a:r>
              <a:rPr lang="de-AT" sz="1800" dirty="0">
                <a:latin typeface="+mn-lt"/>
              </a:rPr>
              <a:t>e</a:t>
            </a:r>
            <a:r>
              <a:rPr lang="hr-HR" sz="1800" dirty="0">
                <a:latin typeface="+mn-lt"/>
              </a:rPr>
              <a:t>r</a:t>
            </a:r>
            <a:r>
              <a:rPr lang="de-AT" sz="1800" dirty="0">
                <a:latin typeface="+mn-lt"/>
              </a:rPr>
              <a:t> i soft</a:t>
            </a:r>
            <a:r>
              <a:rPr lang="hr-HR" sz="1800" dirty="0">
                <a:latin typeface="+mn-lt"/>
              </a:rPr>
              <a:t>v</a:t>
            </a:r>
            <a:r>
              <a:rPr lang="de-AT" sz="1800" dirty="0">
                <a:latin typeface="+mn-lt"/>
              </a:rPr>
              <a:t>e</a:t>
            </a:r>
            <a:r>
              <a:rPr lang="hr-HR" sz="1800" dirty="0">
                <a:latin typeface="+mn-lt"/>
              </a:rPr>
              <a:t>r</a:t>
            </a:r>
            <a:r>
              <a:rPr lang="de-AT" sz="1800" dirty="0">
                <a:latin typeface="+mn-lt"/>
              </a:rPr>
              <a:t> koji se na njemu pokreću.</a:t>
            </a:r>
          </a:p>
        </p:txBody>
      </p:sp>
      <p:sp>
        <p:nvSpPr>
          <p:cNvPr id="4" name="Abgerundetes Rechteck 3"/>
          <p:cNvSpPr/>
          <p:nvPr/>
        </p:nvSpPr>
        <p:spPr>
          <a:xfrm rot="5400000">
            <a:off x="9735116" y="2310165"/>
            <a:ext cx="300972" cy="378403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5" name="Gruppieren 4"/>
          <p:cNvGrpSpPr/>
          <p:nvPr/>
        </p:nvGrpSpPr>
        <p:grpSpPr>
          <a:xfrm>
            <a:off x="8682656" y="2648620"/>
            <a:ext cx="1657933" cy="1046140"/>
            <a:chOff x="3336919" y="4261514"/>
            <a:chExt cx="1543367" cy="973850"/>
          </a:xfrm>
        </p:grpSpPr>
        <p:sp>
          <p:nvSpPr>
            <p:cNvPr id="7" name="Abgerundetes Rechteck 6"/>
            <p:cNvSpPr/>
            <p:nvPr/>
          </p:nvSpPr>
          <p:spPr>
            <a:xfrm rot="5400000">
              <a:off x="3700518" y="4043115"/>
              <a:ext cx="823202" cy="1260000"/>
            </a:xfrm>
            <a:prstGeom prst="roundRect">
              <a:avLst>
                <a:gd name="adj" fmla="val 236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9" name="Ellipse 8"/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0" name="Ellipse 9"/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1" name="Ellipse 10"/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12" name="Ellipse 11"/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grpSp>
          <p:nvGrpSpPr>
            <p:cNvPr id="13" name="Gruppieren 12"/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18" name="Abgerundetes Rechteck 17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9" name="Abgerundetes Rechteck 18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20" name="Abgerundetes Rechteck 19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14" name="Gruppieren 13"/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15" name="Abgerundetes Rechteck 14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7" name="Abgerundetes Rechteck 16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grpSp>
        <p:nvGrpSpPr>
          <p:cNvPr id="21" name="Gruppieren 20"/>
          <p:cNvGrpSpPr/>
          <p:nvPr/>
        </p:nvGrpSpPr>
        <p:grpSpPr>
          <a:xfrm flipH="1">
            <a:off x="8813720" y="1498599"/>
            <a:ext cx="1064884" cy="1138949"/>
            <a:chOff x="5204511" y="3708577"/>
            <a:chExt cx="991298" cy="1060246"/>
          </a:xfrm>
        </p:grpSpPr>
        <p:grpSp>
          <p:nvGrpSpPr>
            <p:cNvPr id="22" name="Gruppieren 21"/>
            <p:cNvGrpSpPr/>
            <p:nvPr/>
          </p:nvGrpSpPr>
          <p:grpSpPr>
            <a:xfrm rot="20064460">
              <a:off x="5204511" y="3708577"/>
              <a:ext cx="819877" cy="214081"/>
              <a:chOff x="3464092" y="2666365"/>
              <a:chExt cx="819877" cy="214081"/>
            </a:xfrm>
          </p:grpSpPr>
          <p:sp>
            <p:nvSpPr>
              <p:cNvPr id="29" name="Abgerundetes Rechteck 28"/>
              <p:cNvSpPr/>
              <p:nvPr/>
            </p:nvSpPr>
            <p:spPr>
              <a:xfrm>
                <a:off x="3891117" y="2666365"/>
                <a:ext cx="392852" cy="214081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Abgerundetes Rechteck 29"/>
              <p:cNvSpPr/>
              <p:nvPr/>
            </p:nvSpPr>
            <p:spPr>
              <a:xfrm rot="10800000">
                <a:off x="3830999" y="2697345"/>
                <a:ext cx="60118" cy="1521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Abgerundetes Rechteck 30"/>
              <p:cNvSpPr/>
              <p:nvPr/>
            </p:nvSpPr>
            <p:spPr>
              <a:xfrm rot="10800000">
                <a:off x="3527191" y="2683651"/>
                <a:ext cx="303207" cy="179507"/>
              </a:xfrm>
              <a:prstGeom prst="roundRect">
                <a:avLst>
                  <a:gd name="adj" fmla="val 18909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Abgerundetes Rechteck 31"/>
              <p:cNvSpPr/>
              <p:nvPr/>
            </p:nvSpPr>
            <p:spPr>
              <a:xfrm rot="10800000">
                <a:off x="3464092" y="2726868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Abgerundetes Rechteck 32"/>
              <p:cNvSpPr/>
              <p:nvPr/>
            </p:nvSpPr>
            <p:spPr>
              <a:xfrm rot="10800000">
                <a:off x="3482862" y="2717207"/>
                <a:ext cx="45719" cy="11239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Abgerundetes Rechteck 22"/>
            <p:cNvSpPr/>
            <p:nvPr/>
          </p:nvSpPr>
          <p:spPr>
            <a:xfrm rot="5400000">
              <a:off x="5508947" y="3983919"/>
              <a:ext cx="655443" cy="199646"/>
            </a:xfrm>
            <a:prstGeom prst="roundRect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Abgerundetes Rechteck 23"/>
            <p:cNvSpPr/>
            <p:nvPr/>
          </p:nvSpPr>
          <p:spPr>
            <a:xfrm rot="5400000">
              <a:off x="5947198" y="4547210"/>
              <a:ext cx="242210" cy="201016"/>
            </a:xfrm>
            <a:prstGeom prst="roundRect">
              <a:avLst>
                <a:gd name="adj" fmla="val 80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Abgerundetes Rechteck 24"/>
            <p:cNvSpPr/>
            <p:nvPr/>
          </p:nvSpPr>
          <p:spPr>
            <a:xfrm rot="10800000">
              <a:off x="6177809" y="4628220"/>
              <a:ext cx="18000" cy="93073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Abgerundetes Rechteck 25"/>
            <p:cNvSpPr/>
            <p:nvPr/>
          </p:nvSpPr>
          <p:spPr>
            <a:xfrm rot="5400000">
              <a:off x="5699792" y="4452605"/>
              <a:ext cx="280175" cy="352255"/>
            </a:xfrm>
            <a:prstGeom prst="roundRect">
              <a:avLst>
                <a:gd name="adj" fmla="val 14084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Auf der gleichen Seite des Rechtecks liegende Ecken abrunden 26"/>
            <p:cNvSpPr/>
            <p:nvPr/>
          </p:nvSpPr>
          <p:spPr>
            <a:xfrm>
              <a:off x="5657487" y="4422086"/>
              <a:ext cx="358519" cy="665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679993" y="4162331"/>
              <a:ext cx="311161" cy="293672"/>
            </a:xfrm>
            <a:prstGeom prst="ellipse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4" name="Rechteck 33"/>
          <p:cNvSpPr/>
          <p:nvPr/>
        </p:nvSpPr>
        <p:spPr>
          <a:xfrm>
            <a:off x="8666132" y="3716439"/>
            <a:ext cx="3158315" cy="14038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5" name="Textfeld 34"/>
          <p:cNvSpPr txBox="1"/>
          <p:nvPr/>
        </p:nvSpPr>
        <p:spPr>
          <a:xfrm>
            <a:off x="10265305" y="3909913"/>
            <a:ext cx="160653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/>
              <a:t>mobilna</a:t>
            </a:r>
            <a:r>
              <a:rPr lang="de-AT" sz="1400" dirty="0"/>
              <a:t> </a:t>
            </a:r>
            <a:r>
              <a:rPr lang="de-AT" sz="1400" dirty="0" err="1"/>
              <a:t>platforma</a:t>
            </a:r>
            <a:endParaRPr lang="de-AT" sz="1400" dirty="0"/>
          </a:p>
        </p:txBody>
      </p:sp>
      <p:sp>
        <p:nvSpPr>
          <p:cNvPr id="37" name="Textfeld 36"/>
          <p:cNvSpPr txBox="1"/>
          <p:nvPr/>
        </p:nvSpPr>
        <p:spPr>
          <a:xfrm>
            <a:off x="10010067" y="1144416"/>
            <a:ext cx="10999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/>
              <a:t>nosac</a:t>
            </a:r>
            <a:r>
              <a:rPr lang="de-AT" sz="1400" dirty="0"/>
              <a:t> alata</a:t>
            </a:r>
          </a:p>
        </p:txBody>
      </p:sp>
      <p:cxnSp>
        <p:nvCxnSpPr>
          <p:cNvPr id="38" name="Gerade Verbindung mit Pfeil 37"/>
          <p:cNvCxnSpPr>
            <a:cxnSpLocks/>
          </p:cNvCxnSpPr>
          <p:nvPr/>
        </p:nvCxnSpPr>
        <p:spPr>
          <a:xfrm flipH="1">
            <a:off x="10241310" y="1434242"/>
            <a:ext cx="254763" cy="209693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>
            <a:cxnSpLocks/>
          </p:cNvCxnSpPr>
          <p:nvPr/>
        </p:nvCxnSpPr>
        <p:spPr>
          <a:xfrm flipH="1" flipV="1">
            <a:off x="9334332" y="3256407"/>
            <a:ext cx="896506" cy="811099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989F19D4-6702-47E1-A948-98CF5F49B211}"/>
              </a:ext>
            </a:extLst>
          </p:cNvPr>
          <p:cNvSpPr txBox="1"/>
          <p:nvPr/>
        </p:nvSpPr>
        <p:spPr>
          <a:xfrm>
            <a:off x="10456845" y="2210351"/>
            <a:ext cx="13789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 err="1"/>
              <a:t>laserski</a:t>
            </a:r>
            <a:r>
              <a:rPr lang="de-AT" sz="1400" dirty="0"/>
              <a:t> </a:t>
            </a:r>
            <a:r>
              <a:rPr lang="de-AT" sz="1400" dirty="0" err="1"/>
              <a:t>skener</a:t>
            </a:r>
            <a:endParaRPr lang="de-AT" sz="1400" dirty="0"/>
          </a:p>
        </p:txBody>
      </p:sp>
      <p:cxnSp>
        <p:nvCxnSpPr>
          <p:cNvPr id="42" name="Gerade Verbindung mit Pfeil 41">
            <a:extLst>
              <a:ext uri="{FF2B5EF4-FFF2-40B4-BE49-F238E27FC236}">
                <a16:creationId xmlns:a16="http://schemas.microsoft.com/office/drawing/2014/main" id="{E4708DC4-B029-4096-B08C-CEBB0262B3AA}"/>
              </a:ext>
            </a:extLst>
          </p:cNvPr>
          <p:cNvCxnSpPr>
            <a:cxnSpLocks/>
          </p:cNvCxnSpPr>
          <p:nvPr/>
        </p:nvCxnSpPr>
        <p:spPr>
          <a:xfrm flipH="1">
            <a:off x="10416775" y="2469179"/>
            <a:ext cx="186671" cy="787227"/>
          </a:xfrm>
          <a:prstGeom prst="straightConnector1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Rechteck 44">
            <a:extLst>
              <a:ext uri="{FF2B5EF4-FFF2-40B4-BE49-F238E27FC236}">
                <a16:creationId xmlns:a16="http://schemas.microsoft.com/office/drawing/2014/main" id="{6B4754B5-83A6-4B3A-8B4D-5E6C92A02D9F}"/>
              </a:ext>
            </a:extLst>
          </p:cNvPr>
          <p:cNvSpPr/>
          <p:nvPr/>
        </p:nvSpPr>
        <p:spPr>
          <a:xfrm rot="1295574">
            <a:off x="9830671" y="1801812"/>
            <a:ext cx="126009" cy="45719"/>
          </a:xfrm>
          <a:prstGeom prst="rect">
            <a:avLst/>
          </a:prstGeom>
          <a:solidFill>
            <a:schemeClr val="tx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6" name="Rechteck 45">
            <a:extLst>
              <a:ext uri="{FF2B5EF4-FFF2-40B4-BE49-F238E27FC236}">
                <a16:creationId xmlns:a16="http://schemas.microsoft.com/office/drawing/2014/main" id="{1CB15CB0-1C9F-4A66-A16A-EE3CD0DC775C}"/>
              </a:ext>
            </a:extLst>
          </p:cNvPr>
          <p:cNvSpPr/>
          <p:nvPr/>
        </p:nvSpPr>
        <p:spPr>
          <a:xfrm>
            <a:off x="9633574" y="2564905"/>
            <a:ext cx="504056" cy="79564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41" name="Ellipse 40"/>
          <p:cNvSpPr/>
          <p:nvPr/>
        </p:nvSpPr>
        <p:spPr>
          <a:xfrm>
            <a:off x="8597936" y="1231943"/>
            <a:ext cx="1746831" cy="1634524"/>
          </a:xfrm>
          <a:prstGeom prst="ellipse">
            <a:avLst/>
          </a:prstGeom>
          <a:ln w="6350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" name="Textfeld 1"/>
          <p:cNvSpPr txBox="1"/>
          <p:nvPr/>
        </p:nvSpPr>
        <p:spPr>
          <a:xfrm>
            <a:off x="3629388" y="6348283"/>
            <a:ext cx="5157181" cy="30777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AT" sz="1400" dirty="0" err="1"/>
              <a:t>Izvor</a:t>
            </a:r>
            <a:r>
              <a:rPr lang="de-AT" sz="1400" dirty="0"/>
              <a:t>: </a:t>
            </a:r>
            <a:r>
              <a:rPr lang="de-AT" sz="1400" dirty="0" err="1"/>
              <a:t>prilagođeno</a:t>
            </a:r>
            <a:r>
              <a:rPr lang="de-AT" sz="1400" dirty="0"/>
              <a:t> </a:t>
            </a:r>
            <a:r>
              <a:rPr lang="de-AT" sz="1400" dirty="0" err="1"/>
              <a:t>prema</a:t>
            </a:r>
            <a:r>
              <a:rPr lang="de-AT" sz="1400" dirty="0"/>
              <a:t> </a:t>
            </a:r>
            <a:r>
              <a:rPr lang="de-AT" sz="1400" dirty="0" err="1"/>
              <a:t>Omron-ovim</a:t>
            </a:r>
            <a:r>
              <a:rPr lang="de-AT" sz="1400" dirty="0"/>
              <a:t>, </a:t>
            </a:r>
            <a:r>
              <a:rPr lang="de-AT" sz="1400" dirty="0" err="1"/>
              <a:t>korisničkim</a:t>
            </a:r>
            <a:r>
              <a:rPr lang="de-AT" sz="1400" dirty="0"/>
              <a:t> </a:t>
            </a:r>
            <a:r>
              <a:rPr lang="de-AT" sz="1400" dirty="0" err="1"/>
              <a:t>priručnikom</a:t>
            </a:r>
            <a:endParaRPr lang="de-AT" sz="1400" dirty="0"/>
          </a:p>
        </p:txBody>
      </p:sp>
    </p:spTree>
    <p:extLst>
      <p:ext uri="{BB962C8B-B14F-4D97-AF65-F5344CB8AC3E}">
        <p14:creationId xmlns:p14="http://schemas.microsoft.com/office/powerpoint/2010/main" val="84740008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>
            <a:extLst>
              <a:ext uri="{FF2B5EF4-FFF2-40B4-BE49-F238E27FC236}">
                <a16:creationId xmlns:a16="http://schemas.microsoft.com/office/drawing/2014/main" id="{02781F94-B9F0-4C63-B400-493CFE7E49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360" y="1120007"/>
            <a:ext cx="8708091" cy="846750"/>
          </a:xfrm>
        </p:spPr>
        <p:txBody>
          <a:bodyPr/>
          <a:lstStyle/>
          <a:p>
            <a:r>
              <a:rPr lang="de-AT" dirty="0" err="1"/>
              <a:t>Sadržaj</a:t>
            </a:r>
            <a:endParaRPr lang="de-AT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D6D3B99-4A3F-4CC1-BE55-7967AB435C31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75720" y="2636912"/>
            <a:ext cx="5872753" cy="2808312"/>
          </a:xfrm>
        </p:spPr>
        <p:txBody>
          <a:bodyPr/>
          <a:lstStyle/>
          <a:p>
            <a:pPr>
              <a:spcBef>
                <a:spcPts val="1200"/>
              </a:spcBef>
            </a:pPr>
            <a:r>
              <a:rPr lang="de-AT" dirty="0" err="1"/>
              <a:t>Statistika</a:t>
            </a:r>
            <a:r>
              <a:rPr lang="de-AT" dirty="0"/>
              <a:t> </a:t>
            </a:r>
            <a:r>
              <a:rPr lang="de-AT" dirty="0" err="1"/>
              <a:t>robota</a:t>
            </a:r>
            <a:endParaRPr lang="de-AT" dirty="0"/>
          </a:p>
          <a:p>
            <a:pPr>
              <a:spcBef>
                <a:spcPts val="1200"/>
              </a:spcBef>
            </a:pPr>
            <a:r>
              <a:rPr lang="de-AT" dirty="0" err="1"/>
              <a:t>Vrste</a:t>
            </a:r>
            <a:r>
              <a:rPr lang="de-AT" dirty="0"/>
              <a:t> </a:t>
            </a:r>
            <a:r>
              <a:rPr lang="de-AT" dirty="0" err="1"/>
              <a:t>robota</a:t>
            </a:r>
            <a:r>
              <a:rPr lang="de-AT" dirty="0"/>
              <a:t> i </a:t>
            </a:r>
            <a:r>
              <a:rPr lang="de-AT" dirty="0" err="1"/>
              <a:t>namjena</a:t>
            </a:r>
            <a:endParaRPr lang="de-AT" dirty="0"/>
          </a:p>
          <a:p>
            <a:pPr>
              <a:spcBef>
                <a:spcPts val="1200"/>
              </a:spcBef>
            </a:pPr>
            <a:r>
              <a:rPr lang="de-AT" dirty="0" err="1"/>
              <a:t>Radna</a:t>
            </a:r>
            <a:r>
              <a:rPr lang="de-AT" dirty="0"/>
              <a:t> </a:t>
            </a:r>
            <a:r>
              <a:rPr lang="de-AT" dirty="0" err="1"/>
              <a:t>mjesta</a:t>
            </a:r>
            <a:r>
              <a:rPr lang="de-AT" dirty="0"/>
              <a:t> s </a:t>
            </a:r>
            <a:r>
              <a:rPr lang="de-AT" dirty="0" err="1"/>
              <a:t>robotima</a:t>
            </a:r>
            <a:endParaRPr lang="de-AT" dirty="0"/>
          </a:p>
          <a:p>
            <a:pPr>
              <a:spcBef>
                <a:spcPts val="1200"/>
              </a:spcBef>
            </a:pPr>
            <a:r>
              <a:rPr lang="de-AT" dirty="0" err="1"/>
              <a:t>Mobilni</a:t>
            </a:r>
            <a:r>
              <a:rPr lang="de-AT" dirty="0"/>
              <a:t> </a:t>
            </a:r>
            <a:r>
              <a:rPr lang="de-AT" dirty="0" err="1"/>
              <a:t>roboti</a:t>
            </a:r>
            <a:endParaRPr lang="de-AT" dirty="0"/>
          </a:p>
          <a:p>
            <a:pPr>
              <a:spcBef>
                <a:spcPts val="1200"/>
              </a:spcBef>
            </a:pPr>
            <a:r>
              <a:rPr lang="de-AT" dirty="0" err="1"/>
              <a:t>Dronovi</a:t>
            </a:r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26161712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E24C5F3C-857F-4F10-8DF5-43D2E4E6AF2C}"/>
              </a:ext>
            </a:extLst>
          </p:cNvPr>
          <p:cNvSpPr/>
          <p:nvPr/>
        </p:nvSpPr>
        <p:spPr>
          <a:xfrm>
            <a:off x="8935621" y="3881290"/>
            <a:ext cx="1894093" cy="1398163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4" name="Rechteck 163">
            <a:extLst>
              <a:ext uri="{FF2B5EF4-FFF2-40B4-BE49-F238E27FC236}">
                <a16:creationId xmlns:a16="http://schemas.microsoft.com/office/drawing/2014/main" id="{792AE3CE-967C-4234-AF17-15ECEA4D2FE5}"/>
              </a:ext>
            </a:extLst>
          </p:cNvPr>
          <p:cNvSpPr/>
          <p:nvPr/>
        </p:nvSpPr>
        <p:spPr>
          <a:xfrm>
            <a:off x="9240537" y="3882652"/>
            <a:ext cx="1589177" cy="1398163"/>
          </a:xfrm>
          <a:prstGeom prst="rect">
            <a:avLst/>
          </a:prstGeom>
          <a:solidFill>
            <a:srgbClr val="E46C0A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5" name="Rechteck 164">
            <a:extLst>
              <a:ext uri="{FF2B5EF4-FFF2-40B4-BE49-F238E27FC236}">
                <a16:creationId xmlns:a16="http://schemas.microsoft.com/office/drawing/2014/main" id="{08839E04-0763-467B-8A38-58C29AD9B7CE}"/>
              </a:ext>
            </a:extLst>
          </p:cNvPr>
          <p:cNvSpPr/>
          <p:nvPr/>
        </p:nvSpPr>
        <p:spPr>
          <a:xfrm>
            <a:off x="9506279" y="3878509"/>
            <a:ext cx="1316519" cy="1398163"/>
          </a:xfrm>
          <a:prstGeom prst="rect">
            <a:avLst/>
          </a:prstGeom>
          <a:pattFill prst="wdDnDiag">
            <a:fgClr>
              <a:srgbClr val="FF0000"/>
            </a:fgClr>
            <a:bgClr>
              <a:schemeClr val="bg1"/>
            </a:bgClr>
          </a:patt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55388" y="1113123"/>
            <a:ext cx="8708091" cy="707719"/>
          </a:xfrm>
        </p:spPr>
        <p:txBody>
          <a:bodyPr/>
          <a:lstStyle/>
          <a:p>
            <a:r>
              <a:rPr lang="de-AT" sz="2400" dirty="0" err="1"/>
              <a:t>Čovjek</a:t>
            </a:r>
            <a:r>
              <a:rPr lang="de-AT" sz="2400" dirty="0"/>
              <a:t>-robot </a:t>
            </a:r>
            <a:r>
              <a:rPr lang="de-AT" sz="2400" dirty="0" err="1"/>
              <a:t>kolaboracija</a:t>
            </a:r>
            <a:r>
              <a:rPr lang="de-AT" sz="2400" dirty="0"/>
              <a:t> s </a:t>
            </a:r>
            <a:r>
              <a:rPr lang="de-AT" sz="2400" dirty="0" err="1"/>
              <a:t>mobilnim</a:t>
            </a:r>
            <a:r>
              <a:rPr lang="de-AT" sz="2400" dirty="0"/>
              <a:t> </a:t>
            </a:r>
            <a:r>
              <a:rPr lang="de-AT" sz="2400" dirty="0" err="1"/>
              <a:t>robotom</a:t>
            </a:r>
            <a:endParaRPr lang="de-AT" sz="2400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1"/>
          </p:nvPr>
        </p:nvSpPr>
        <p:spPr>
          <a:xfrm>
            <a:off x="809972" y="2798442"/>
            <a:ext cx="7376564" cy="2557856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</a:pPr>
            <a:r>
              <a:rPr lang="de-AT" sz="2000" dirty="0">
                <a:latin typeface="+mn-lt"/>
              </a:rPr>
              <a:t>Suradnja s mobilnim robotom moguća je u načinima rada s kolabor</a:t>
            </a:r>
            <a:r>
              <a:rPr lang="hr-HR" sz="2000" dirty="0" err="1">
                <a:latin typeface="+mn-lt"/>
              </a:rPr>
              <a:t>acijskim</a:t>
            </a:r>
            <a:r>
              <a:rPr lang="de-AT" sz="2000" dirty="0">
                <a:latin typeface="+mn-lt"/>
              </a:rPr>
              <a:t> robotom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AT" sz="2000" dirty="0" err="1">
                <a:latin typeface="+mn-lt"/>
              </a:rPr>
              <a:t>Pri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tome</a:t>
            </a:r>
            <a:r>
              <a:rPr lang="de-AT" sz="2000" dirty="0">
                <a:latin typeface="+mn-lt"/>
              </a:rPr>
              <a:t> se </a:t>
            </a:r>
            <a:r>
              <a:rPr lang="de-AT" sz="2000" dirty="0" err="1">
                <a:latin typeface="+mn-lt"/>
              </a:rPr>
              <a:t>zahtijeva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nadzor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brzine</a:t>
            </a:r>
            <a:r>
              <a:rPr lang="de-AT" sz="2000" dirty="0">
                <a:latin typeface="+mn-lt"/>
              </a:rPr>
              <a:t> i </a:t>
            </a:r>
            <a:r>
              <a:rPr lang="de-AT" sz="2000" dirty="0" err="1">
                <a:latin typeface="+mn-lt"/>
              </a:rPr>
              <a:t>položaja</a:t>
            </a:r>
            <a:endParaRPr lang="de-AT" sz="2000" dirty="0">
              <a:latin typeface="+mn-lt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AT" sz="2000" dirty="0" err="1">
                <a:latin typeface="+mn-lt"/>
              </a:rPr>
              <a:t>Zaustavljanje</a:t>
            </a:r>
            <a:r>
              <a:rPr lang="de-AT" sz="2000" dirty="0">
                <a:latin typeface="+mn-lt"/>
              </a:rPr>
              <a:t> se </a:t>
            </a:r>
            <a:r>
              <a:rPr lang="de-AT" sz="2000" dirty="0" err="1">
                <a:latin typeface="+mn-lt"/>
              </a:rPr>
              <a:t>nadzire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sigurnosnom</a:t>
            </a:r>
            <a:r>
              <a:rPr lang="de-AT" sz="2000" dirty="0">
                <a:latin typeface="+mn-lt"/>
              </a:rPr>
              <a:t> </a:t>
            </a:r>
            <a:r>
              <a:rPr lang="de-AT" sz="2000" dirty="0" err="1">
                <a:latin typeface="+mn-lt"/>
              </a:rPr>
              <a:t>funkcijom</a:t>
            </a:r>
            <a:endParaRPr lang="de-AT" sz="2000" dirty="0">
              <a:latin typeface="+mn-lt"/>
            </a:endParaRP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AT" sz="2000" dirty="0">
                <a:latin typeface="+mn-lt"/>
              </a:rPr>
              <a:t>Operat</a:t>
            </a:r>
            <a:r>
              <a:rPr lang="hr-HR" sz="2000" dirty="0">
                <a:latin typeface="+mn-lt"/>
              </a:rPr>
              <a:t>e</a:t>
            </a:r>
            <a:r>
              <a:rPr lang="de-AT" sz="2000" dirty="0">
                <a:latin typeface="+mn-lt"/>
              </a:rPr>
              <a:t>r ne smije biti smješten ispod robota</a:t>
            </a:r>
          </a:p>
          <a:p>
            <a:pPr>
              <a:buClr>
                <a:schemeClr val="accent1">
                  <a:lumMod val="75000"/>
                </a:schemeClr>
              </a:buClr>
            </a:pPr>
            <a:r>
              <a:rPr lang="de-AT" sz="2000" dirty="0">
                <a:latin typeface="+mn-lt"/>
              </a:rPr>
              <a:t>Pozicija operatera detektira</a:t>
            </a:r>
            <a:r>
              <a:rPr lang="hr-HR" sz="2000" dirty="0">
                <a:latin typeface="+mn-lt"/>
              </a:rPr>
              <a:t> se</a:t>
            </a:r>
            <a:r>
              <a:rPr lang="de-AT" sz="2000" dirty="0">
                <a:latin typeface="+mn-lt"/>
              </a:rPr>
              <a:t> preko sigurnosnih senzora</a:t>
            </a:r>
            <a:endParaRPr lang="de-AT" sz="2000" dirty="0">
              <a:cs typeface="Arial Bold"/>
            </a:endParaRP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34" name="Abgerundetes Rechteck 33"/>
          <p:cNvSpPr/>
          <p:nvPr/>
        </p:nvSpPr>
        <p:spPr>
          <a:xfrm rot="5400000">
            <a:off x="10882937" y="4117265"/>
            <a:ext cx="827424" cy="930711"/>
          </a:xfrm>
          <a:prstGeom prst="roundRect">
            <a:avLst>
              <a:gd name="adj" fmla="val 6013"/>
            </a:avLst>
          </a:prstGeom>
          <a:solidFill>
            <a:schemeClr val="tx1">
              <a:lumMod val="50000"/>
              <a:lumOff val="5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63" name="Gruppieren 62"/>
          <p:cNvGrpSpPr/>
          <p:nvPr/>
        </p:nvGrpSpPr>
        <p:grpSpPr>
          <a:xfrm rot="5400000">
            <a:off x="8740929" y="4396554"/>
            <a:ext cx="477961" cy="456112"/>
            <a:chOff x="4578483" y="5012568"/>
            <a:chExt cx="795664" cy="837864"/>
          </a:xfrm>
          <a:solidFill>
            <a:schemeClr val="bg1">
              <a:lumMod val="85000"/>
            </a:schemeClr>
          </a:solidFill>
        </p:grpSpPr>
        <p:sp>
          <p:nvSpPr>
            <p:cNvPr id="176" name="Ellipse 175"/>
            <p:cNvSpPr/>
            <p:nvPr/>
          </p:nvSpPr>
          <p:spPr>
            <a:xfrm rot="19728088">
              <a:off x="5085237" y="5074483"/>
              <a:ext cx="127768" cy="180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7" name="Ellipse 176"/>
            <p:cNvSpPr/>
            <p:nvPr/>
          </p:nvSpPr>
          <p:spPr>
            <a:xfrm rot="203594">
              <a:off x="4652623" y="5012568"/>
              <a:ext cx="127768" cy="180000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8" name="Rechteck 177"/>
            <p:cNvSpPr/>
            <p:nvPr/>
          </p:nvSpPr>
          <p:spPr>
            <a:xfrm rot="833216">
              <a:off x="4621302" y="5157746"/>
              <a:ext cx="106174" cy="271673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9" name="Rechteck 178"/>
            <p:cNvSpPr/>
            <p:nvPr/>
          </p:nvSpPr>
          <p:spPr>
            <a:xfrm rot="19794703">
              <a:off x="5190125" y="5205307"/>
              <a:ext cx="97200" cy="258101"/>
            </a:xfrm>
            <a:prstGeom prst="rect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0" name="Trapezoid 179"/>
            <p:cNvSpPr/>
            <p:nvPr/>
          </p:nvSpPr>
          <p:spPr>
            <a:xfrm rot="775871">
              <a:off x="5158122" y="5406738"/>
              <a:ext cx="216025" cy="258165"/>
            </a:xfrm>
            <a:prstGeom prst="trapezoid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1" name="Trapezoid 180"/>
            <p:cNvSpPr/>
            <p:nvPr/>
          </p:nvSpPr>
          <p:spPr>
            <a:xfrm rot="20244502">
              <a:off x="4578483" y="5380207"/>
              <a:ext cx="216024" cy="255822"/>
            </a:xfrm>
            <a:prstGeom prst="trapezoid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2" name="Ellipse 181"/>
            <p:cNvSpPr/>
            <p:nvPr/>
          </p:nvSpPr>
          <p:spPr>
            <a:xfrm>
              <a:off x="4636469" y="5524380"/>
              <a:ext cx="702000" cy="326052"/>
            </a:xfrm>
            <a:prstGeom prst="ellipse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3" name="Flussdiagramm: Verbindungsstelle 55"/>
            <p:cNvSpPr/>
            <p:nvPr/>
          </p:nvSpPr>
          <p:spPr>
            <a:xfrm>
              <a:off x="4814391" y="5490086"/>
              <a:ext cx="323999" cy="324001"/>
            </a:xfrm>
            <a:prstGeom prst="flowChartConnector">
              <a:avLst/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4" name="Mond 183"/>
            <p:cNvSpPr/>
            <p:nvPr/>
          </p:nvSpPr>
          <p:spPr>
            <a:xfrm rot="5400000">
              <a:off x="4893906" y="5412394"/>
              <a:ext cx="164969" cy="323999"/>
            </a:xfrm>
            <a:prstGeom prst="moon">
              <a:avLst>
                <a:gd name="adj" fmla="val 55291"/>
              </a:avLst>
            </a:prstGeom>
            <a:grpFill/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5" name="Rechteck 184"/>
            <p:cNvSpPr/>
            <p:nvPr/>
          </p:nvSpPr>
          <p:spPr>
            <a:xfrm rot="833216">
              <a:off x="4634376" y="5295551"/>
              <a:ext cx="68303" cy="133519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6" name="Rechteck 185"/>
            <p:cNvSpPr/>
            <p:nvPr/>
          </p:nvSpPr>
          <p:spPr>
            <a:xfrm rot="19714675">
              <a:off x="5231974" y="5323512"/>
              <a:ext cx="68303" cy="133519"/>
            </a:xfrm>
            <a:prstGeom prst="rect">
              <a:avLst/>
            </a:prstGeom>
            <a:grpFill/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64" name="Gruppieren 63"/>
          <p:cNvGrpSpPr/>
          <p:nvPr/>
        </p:nvGrpSpPr>
        <p:grpSpPr>
          <a:xfrm rot="1618470">
            <a:off x="10661810" y="4309322"/>
            <a:ext cx="853890" cy="571980"/>
            <a:chOff x="4837552" y="2471162"/>
            <a:chExt cx="1611670" cy="972909"/>
          </a:xfrm>
        </p:grpSpPr>
        <p:sp>
          <p:nvSpPr>
            <p:cNvPr id="166" name="Abgerundetes Rechteck 165"/>
            <p:cNvSpPr/>
            <p:nvPr/>
          </p:nvSpPr>
          <p:spPr>
            <a:xfrm rot="19905249">
              <a:off x="5773947" y="2492545"/>
              <a:ext cx="632060" cy="40309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7" name="Flussdiagramm: Verbindungsstelle 62"/>
            <p:cNvSpPr/>
            <p:nvPr/>
          </p:nvSpPr>
          <p:spPr>
            <a:xfrm rot="3705249">
              <a:off x="5697789" y="2476798"/>
              <a:ext cx="564263" cy="552991"/>
            </a:xfrm>
            <a:prstGeom prst="flowChartConnector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8" name="Abgerundetes Rechteck 167"/>
            <p:cNvSpPr/>
            <p:nvPr/>
          </p:nvSpPr>
          <p:spPr>
            <a:xfrm rot="19905249">
              <a:off x="5595483" y="2619666"/>
              <a:ext cx="611485" cy="35192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9" name="Abgerundetes Rechteck 168"/>
            <p:cNvSpPr/>
            <p:nvPr/>
          </p:nvSpPr>
          <p:spPr>
            <a:xfrm rot="9105249">
              <a:off x="5179528" y="2886490"/>
              <a:ext cx="405660" cy="376495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0" name="Abgerundetes Rechteck 169"/>
            <p:cNvSpPr/>
            <p:nvPr/>
          </p:nvSpPr>
          <p:spPr>
            <a:xfrm rot="9105249">
              <a:off x="5556247" y="2849979"/>
              <a:ext cx="80429" cy="219171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1" name="Abgerundetes Rechteck 170"/>
            <p:cNvSpPr/>
            <p:nvPr/>
          </p:nvSpPr>
          <p:spPr>
            <a:xfrm rot="9105249">
              <a:off x="5116401" y="3034012"/>
              <a:ext cx="326655" cy="20638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2" name="Abgerundetes Rechteck 171"/>
            <p:cNvSpPr/>
            <p:nvPr/>
          </p:nvSpPr>
          <p:spPr>
            <a:xfrm rot="9105249">
              <a:off x="5095681" y="3157868"/>
              <a:ext cx="39499" cy="120914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3" name="Abgerundetes Rechteck 172"/>
            <p:cNvSpPr/>
            <p:nvPr/>
          </p:nvSpPr>
          <p:spPr>
            <a:xfrm rot="19905249">
              <a:off x="6409723" y="2522995"/>
              <a:ext cx="39499" cy="170619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4" name="Abgerundetes Rechteck 173"/>
            <p:cNvSpPr/>
            <p:nvPr/>
          </p:nvSpPr>
          <p:spPr>
            <a:xfrm rot="9105249">
              <a:off x="4945305" y="3237708"/>
              <a:ext cx="152293" cy="73016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5" name="Abgerundetes Rechteck 174"/>
            <p:cNvSpPr/>
            <p:nvPr/>
          </p:nvSpPr>
          <p:spPr>
            <a:xfrm rot="9105249">
              <a:off x="4837552" y="3255344"/>
              <a:ext cx="118147" cy="188727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cxnSp>
        <p:nvCxnSpPr>
          <p:cNvPr id="66" name="Gerade Verbindung mit Pfeil 65"/>
          <p:cNvCxnSpPr/>
          <p:nvPr/>
        </p:nvCxnSpPr>
        <p:spPr>
          <a:xfrm flipV="1">
            <a:off x="9103552" y="4590248"/>
            <a:ext cx="281946" cy="2536"/>
          </a:xfrm>
          <a:prstGeom prst="straightConnector1">
            <a:avLst/>
          </a:prstGeom>
          <a:ln>
            <a:solidFill>
              <a:schemeClr val="tx1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Gerade Verbindung mit Pfeil 68"/>
          <p:cNvCxnSpPr>
            <a:cxnSpLocks/>
          </p:cNvCxnSpPr>
          <p:nvPr/>
        </p:nvCxnSpPr>
        <p:spPr>
          <a:xfrm>
            <a:off x="9506279" y="3981485"/>
            <a:ext cx="1099643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 flipH="1">
            <a:off x="10605923" y="3933810"/>
            <a:ext cx="2091" cy="630831"/>
          </a:xfrm>
          <a:prstGeom prst="line">
            <a:avLst/>
          </a:prstGeom>
          <a:ln w="31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Gerader Verbinder 70"/>
          <p:cNvCxnSpPr/>
          <p:nvPr/>
        </p:nvCxnSpPr>
        <p:spPr>
          <a:xfrm>
            <a:off x="9504415" y="3918252"/>
            <a:ext cx="2173" cy="126464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feld 71"/>
          <p:cNvSpPr txBox="1"/>
          <p:nvPr/>
        </p:nvSpPr>
        <p:spPr>
          <a:xfrm>
            <a:off x="9956664" y="3713094"/>
            <a:ext cx="30005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</a:t>
            </a:r>
          </a:p>
        </p:txBody>
      </p:sp>
      <p:sp>
        <p:nvSpPr>
          <p:cNvPr id="74" name="Rechteck 73"/>
          <p:cNvSpPr/>
          <p:nvPr/>
        </p:nvSpPr>
        <p:spPr>
          <a:xfrm>
            <a:off x="8688288" y="3718261"/>
            <a:ext cx="3154223" cy="3234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5" name="Gruppieren 74"/>
          <p:cNvGrpSpPr/>
          <p:nvPr/>
        </p:nvGrpSpPr>
        <p:grpSpPr>
          <a:xfrm>
            <a:off x="8728293" y="1940979"/>
            <a:ext cx="517400" cy="1798716"/>
            <a:chOff x="2729920" y="720762"/>
            <a:chExt cx="1042831" cy="3352355"/>
          </a:xfrm>
        </p:grpSpPr>
        <p:grpSp>
          <p:nvGrpSpPr>
            <p:cNvPr id="115" name="Gruppieren 114"/>
            <p:cNvGrpSpPr/>
            <p:nvPr/>
          </p:nvGrpSpPr>
          <p:grpSpPr>
            <a:xfrm rot="1955222">
              <a:off x="2736471" y="1702122"/>
              <a:ext cx="1036280" cy="535949"/>
              <a:chOff x="5443555" y="3416449"/>
              <a:chExt cx="1256261" cy="606280"/>
            </a:xfrm>
          </p:grpSpPr>
          <p:sp>
            <p:nvSpPr>
              <p:cNvPr id="155" name="Trapezoid 154"/>
              <p:cNvSpPr/>
              <p:nvPr/>
            </p:nvSpPr>
            <p:spPr>
              <a:xfrm rot="7888790">
                <a:off x="5703603" y="3435077"/>
                <a:ext cx="285135" cy="684280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6" name="Flussdiagramm: Verbindungsstelle 137"/>
              <p:cNvSpPr/>
              <p:nvPr/>
            </p:nvSpPr>
            <p:spPr>
              <a:xfrm rot="18688790">
                <a:off x="5454241" y="3405763"/>
                <a:ext cx="301831" cy="323203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57" name="Gruppieren 156"/>
              <p:cNvGrpSpPr/>
              <p:nvPr/>
            </p:nvGrpSpPr>
            <p:grpSpPr>
              <a:xfrm rot="17309312">
                <a:off x="6136052" y="3451200"/>
                <a:ext cx="500125" cy="627402"/>
                <a:chOff x="2406116" y="4041530"/>
                <a:chExt cx="421195" cy="527217"/>
              </a:xfrm>
            </p:grpSpPr>
            <p:sp>
              <p:nvSpPr>
                <p:cNvPr id="160" name="Ellipse 159"/>
                <p:cNvSpPr/>
                <p:nvPr/>
              </p:nvSpPr>
              <p:spPr>
                <a:xfrm rot="18872751">
                  <a:off x="2583950" y="4325385"/>
                  <a:ext cx="166148" cy="320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1" name="Rechteck 160"/>
                <p:cNvSpPr/>
                <p:nvPr/>
              </p:nvSpPr>
              <p:spPr>
                <a:xfrm rot="19346309">
                  <a:off x="2406116" y="4041530"/>
                  <a:ext cx="127492" cy="4046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58" name="Rechteck 157"/>
              <p:cNvSpPr/>
              <p:nvPr/>
            </p:nvSpPr>
            <p:spPr>
              <a:xfrm rot="18688790">
                <a:off x="5594828" y="3597298"/>
                <a:ext cx="219602" cy="1081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9" name="Rechteck 158"/>
              <p:cNvSpPr/>
              <p:nvPr/>
            </p:nvSpPr>
            <p:spPr>
              <a:xfrm rot="18688790">
                <a:off x="5986205" y="3885814"/>
                <a:ext cx="134906" cy="138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16" name="Gruppieren 115"/>
            <p:cNvGrpSpPr/>
            <p:nvPr/>
          </p:nvGrpSpPr>
          <p:grpSpPr>
            <a:xfrm>
              <a:off x="2729920" y="720762"/>
              <a:ext cx="596721" cy="3352355"/>
              <a:chOff x="5323162" y="2638139"/>
              <a:chExt cx="723392" cy="3792276"/>
            </a:xfrm>
          </p:grpSpPr>
          <p:grpSp>
            <p:nvGrpSpPr>
              <p:cNvPr id="125" name="Gruppieren 124"/>
              <p:cNvGrpSpPr/>
              <p:nvPr/>
            </p:nvGrpSpPr>
            <p:grpSpPr>
              <a:xfrm>
                <a:off x="5404099" y="2638139"/>
                <a:ext cx="471571" cy="612706"/>
                <a:chOff x="2294560" y="2479165"/>
                <a:chExt cx="396270" cy="516009"/>
              </a:xfrm>
              <a:solidFill>
                <a:srgbClr val="9EB9DA"/>
              </a:solidFill>
            </p:grpSpPr>
            <p:sp>
              <p:nvSpPr>
                <p:cNvPr id="147" name="Trapezoid 146"/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8" name="Flussdiagramm: Verbindungsstelle 163"/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49" name="Gruppieren 148"/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  <a:grpFill/>
              </p:grpSpPr>
              <p:sp>
                <p:nvSpPr>
                  <p:cNvPr id="150" name="Akkord 165"/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AT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1" name="Ellipse 150"/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2" name="Rechteck 151"/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chemeClr val="tx1"/>
                  </a:solidFill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3" name="Ellipse 152"/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4" name="Rechteck 153"/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6" name="Gruppieren 125"/>
              <p:cNvGrpSpPr/>
              <p:nvPr/>
            </p:nvGrpSpPr>
            <p:grpSpPr>
              <a:xfrm>
                <a:off x="5323162" y="3235822"/>
                <a:ext cx="604868" cy="1465012"/>
                <a:chOff x="1292323" y="2937290"/>
                <a:chExt cx="508282" cy="1233804"/>
              </a:xfrm>
              <a:solidFill>
                <a:srgbClr val="9EB9DA"/>
              </a:solidFill>
            </p:grpSpPr>
            <p:grpSp>
              <p:nvGrpSpPr>
                <p:cNvPr id="132" name="Gruppieren 131"/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  <a:grpFill/>
              </p:grpSpPr>
              <p:sp>
                <p:nvSpPr>
                  <p:cNvPr id="142" name="Flussdiagramm: Verbindungsstelle 157"/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Flussdiagramm: Verbindungsstelle 158"/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Trapezoid 143"/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5" name="Rechteck 144"/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6" name="Rechteck 145"/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noFill/>
                    <a:prstDash val="solid"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2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33" name="Trapezoid 132"/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4" name="Trapezoid 133"/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5" name="Trapezoid 134"/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6" name="Rechteck 135"/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7" name="Rechteck 136"/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Rechteck 137"/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9" name="Rechteck 138"/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0" name="Rechteck 139"/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41" name="Rechteck 140"/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27" name="Gruppieren 126"/>
              <p:cNvGrpSpPr/>
              <p:nvPr/>
            </p:nvGrpSpPr>
            <p:grpSpPr>
              <a:xfrm>
                <a:off x="5450812" y="4598076"/>
                <a:ext cx="595742" cy="1832339"/>
                <a:chOff x="2333814" y="4129785"/>
                <a:chExt cx="500613" cy="1543159"/>
              </a:xfrm>
              <a:solidFill>
                <a:srgbClr val="9EB9DA"/>
              </a:solidFill>
            </p:grpSpPr>
            <p:sp>
              <p:nvSpPr>
                <p:cNvPr id="128" name="Trapezoid 127"/>
                <p:cNvSpPr/>
                <p:nvPr/>
              </p:nvSpPr>
              <p:spPr>
                <a:xfrm rot="10613957">
                  <a:off x="2333814" y="4129785"/>
                  <a:ext cx="366317" cy="693317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0070C0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Trapezoid 128"/>
                <p:cNvSpPr/>
                <p:nvPr/>
              </p:nvSpPr>
              <p:spPr>
                <a:xfrm rot="5912808">
                  <a:off x="2527523" y="5366040"/>
                  <a:ext cx="180000" cy="433808"/>
                </a:xfrm>
                <a:prstGeom prst="trapezoid">
                  <a:avLst>
                    <a:gd name="adj" fmla="val 35476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Trapezoid 129"/>
                <p:cNvSpPr/>
                <p:nvPr/>
              </p:nvSpPr>
              <p:spPr>
                <a:xfrm rot="10988929">
                  <a:off x="2387077" y="4813183"/>
                  <a:ext cx="252345" cy="705136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0070C0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hteck 130"/>
                <p:cNvSpPr/>
                <p:nvPr/>
              </p:nvSpPr>
              <p:spPr>
                <a:xfrm>
                  <a:off x="2415686" y="4769655"/>
                  <a:ext cx="228782" cy="91110"/>
                </a:xfrm>
                <a:prstGeom prst="rect">
                  <a:avLst/>
                </a:prstGeom>
                <a:solidFill>
                  <a:srgbClr val="0070C0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17" name="Gruppieren 116"/>
            <p:cNvGrpSpPr/>
            <p:nvPr/>
          </p:nvGrpSpPr>
          <p:grpSpPr>
            <a:xfrm rot="2702188">
              <a:off x="2649558" y="1707881"/>
              <a:ext cx="1036280" cy="535949"/>
              <a:chOff x="5443555" y="3416449"/>
              <a:chExt cx="1256261" cy="606280"/>
            </a:xfrm>
          </p:grpSpPr>
          <p:sp>
            <p:nvSpPr>
              <p:cNvPr id="118" name="Trapezoid 117"/>
              <p:cNvSpPr/>
              <p:nvPr/>
            </p:nvSpPr>
            <p:spPr>
              <a:xfrm rot="7888790">
                <a:off x="5703603" y="3435077"/>
                <a:ext cx="285135" cy="684280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Flussdiagramm: Verbindungsstelle 137"/>
              <p:cNvSpPr/>
              <p:nvPr/>
            </p:nvSpPr>
            <p:spPr>
              <a:xfrm rot="18688790">
                <a:off x="5454241" y="3405763"/>
                <a:ext cx="301831" cy="323203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120" name="Gruppieren 119"/>
              <p:cNvGrpSpPr/>
              <p:nvPr/>
            </p:nvGrpSpPr>
            <p:grpSpPr>
              <a:xfrm rot="17309312">
                <a:off x="6136052" y="3451200"/>
                <a:ext cx="500125" cy="627402"/>
                <a:chOff x="2406116" y="4041530"/>
                <a:chExt cx="421195" cy="527217"/>
              </a:xfrm>
            </p:grpSpPr>
            <p:sp>
              <p:nvSpPr>
                <p:cNvPr id="123" name="Ellipse 122"/>
                <p:cNvSpPr/>
                <p:nvPr/>
              </p:nvSpPr>
              <p:spPr>
                <a:xfrm rot="18872751">
                  <a:off x="2583950" y="4325385"/>
                  <a:ext cx="166148" cy="320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hteck 123"/>
                <p:cNvSpPr/>
                <p:nvPr/>
              </p:nvSpPr>
              <p:spPr>
                <a:xfrm rot="19346309">
                  <a:off x="2406116" y="4041530"/>
                  <a:ext cx="127492" cy="4046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21" name="Rechteck 120"/>
              <p:cNvSpPr/>
              <p:nvPr/>
            </p:nvSpPr>
            <p:spPr>
              <a:xfrm rot="18688790">
                <a:off x="5594828" y="3597298"/>
                <a:ext cx="219602" cy="10818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22" name="Rechteck 121"/>
              <p:cNvSpPr/>
              <p:nvPr/>
            </p:nvSpPr>
            <p:spPr>
              <a:xfrm rot="18688790">
                <a:off x="5986205" y="3885814"/>
                <a:ext cx="134906" cy="138924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76" name="Gruppieren 75"/>
          <p:cNvGrpSpPr/>
          <p:nvPr/>
        </p:nvGrpSpPr>
        <p:grpSpPr>
          <a:xfrm>
            <a:off x="10619939" y="2087659"/>
            <a:ext cx="977111" cy="821920"/>
            <a:chOff x="4612055" y="1041458"/>
            <a:chExt cx="1969391" cy="1531852"/>
          </a:xfrm>
        </p:grpSpPr>
        <p:grpSp>
          <p:nvGrpSpPr>
            <p:cNvPr id="97" name="Gruppieren 96"/>
            <p:cNvGrpSpPr/>
            <p:nvPr/>
          </p:nvGrpSpPr>
          <p:grpSpPr>
            <a:xfrm>
              <a:off x="4838526" y="1041458"/>
              <a:ext cx="1742920" cy="1531852"/>
              <a:chOff x="3471306" y="2736594"/>
              <a:chExt cx="992463" cy="1116601"/>
            </a:xfrm>
          </p:grpSpPr>
          <p:grpSp>
            <p:nvGrpSpPr>
              <p:cNvPr id="104" name="Gruppieren 103"/>
              <p:cNvGrpSpPr/>
              <p:nvPr/>
            </p:nvGrpSpPr>
            <p:grpSpPr>
              <a:xfrm rot="20750452">
                <a:off x="3471306" y="2736594"/>
                <a:ext cx="819877" cy="214081"/>
                <a:chOff x="3464092" y="2666365"/>
                <a:chExt cx="819877" cy="214081"/>
              </a:xfrm>
            </p:grpSpPr>
            <p:sp>
              <p:nvSpPr>
                <p:cNvPr id="110" name="Abgerundetes Rechteck 109"/>
                <p:cNvSpPr/>
                <p:nvPr/>
              </p:nvSpPr>
              <p:spPr>
                <a:xfrm>
                  <a:off x="3891117" y="2666365"/>
                  <a:ext cx="392852" cy="214081"/>
                </a:xfrm>
                <a:prstGeom prst="roundRect">
                  <a:avLst/>
                </a:prstGeom>
                <a:solidFill>
                  <a:schemeClr val="bg1">
                    <a:lumMod val="7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1" name="Abgerundetes Rechteck 110"/>
                <p:cNvSpPr/>
                <p:nvPr/>
              </p:nvSpPr>
              <p:spPr>
                <a:xfrm rot="10800000">
                  <a:off x="3830999" y="2697345"/>
                  <a:ext cx="60118" cy="15212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2" name="Abgerundetes Rechteck 111"/>
                <p:cNvSpPr/>
                <p:nvPr/>
              </p:nvSpPr>
              <p:spPr>
                <a:xfrm rot="10800000">
                  <a:off x="3527191" y="2683651"/>
                  <a:ext cx="303207" cy="179507"/>
                </a:xfrm>
                <a:prstGeom prst="roundRect">
                  <a:avLst>
                    <a:gd name="adj" fmla="val 18909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3" name="Abgerundetes Rechteck 112"/>
                <p:cNvSpPr/>
                <p:nvPr/>
              </p:nvSpPr>
              <p:spPr>
                <a:xfrm rot="10800000">
                  <a:off x="3464092" y="2726868"/>
                  <a:ext cx="18000" cy="93073"/>
                </a:xfrm>
                <a:prstGeom prst="round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Abgerundetes Rechteck 113"/>
                <p:cNvSpPr/>
                <p:nvPr/>
              </p:nvSpPr>
              <p:spPr>
                <a:xfrm rot="10800000">
                  <a:off x="3482862" y="2717207"/>
                  <a:ext cx="45719" cy="11239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2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05" name="Abgerundetes Rechteck 104"/>
              <p:cNvSpPr/>
              <p:nvPr/>
            </p:nvSpPr>
            <p:spPr>
              <a:xfrm rot="5400000">
                <a:off x="3776907" y="3068291"/>
                <a:ext cx="655443" cy="199646"/>
              </a:xfrm>
              <a:prstGeom prst="round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Abgerundetes Rechteck 105"/>
              <p:cNvSpPr/>
              <p:nvPr/>
            </p:nvSpPr>
            <p:spPr>
              <a:xfrm rot="5400000">
                <a:off x="4215158" y="3631582"/>
                <a:ext cx="242210" cy="201016"/>
              </a:xfrm>
              <a:prstGeom prst="roundRect">
                <a:avLst>
                  <a:gd name="adj" fmla="val 8000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7" name="Abgerundetes Rechteck 106"/>
              <p:cNvSpPr/>
              <p:nvPr/>
            </p:nvSpPr>
            <p:spPr>
              <a:xfrm rot="10800000">
                <a:off x="4445769" y="3712592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Abgerundetes Rechteck 107"/>
              <p:cNvSpPr/>
              <p:nvPr/>
            </p:nvSpPr>
            <p:spPr>
              <a:xfrm rot="5400000">
                <a:off x="3967752" y="3536977"/>
                <a:ext cx="280175" cy="352255"/>
              </a:xfrm>
              <a:prstGeom prst="roundRect">
                <a:avLst>
                  <a:gd name="adj" fmla="val 14084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Auf der gleichen Seite des Rechtecks liegende Ecken abrunden 108"/>
              <p:cNvSpPr/>
              <p:nvPr/>
            </p:nvSpPr>
            <p:spPr>
              <a:xfrm>
                <a:off x="3925447" y="3506458"/>
                <a:ext cx="358519" cy="665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8" name="Gruppieren 97"/>
            <p:cNvGrpSpPr/>
            <p:nvPr/>
          </p:nvGrpSpPr>
          <p:grpSpPr>
            <a:xfrm rot="671830">
              <a:off x="4612055" y="1343739"/>
              <a:ext cx="245208" cy="196645"/>
              <a:chOff x="6282751" y="3680208"/>
              <a:chExt cx="245208" cy="196645"/>
            </a:xfrm>
          </p:grpSpPr>
          <p:sp>
            <p:nvSpPr>
              <p:cNvPr id="102" name="Abgerundetes Rechteck 101"/>
              <p:cNvSpPr/>
              <p:nvPr/>
            </p:nvSpPr>
            <p:spPr>
              <a:xfrm rot="9105249">
                <a:off x="6282751" y="3688126"/>
                <a:ext cx="118147" cy="188727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3" name="Abgerundetes Rechteck 102"/>
              <p:cNvSpPr/>
              <p:nvPr/>
            </p:nvSpPr>
            <p:spPr>
              <a:xfrm rot="9105249">
                <a:off x="6375666" y="3680208"/>
                <a:ext cx="152293" cy="73016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99" name="Gruppieren 98"/>
            <p:cNvGrpSpPr/>
            <p:nvPr/>
          </p:nvGrpSpPr>
          <p:grpSpPr>
            <a:xfrm rot="671830">
              <a:off x="4623074" y="1322596"/>
              <a:ext cx="245208" cy="196645"/>
              <a:chOff x="6282751" y="3680208"/>
              <a:chExt cx="245208" cy="196645"/>
            </a:xfrm>
          </p:grpSpPr>
          <p:sp>
            <p:nvSpPr>
              <p:cNvPr id="100" name="Abgerundetes Rechteck 99"/>
              <p:cNvSpPr/>
              <p:nvPr/>
            </p:nvSpPr>
            <p:spPr>
              <a:xfrm rot="9105249">
                <a:off x="6282751" y="3688126"/>
                <a:ext cx="118147" cy="188727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1" name="Abgerundetes Rechteck 100"/>
              <p:cNvSpPr/>
              <p:nvPr/>
            </p:nvSpPr>
            <p:spPr>
              <a:xfrm rot="9105249">
                <a:off x="6375666" y="3680208"/>
                <a:ext cx="152293" cy="73016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88" name="Rechteck 87"/>
          <p:cNvSpPr/>
          <p:nvPr/>
        </p:nvSpPr>
        <p:spPr>
          <a:xfrm>
            <a:off x="10264035" y="1651081"/>
            <a:ext cx="772513" cy="1252324"/>
          </a:xfrm>
          <a:prstGeom prst="rect">
            <a:avLst/>
          </a:prstGeom>
          <a:solidFill>
            <a:srgbClr val="FFFF00">
              <a:alpha val="40000"/>
            </a:srgbClr>
          </a:solidFill>
          <a:ln w="1905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93" name="Gerader Verbinder 92"/>
          <p:cNvCxnSpPr>
            <a:cxnSpLocks/>
          </p:cNvCxnSpPr>
          <p:nvPr/>
        </p:nvCxnSpPr>
        <p:spPr>
          <a:xfrm flipH="1">
            <a:off x="8953615" y="3487288"/>
            <a:ext cx="1756022" cy="0"/>
          </a:xfrm>
          <a:prstGeom prst="line">
            <a:avLst/>
          </a:prstGeom>
          <a:ln w="12700">
            <a:solidFill>
              <a:srgbClr val="FFC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hteck 95"/>
          <p:cNvSpPr/>
          <p:nvPr/>
        </p:nvSpPr>
        <p:spPr>
          <a:xfrm>
            <a:off x="10258294" y="4049821"/>
            <a:ext cx="774429" cy="1074711"/>
          </a:xfrm>
          <a:prstGeom prst="rect">
            <a:avLst/>
          </a:prstGeom>
          <a:solidFill>
            <a:srgbClr val="FFFF00">
              <a:alpha val="40000"/>
            </a:srgbClr>
          </a:solidFill>
          <a:ln w="19050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200">
              <a:solidFill>
                <a:prstClr val="white"/>
              </a:solidFill>
              <a:latin typeface="Arial"/>
            </a:endParaRPr>
          </a:p>
        </p:txBody>
      </p:sp>
      <p:grpSp>
        <p:nvGrpSpPr>
          <p:cNvPr id="187" name="Gruppieren 186">
            <a:extLst>
              <a:ext uri="{FF2B5EF4-FFF2-40B4-BE49-F238E27FC236}">
                <a16:creationId xmlns:a16="http://schemas.microsoft.com/office/drawing/2014/main" id="{61F46800-3D83-4DEC-A021-0B919462685E}"/>
              </a:ext>
            </a:extLst>
          </p:cNvPr>
          <p:cNvGrpSpPr/>
          <p:nvPr/>
        </p:nvGrpSpPr>
        <p:grpSpPr>
          <a:xfrm>
            <a:off x="10726451" y="2913065"/>
            <a:ext cx="1151387" cy="803216"/>
            <a:chOff x="3336919" y="4261514"/>
            <a:chExt cx="1543367" cy="973850"/>
          </a:xfrm>
        </p:grpSpPr>
        <p:sp>
          <p:nvSpPr>
            <p:cNvPr id="188" name="Abgerundetes Rechteck 187">
              <a:extLst>
                <a:ext uri="{FF2B5EF4-FFF2-40B4-BE49-F238E27FC236}">
                  <a16:creationId xmlns:a16="http://schemas.microsoft.com/office/drawing/2014/main" id="{A85C6D0E-2BA6-4424-97D3-BA5D70A77413}"/>
                </a:ext>
              </a:extLst>
            </p:cNvPr>
            <p:cNvSpPr/>
            <p:nvPr/>
          </p:nvSpPr>
          <p:spPr>
            <a:xfrm rot="5400000">
              <a:off x="3700518" y="4043115"/>
              <a:ext cx="823202" cy="1260000"/>
            </a:xfrm>
            <a:prstGeom prst="roundRect">
              <a:avLst>
                <a:gd name="adj" fmla="val 236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9" name="Ellipse 188">
              <a:extLst>
                <a:ext uri="{FF2B5EF4-FFF2-40B4-BE49-F238E27FC236}">
                  <a16:creationId xmlns:a16="http://schemas.microsoft.com/office/drawing/2014/main" id="{AE76E7B7-F2EC-4871-90AE-4382658ACBBA}"/>
                </a:ext>
              </a:extLst>
            </p:cNvPr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0" name="Ellipse 189">
              <a:extLst>
                <a:ext uri="{FF2B5EF4-FFF2-40B4-BE49-F238E27FC236}">
                  <a16:creationId xmlns:a16="http://schemas.microsoft.com/office/drawing/2014/main" id="{8BAEAE62-B348-4A87-914D-E7695CCCDE05}"/>
                </a:ext>
              </a:extLst>
            </p:cNvPr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1" name="Ellipse 190">
              <a:extLst>
                <a:ext uri="{FF2B5EF4-FFF2-40B4-BE49-F238E27FC236}">
                  <a16:creationId xmlns:a16="http://schemas.microsoft.com/office/drawing/2014/main" id="{AD8493A6-8E74-4D64-A668-D49AEF234CD6}"/>
                </a:ext>
              </a:extLst>
            </p:cNvPr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2" name="Ellipse 191">
              <a:extLst>
                <a:ext uri="{FF2B5EF4-FFF2-40B4-BE49-F238E27FC236}">
                  <a16:creationId xmlns:a16="http://schemas.microsoft.com/office/drawing/2014/main" id="{3B6D9E13-FE23-4AD3-85E9-67D787F3E401}"/>
                </a:ext>
              </a:extLst>
            </p:cNvPr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93" name="Gruppieren 192">
              <a:extLst>
                <a:ext uri="{FF2B5EF4-FFF2-40B4-BE49-F238E27FC236}">
                  <a16:creationId xmlns:a16="http://schemas.microsoft.com/office/drawing/2014/main" id="{82346050-6785-4EC1-A175-D88E215FF355}"/>
                </a:ext>
              </a:extLst>
            </p:cNvPr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198" name="Abgerundetes Rechteck 197">
                <a:extLst>
                  <a:ext uri="{FF2B5EF4-FFF2-40B4-BE49-F238E27FC236}">
                    <a16:creationId xmlns:a16="http://schemas.microsoft.com/office/drawing/2014/main" id="{AF029AC2-465E-40E6-8986-DAFD77D507ED}"/>
                  </a:ext>
                </a:extLst>
              </p:cNvPr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9" name="Abgerundetes Rechteck 198">
                <a:extLst>
                  <a:ext uri="{FF2B5EF4-FFF2-40B4-BE49-F238E27FC236}">
                    <a16:creationId xmlns:a16="http://schemas.microsoft.com/office/drawing/2014/main" id="{D8D1332F-0743-4DB3-A2DC-B5A3FD91BAF0}"/>
                  </a:ext>
                </a:extLst>
              </p:cNvPr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Abgerundetes Rechteck 199">
                <a:extLst>
                  <a:ext uri="{FF2B5EF4-FFF2-40B4-BE49-F238E27FC236}">
                    <a16:creationId xmlns:a16="http://schemas.microsoft.com/office/drawing/2014/main" id="{167816DB-4553-4666-BDD6-E335F0ED289B}"/>
                  </a:ext>
                </a:extLst>
              </p:cNvPr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94" name="Gruppieren 193">
              <a:extLst>
                <a:ext uri="{FF2B5EF4-FFF2-40B4-BE49-F238E27FC236}">
                  <a16:creationId xmlns:a16="http://schemas.microsoft.com/office/drawing/2014/main" id="{668D08DE-5021-4B40-B8E2-B7622DE133E7}"/>
                </a:ext>
              </a:extLst>
            </p:cNvPr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195" name="Abgerundetes Rechteck 194">
                <a:extLst>
                  <a:ext uri="{FF2B5EF4-FFF2-40B4-BE49-F238E27FC236}">
                    <a16:creationId xmlns:a16="http://schemas.microsoft.com/office/drawing/2014/main" id="{A809065D-9B23-4AF0-86B0-CDBE8D094422}"/>
                  </a:ext>
                </a:extLst>
              </p:cNvPr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6" name="Abgerundetes Rechteck 195">
                <a:extLst>
                  <a:ext uri="{FF2B5EF4-FFF2-40B4-BE49-F238E27FC236}">
                    <a16:creationId xmlns:a16="http://schemas.microsoft.com/office/drawing/2014/main" id="{D76AFB03-D534-45DD-B073-8A6659E31953}"/>
                  </a:ext>
                </a:extLst>
              </p:cNvPr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7" name="Abgerundetes Rechteck 196">
                <a:extLst>
                  <a:ext uri="{FF2B5EF4-FFF2-40B4-BE49-F238E27FC236}">
                    <a16:creationId xmlns:a16="http://schemas.microsoft.com/office/drawing/2014/main" id="{0CD5D1B4-403C-44F4-AA21-E3FF7A4C5FDA}"/>
                  </a:ext>
                </a:extLst>
              </p:cNvPr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cxnSp>
        <p:nvCxnSpPr>
          <p:cNvPr id="162" name="Gerader Verbinder 161">
            <a:extLst>
              <a:ext uri="{FF2B5EF4-FFF2-40B4-BE49-F238E27FC236}">
                <a16:creationId xmlns:a16="http://schemas.microsoft.com/office/drawing/2014/main" id="{56B09F46-1D0D-4286-B68D-A86244B72438}"/>
              </a:ext>
            </a:extLst>
          </p:cNvPr>
          <p:cNvCxnSpPr>
            <a:cxnSpLocks/>
          </p:cNvCxnSpPr>
          <p:nvPr/>
        </p:nvCxnSpPr>
        <p:spPr>
          <a:xfrm flipH="1">
            <a:off x="9210151" y="3429000"/>
            <a:ext cx="1499487" cy="0"/>
          </a:xfrm>
          <a:prstGeom prst="line">
            <a:avLst/>
          </a:prstGeom>
          <a:ln w="12700">
            <a:solidFill>
              <a:schemeClr val="accent6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" name="Gerader Verbinder 162">
            <a:extLst>
              <a:ext uri="{FF2B5EF4-FFF2-40B4-BE49-F238E27FC236}">
                <a16:creationId xmlns:a16="http://schemas.microsoft.com/office/drawing/2014/main" id="{EC696115-AA09-4CCF-AC29-C4102A6E6232}"/>
              </a:ext>
            </a:extLst>
          </p:cNvPr>
          <p:cNvCxnSpPr>
            <a:cxnSpLocks/>
          </p:cNvCxnSpPr>
          <p:nvPr/>
        </p:nvCxnSpPr>
        <p:spPr>
          <a:xfrm flipH="1">
            <a:off x="9461998" y="3387140"/>
            <a:ext cx="1247640" cy="0"/>
          </a:xfrm>
          <a:prstGeom prst="line">
            <a:avLst/>
          </a:prstGeom>
          <a:ln w="127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Ellipse 16">
            <a:extLst>
              <a:ext uri="{FF2B5EF4-FFF2-40B4-BE49-F238E27FC236}">
                <a16:creationId xmlns:a16="http://schemas.microsoft.com/office/drawing/2014/main" id="{4C4898FD-8C32-41BE-9852-015AA9C1AFE1}"/>
              </a:ext>
            </a:extLst>
          </p:cNvPr>
          <p:cNvSpPr/>
          <p:nvPr/>
        </p:nvSpPr>
        <p:spPr>
          <a:xfrm>
            <a:off x="8891125" y="2039149"/>
            <a:ext cx="36000" cy="3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9" name="Gerader Verbinder 18">
            <a:extLst>
              <a:ext uri="{FF2B5EF4-FFF2-40B4-BE49-F238E27FC236}">
                <a16:creationId xmlns:a16="http://schemas.microsoft.com/office/drawing/2014/main" id="{E0441316-0754-4932-813F-DEE70970DE79}"/>
              </a:ext>
            </a:extLst>
          </p:cNvPr>
          <p:cNvCxnSpPr>
            <a:stCxn id="148" idx="5"/>
            <a:endCxn id="148" idx="5"/>
          </p:cNvCxnSpPr>
          <p:nvPr/>
        </p:nvCxnSpPr>
        <p:spPr>
          <a:xfrm>
            <a:off x="8964596" y="2135629"/>
            <a:ext cx="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7A848714-22B8-437A-876A-0EA2B78BB0A9}"/>
              </a:ext>
            </a:extLst>
          </p:cNvPr>
          <p:cNvCxnSpPr>
            <a:cxnSpLocks/>
          </p:cNvCxnSpPr>
          <p:nvPr/>
        </p:nvCxnSpPr>
        <p:spPr>
          <a:xfrm>
            <a:off x="8922269" y="2128486"/>
            <a:ext cx="36570" cy="0"/>
          </a:xfrm>
          <a:prstGeom prst="line">
            <a:avLst/>
          </a:prstGeom>
          <a:ln w="63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84423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Rechteck 114">
            <a:extLst>
              <a:ext uri="{FF2B5EF4-FFF2-40B4-BE49-F238E27FC236}">
                <a16:creationId xmlns:a16="http://schemas.microsoft.com/office/drawing/2014/main" id="{2A6F38EA-C349-4DC0-9E03-3A57CA295620}"/>
              </a:ext>
            </a:extLst>
          </p:cNvPr>
          <p:cNvSpPr/>
          <p:nvPr/>
        </p:nvSpPr>
        <p:spPr>
          <a:xfrm>
            <a:off x="9282952" y="2068082"/>
            <a:ext cx="417093" cy="23793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7" name="Rechteck 116">
            <a:extLst>
              <a:ext uri="{FF2B5EF4-FFF2-40B4-BE49-F238E27FC236}">
                <a16:creationId xmlns:a16="http://schemas.microsoft.com/office/drawing/2014/main" id="{2A6F38EA-C349-4DC0-9E03-3A57CA295620}"/>
              </a:ext>
            </a:extLst>
          </p:cNvPr>
          <p:cNvSpPr/>
          <p:nvPr/>
        </p:nvSpPr>
        <p:spPr>
          <a:xfrm>
            <a:off x="8009910" y="2068082"/>
            <a:ext cx="1281766" cy="352861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522" y="1046847"/>
            <a:ext cx="8708091" cy="846750"/>
          </a:xfrm>
        </p:spPr>
        <p:txBody>
          <a:bodyPr/>
          <a:lstStyle/>
          <a:p>
            <a:r>
              <a:rPr lang="de-AT" dirty="0" err="1"/>
              <a:t>Virtualno</a:t>
            </a:r>
            <a:r>
              <a:rPr lang="de-AT" dirty="0"/>
              <a:t> </a:t>
            </a:r>
            <a:r>
              <a:rPr lang="de-AT" dirty="0" err="1"/>
              <a:t>ograničeni</a:t>
            </a:r>
            <a:r>
              <a:rPr lang="de-AT" dirty="0"/>
              <a:t> </a:t>
            </a:r>
            <a:r>
              <a:rPr lang="de-AT" dirty="0" err="1"/>
              <a:t>prostori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 dirty="0"/>
          </a:p>
        </p:txBody>
      </p:sp>
      <p:cxnSp>
        <p:nvCxnSpPr>
          <p:cNvPr id="6" name="Gerader Verbinder 5">
            <a:extLst>
              <a:ext uri="{FF2B5EF4-FFF2-40B4-BE49-F238E27FC236}">
                <a16:creationId xmlns:a16="http://schemas.microsoft.com/office/drawing/2014/main" id="{D870D087-7D79-49A3-900E-40C5F5122580}"/>
              </a:ext>
            </a:extLst>
          </p:cNvPr>
          <p:cNvCxnSpPr>
            <a:cxnSpLocks/>
          </p:cNvCxnSpPr>
          <p:nvPr/>
        </p:nvCxnSpPr>
        <p:spPr>
          <a:xfrm>
            <a:off x="7592817" y="2300792"/>
            <a:ext cx="0" cy="2163760"/>
          </a:xfrm>
          <a:prstGeom prst="line">
            <a:avLst/>
          </a:prstGeom>
          <a:ln>
            <a:solidFill>
              <a:srgbClr val="FF0000"/>
            </a:solidFill>
            <a:prstDash val="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Rechteck 6">
            <a:extLst>
              <a:ext uri="{FF2B5EF4-FFF2-40B4-BE49-F238E27FC236}">
                <a16:creationId xmlns:a16="http://schemas.microsoft.com/office/drawing/2014/main" id="{2A6F38EA-C349-4DC0-9E03-3A57CA295620}"/>
              </a:ext>
            </a:extLst>
          </p:cNvPr>
          <p:cNvSpPr/>
          <p:nvPr/>
        </p:nvSpPr>
        <p:spPr>
          <a:xfrm>
            <a:off x="7592817" y="2055252"/>
            <a:ext cx="417093" cy="2379358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Gerade Verbindung mit Pfeil 7">
            <a:extLst>
              <a:ext uri="{FF2B5EF4-FFF2-40B4-BE49-F238E27FC236}">
                <a16:creationId xmlns:a16="http://schemas.microsoft.com/office/drawing/2014/main" id="{91717914-5DBE-4EAD-8DCB-CA2B4AE495EF}"/>
              </a:ext>
            </a:extLst>
          </p:cNvPr>
          <p:cNvCxnSpPr>
            <a:cxnSpLocks/>
          </p:cNvCxnSpPr>
          <p:nvPr/>
        </p:nvCxnSpPr>
        <p:spPr>
          <a:xfrm flipV="1">
            <a:off x="7585679" y="1915723"/>
            <a:ext cx="424231" cy="8327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feld 8">
            <a:extLst>
              <a:ext uri="{FF2B5EF4-FFF2-40B4-BE49-F238E27FC236}">
                <a16:creationId xmlns:a16="http://schemas.microsoft.com/office/drawing/2014/main" id="{297D47F0-43F4-4CF8-A0F4-A96B4F314984}"/>
              </a:ext>
            </a:extLst>
          </p:cNvPr>
          <p:cNvSpPr txBox="1"/>
          <p:nvPr/>
        </p:nvSpPr>
        <p:spPr>
          <a:xfrm>
            <a:off x="7566694" y="1309351"/>
            <a:ext cx="17515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AT" sz="1600" dirty="0" err="1">
                <a:solidFill>
                  <a:prstClr val="black"/>
                </a:solidFill>
              </a:rPr>
              <a:t>širina</a:t>
            </a:r>
            <a:r>
              <a:rPr lang="de-AT" sz="1600" dirty="0">
                <a:solidFill>
                  <a:prstClr val="black"/>
                </a:solidFill>
              </a:rPr>
              <a:t> &gt; </a:t>
            </a:r>
            <a:r>
              <a:rPr lang="de-AT" sz="1600" dirty="0" err="1">
                <a:solidFill>
                  <a:prstClr val="black"/>
                </a:solidFill>
              </a:rPr>
              <a:t>zaustavnog</a:t>
            </a:r>
            <a:r>
              <a:rPr lang="de-AT" sz="1600" dirty="0">
                <a:solidFill>
                  <a:prstClr val="black"/>
                </a:solidFill>
              </a:rPr>
              <a:t> </a:t>
            </a:r>
            <a:r>
              <a:rPr lang="de-AT" sz="1600" dirty="0" err="1">
                <a:solidFill>
                  <a:prstClr val="black"/>
                </a:solidFill>
              </a:rPr>
              <a:t>puta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2" name="Gruppieren 11"/>
          <p:cNvGrpSpPr/>
          <p:nvPr/>
        </p:nvGrpSpPr>
        <p:grpSpPr>
          <a:xfrm>
            <a:off x="9486653" y="4530315"/>
            <a:ext cx="1944216" cy="953659"/>
            <a:chOff x="2734322" y="4777868"/>
            <a:chExt cx="1260000" cy="1090404"/>
          </a:xfrm>
        </p:grpSpPr>
        <p:grpSp>
          <p:nvGrpSpPr>
            <p:cNvPr id="13" name="Gruppieren 12"/>
            <p:cNvGrpSpPr/>
            <p:nvPr/>
          </p:nvGrpSpPr>
          <p:grpSpPr>
            <a:xfrm>
              <a:off x="2921627" y="4935905"/>
              <a:ext cx="911910" cy="932367"/>
              <a:chOff x="3371865" y="4740755"/>
              <a:chExt cx="824845" cy="932367"/>
            </a:xfrm>
          </p:grpSpPr>
          <p:sp>
            <p:nvSpPr>
              <p:cNvPr id="15" name="Abgerundetes Rechteck 14"/>
              <p:cNvSpPr/>
              <p:nvPr/>
            </p:nvSpPr>
            <p:spPr>
              <a:xfrm rot="5400000">
                <a:off x="2979544" y="5133077"/>
                <a:ext cx="932366" cy="147723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16" name="Abgerundetes Rechteck 15"/>
              <p:cNvSpPr/>
              <p:nvPr/>
            </p:nvSpPr>
            <p:spPr>
              <a:xfrm rot="5400000">
                <a:off x="3656666" y="5133076"/>
                <a:ext cx="932366" cy="147723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4" name="Abgerundetes Rechteck 13"/>
            <p:cNvSpPr/>
            <p:nvPr/>
          </p:nvSpPr>
          <p:spPr>
            <a:xfrm rot="5400000">
              <a:off x="3283348" y="4228842"/>
              <a:ext cx="161948" cy="1260000"/>
            </a:xfrm>
            <a:prstGeom prst="roundRect">
              <a:avLst>
                <a:gd name="adj" fmla="val 6013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47" name="Rechteck 46"/>
          <p:cNvSpPr/>
          <p:nvPr/>
        </p:nvSpPr>
        <p:spPr>
          <a:xfrm flipV="1">
            <a:off x="5526213" y="5489837"/>
            <a:ext cx="6100773" cy="73301"/>
          </a:xfrm>
          <a:prstGeom prst="rect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11" name="Gruppieren 110"/>
          <p:cNvGrpSpPr/>
          <p:nvPr/>
        </p:nvGrpSpPr>
        <p:grpSpPr>
          <a:xfrm>
            <a:off x="8660636" y="2010241"/>
            <a:ext cx="2506197" cy="2517946"/>
            <a:chOff x="9856440" y="3704815"/>
            <a:chExt cx="800053" cy="854093"/>
          </a:xfrm>
        </p:grpSpPr>
        <p:sp>
          <p:nvSpPr>
            <p:cNvPr id="11" name="Rechteck 10"/>
            <p:cNvSpPr/>
            <p:nvPr/>
          </p:nvSpPr>
          <p:spPr>
            <a:xfrm rot="20730952">
              <a:off x="9856440" y="3819337"/>
              <a:ext cx="114740" cy="121762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r>
                <a:rPr lang="de-AT" sz="500" dirty="0">
                  <a:solidFill>
                    <a:schemeClr val="tx1"/>
                  </a:solidFill>
                </a:rPr>
                <a:t>TCP</a:t>
              </a:r>
              <a:endParaRPr lang="de-AT" dirty="0">
                <a:solidFill>
                  <a:schemeClr val="tx1"/>
                </a:solidFill>
              </a:endParaRPr>
            </a:p>
          </p:txBody>
        </p:sp>
        <p:grpSp>
          <p:nvGrpSpPr>
            <p:cNvPr id="48" name="Gruppieren 47"/>
            <p:cNvGrpSpPr/>
            <p:nvPr/>
          </p:nvGrpSpPr>
          <p:grpSpPr>
            <a:xfrm>
              <a:off x="9958681" y="3704815"/>
              <a:ext cx="697812" cy="854093"/>
              <a:chOff x="3471306" y="2736594"/>
              <a:chExt cx="992463" cy="1116601"/>
            </a:xfrm>
          </p:grpSpPr>
          <p:grpSp>
            <p:nvGrpSpPr>
              <p:cNvPr id="49" name="Gruppieren 48"/>
              <p:cNvGrpSpPr/>
              <p:nvPr/>
            </p:nvGrpSpPr>
            <p:grpSpPr>
              <a:xfrm rot="20750452">
                <a:off x="3471306" y="2736594"/>
                <a:ext cx="819877" cy="214081"/>
                <a:chOff x="3464092" y="2666365"/>
                <a:chExt cx="819877" cy="214081"/>
              </a:xfrm>
            </p:grpSpPr>
            <p:sp>
              <p:nvSpPr>
                <p:cNvPr id="55" name="Abgerundetes Rechteck 54"/>
                <p:cNvSpPr/>
                <p:nvPr/>
              </p:nvSpPr>
              <p:spPr>
                <a:xfrm>
                  <a:off x="3891117" y="2666365"/>
                  <a:ext cx="392852" cy="214081"/>
                </a:xfrm>
                <a:prstGeom prst="roundRect">
                  <a:avLst/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6" name="Abgerundetes Rechteck 55"/>
                <p:cNvSpPr/>
                <p:nvPr/>
              </p:nvSpPr>
              <p:spPr>
                <a:xfrm rot="10800000">
                  <a:off x="3830999" y="2697345"/>
                  <a:ext cx="60118" cy="15212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" name="Abgerundetes Rechteck 56"/>
                <p:cNvSpPr/>
                <p:nvPr/>
              </p:nvSpPr>
              <p:spPr>
                <a:xfrm rot="10800000">
                  <a:off x="3527191" y="2683651"/>
                  <a:ext cx="303207" cy="179507"/>
                </a:xfrm>
                <a:prstGeom prst="roundRect">
                  <a:avLst>
                    <a:gd name="adj" fmla="val 18909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" name="Abgerundetes Rechteck 57"/>
                <p:cNvSpPr/>
                <p:nvPr/>
              </p:nvSpPr>
              <p:spPr>
                <a:xfrm rot="10800000">
                  <a:off x="3464092" y="2726868"/>
                  <a:ext cx="18000" cy="93073"/>
                </a:xfrm>
                <a:prstGeom prst="round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Abgerundetes Rechteck 58"/>
                <p:cNvSpPr/>
                <p:nvPr/>
              </p:nvSpPr>
              <p:spPr>
                <a:xfrm rot="10800000">
                  <a:off x="3482862" y="2717207"/>
                  <a:ext cx="45719" cy="11239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0" name="Abgerundetes Rechteck 49"/>
              <p:cNvSpPr/>
              <p:nvPr/>
            </p:nvSpPr>
            <p:spPr>
              <a:xfrm rot="5400000">
                <a:off x="3769135" y="3076062"/>
                <a:ext cx="670986" cy="199646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1" name="Abgerundetes Rechteck 50"/>
              <p:cNvSpPr/>
              <p:nvPr/>
            </p:nvSpPr>
            <p:spPr>
              <a:xfrm rot="5400000">
                <a:off x="4215158" y="3631582"/>
                <a:ext cx="242210" cy="201016"/>
              </a:xfrm>
              <a:prstGeom prst="roundRect">
                <a:avLst>
                  <a:gd name="adj" fmla="val 8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Abgerundetes Rechteck 51"/>
              <p:cNvSpPr/>
              <p:nvPr/>
            </p:nvSpPr>
            <p:spPr>
              <a:xfrm rot="10800000">
                <a:off x="4445769" y="3712592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3" name="Abgerundetes Rechteck 52"/>
              <p:cNvSpPr/>
              <p:nvPr/>
            </p:nvSpPr>
            <p:spPr>
              <a:xfrm rot="5400000">
                <a:off x="3967752" y="3536977"/>
                <a:ext cx="280175" cy="352255"/>
              </a:xfrm>
              <a:prstGeom prst="roundRect">
                <a:avLst>
                  <a:gd name="adj" fmla="val 14084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4" name="Auf der gleichen Seite des Rechtecks liegende Ecken abrunden 53"/>
              <p:cNvSpPr/>
              <p:nvPr/>
            </p:nvSpPr>
            <p:spPr>
              <a:xfrm>
                <a:off x="3925447" y="3506458"/>
                <a:ext cx="358519" cy="665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112" name="Rechteck 111"/>
          <p:cNvSpPr/>
          <p:nvPr/>
        </p:nvSpPr>
        <p:spPr>
          <a:xfrm>
            <a:off x="7585679" y="2044325"/>
            <a:ext cx="2135509" cy="2435800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114" name="Gerade Verbindung mit Pfeil 113">
            <a:extLst>
              <a:ext uri="{FF2B5EF4-FFF2-40B4-BE49-F238E27FC236}">
                <a16:creationId xmlns:a16="http://schemas.microsoft.com/office/drawing/2014/main" id="{91717914-5DBE-4EAD-8DCB-CA2B4AE495EF}"/>
              </a:ext>
            </a:extLst>
          </p:cNvPr>
          <p:cNvCxnSpPr>
            <a:cxnSpLocks/>
          </p:cNvCxnSpPr>
          <p:nvPr/>
        </p:nvCxnSpPr>
        <p:spPr>
          <a:xfrm>
            <a:off x="7020812" y="3254262"/>
            <a:ext cx="2156251" cy="0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9" name="Gerader Verbinder 118"/>
          <p:cNvCxnSpPr/>
          <p:nvPr/>
        </p:nvCxnSpPr>
        <p:spPr>
          <a:xfrm>
            <a:off x="8009910" y="1844224"/>
            <a:ext cx="0" cy="594084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0" name="Gerader Verbinder 119"/>
          <p:cNvCxnSpPr/>
          <p:nvPr/>
        </p:nvCxnSpPr>
        <p:spPr>
          <a:xfrm>
            <a:off x="7589505" y="1839541"/>
            <a:ext cx="560" cy="297042"/>
          </a:xfrm>
          <a:prstGeom prst="line">
            <a:avLst/>
          </a:prstGeom>
          <a:ln w="3175">
            <a:solidFill>
              <a:schemeClr val="tx1"/>
            </a:solidFill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4" name="Gerader Verbinder 123"/>
          <p:cNvCxnSpPr>
            <a:cxnSpLocks/>
          </p:cNvCxnSpPr>
          <p:nvPr/>
        </p:nvCxnSpPr>
        <p:spPr>
          <a:xfrm>
            <a:off x="8022658" y="2901400"/>
            <a:ext cx="645925" cy="0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6" name="Gerader Verbinder 125"/>
          <p:cNvCxnSpPr>
            <a:cxnSpLocks/>
          </p:cNvCxnSpPr>
          <p:nvPr/>
        </p:nvCxnSpPr>
        <p:spPr>
          <a:xfrm flipV="1">
            <a:off x="7592817" y="2901400"/>
            <a:ext cx="434262" cy="352863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8" name="Gerade Verbindung mit Pfeil 127">
            <a:extLst>
              <a:ext uri="{FF2B5EF4-FFF2-40B4-BE49-F238E27FC236}">
                <a16:creationId xmlns:a16="http://schemas.microsoft.com/office/drawing/2014/main" id="{91717914-5DBE-4EAD-8DCB-CA2B4AE495EF}"/>
              </a:ext>
            </a:extLst>
          </p:cNvPr>
          <p:cNvCxnSpPr/>
          <p:nvPr/>
        </p:nvCxnSpPr>
        <p:spPr>
          <a:xfrm flipH="1" flipV="1">
            <a:off x="9120336" y="2726398"/>
            <a:ext cx="0" cy="705826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5" name="Textfeld 134"/>
          <p:cNvSpPr txBox="1"/>
          <p:nvPr/>
        </p:nvSpPr>
        <p:spPr>
          <a:xfrm>
            <a:off x="9057318" y="2693299"/>
            <a:ext cx="234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Gabriola" panose="04040605051002020D02" pitchFamily="82" charset="0"/>
              </a:rPr>
              <a:t>v</a:t>
            </a:r>
          </a:p>
        </p:txBody>
      </p:sp>
      <p:sp>
        <p:nvSpPr>
          <p:cNvPr id="136" name="Textfeld 135"/>
          <p:cNvSpPr txBox="1"/>
          <p:nvPr/>
        </p:nvSpPr>
        <p:spPr>
          <a:xfrm>
            <a:off x="7054265" y="3171204"/>
            <a:ext cx="2215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>
                <a:latin typeface="Gabriola" panose="04040605051002020D02" pitchFamily="82" charset="0"/>
              </a:rPr>
              <a:t>t</a:t>
            </a:r>
          </a:p>
        </p:txBody>
      </p:sp>
      <p:sp>
        <p:nvSpPr>
          <p:cNvPr id="138" name="Textfeld 137"/>
          <p:cNvSpPr txBox="1"/>
          <p:nvPr/>
        </p:nvSpPr>
        <p:spPr>
          <a:xfrm>
            <a:off x="8201528" y="2626453"/>
            <a:ext cx="3754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200" dirty="0" err="1">
                <a:latin typeface="Gabriola" panose="04040605051002020D02" pitchFamily="82" charset="0"/>
              </a:rPr>
              <a:t>v</a:t>
            </a:r>
            <a:r>
              <a:rPr lang="de-AT" sz="1200" baseline="-25000" dirty="0" err="1">
                <a:latin typeface="Gabriola" panose="04040605051002020D02" pitchFamily="82" charset="0"/>
              </a:rPr>
              <a:t>max</a:t>
            </a:r>
            <a:endParaRPr lang="de-AT" sz="1200" baseline="-25000" dirty="0">
              <a:latin typeface="Gabriola" panose="04040605051002020D02" pitchFamily="82" charset="0"/>
            </a:endParaRPr>
          </a:p>
        </p:txBody>
      </p:sp>
      <p:sp>
        <p:nvSpPr>
          <p:cNvPr id="139" name="Abgerundetes Rechteck 138">
            <a:extLst>
              <a:ext uri="{FF2B5EF4-FFF2-40B4-BE49-F238E27FC236}">
                <a16:creationId xmlns:a16="http://schemas.microsoft.com/office/drawing/2014/main" id="{0F0B2E8D-630B-4A81-A80A-8A42384954AB}"/>
              </a:ext>
            </a:extLst>
          </p:cNvPr>
          <p:cNvSpPr/>
          <p:nvPr/>
        </p:nvSpPr>
        <p:spPr>
          <a:xfrm rot="5400000">
            <a:off x="3998255" y="4102231"/>
            <a:ext cx="300972" cy="378403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40" name="Gruppieren 139">
            <a:extLst>
              <a:ext uri="{FF2B5EF4-FFF2-40B4-BE49-F238E27FC236}">
                <a16:creationId xmlns:a16="http://schemas.microsoft.com/office/drawing/2014/main" id="{61F46800-3D83-4DEC-A021-0B919462685E}"/>
              </a:ext>
            </a:extLst>
          </p:cNvPr>
          <p:cNvGrpSpPr/>
          <p:nvPr/>
        </p:nvGrpSpPr>
        <p:grpSpPr>
          <a:xfrm>
            <a:off x="2945795" y="4440686"/>
            <a:ext cx="1657933" cy="1046140"/>
            <a:chOff x="3336919" y="4261514"/>
            <a:chExt cx="1543367" cy="973850"/>
          </a:xfrm>
        </p:grpSpPr>
        <p:sp>
          <p:nvSpPr>
            <p:cNvPr id="141" name="Abgerundetes Rechteck 140">
              <a:extLst>
                <a:ext uri="{FF2B5EF4-FFF2-40B4-BE49-F238E27FC236}">
                  <a16:creationId xmlns:a16="http://schemas.microsoft.com/office/drawing/2014/main" id="{A85C6D0E-2BA6-4424-97D3-BA5D70A77413}"/>
                </a:ext>
              </a:extLst>
            </p:cNvPr>
            <p:cNvSpPr/>
            <p:nvPr/>
          </p:nvSpPr>
          <p:spPr>
            <a:xfrm rot="5400000">
              <a:off x="3700518" y="4043115"/>
              <a:ext cx="823202" cy="1260000"/>
            </a:xfrm>
            <a:prstGeom prst="roundRect">
              <a:avLst>
                <a:gd name="adj" fmla="val 236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Ellipse 141">
              <a:extLst>
                <a:ext uri="{FF2B5EF4-FFF2-40B4-BE49-F238E27FC236}">
                  <a16:creationId xmlns:a16="http://schemas.microsoft.com/office/drawing/2014/main" id="{AE76E7B7-F2EC-4871-90AE-4382658ACBBA}"/>
                </a:ext>
              </a:extLst>
            </p:cNvPr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Ellipse 142">
              <a:extLst>
                <a:ext uri="{FF2B5EF4-FFF2-40B4-BE49-F238E27FC236}">
                  <a16:creationId xmlns:a16="http://schemas.microsoft.com/office/drawing/2014/main" id="{8BAEAE62-B348-4A87-914D-E7695CCCDE05}"/>
                </a:ext>
              </a:extLst>
            </p:cNvPr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Ellipse 143">
              <a:extLst>
                <a:ext uri="{FF2B5EF4-FFF2-40B4-BE49-F238E27FC236}">
                  <a16:creationId xmlns:a16="http://schemas.microsoft.com/office/drawing/2014/main" id="{AD8493A6-8E74-4D64-A668-D49AEF234CD6}"/>
                </a:ext>
              </a:extLst>
            </p:cNvPr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5" name="Ellipse 144">
              <a:extLst>
                <a:ext uri="{FF2B5EF4-FFF2-40B4-BE49-F238E27FC236}">
                  <a16:creationId xmlns:a16="http://schemas.microsoft.com/office/drawing/2014/main" id="{3B6D9E13-FE23-4AD3-85E9-67D787F3E401}"/>
                </a:ext>
              </a:extLst>
            </p:cNvPr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grpSp>
          <p:nvGrpSpPr>
            <p:cNvPr id="146" name="Gruppieren 145">
              <a:extLst>
                <a:ext uri="{FF2B5EF4-FFF2-40B4-BE49-F238E27FC236}">
                  <a16:creationId xmlns:a16="http://schemas.microsoft.com/office/drawing/2014/main" id="{82346050-6785-4EC1-A175-D88E215FF355}"/>
                </a:ext>
              </a:extLst>
            </p:cNvPr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151" name="Abgerundetes Rechteck 150">
                <a:extLst>
                  <a:ext uri="{FF2B5EF4-FFF2-40B4-BE49-F238E27FC236}">
                    <a16:creationId xmlns:a16="http://schemas.microsoft.com/office/drawing/2014/main" id="{AF029AC2-465E-40E6-8986-DAFD77D507ED}"/>
                  </a:ext>
                </a:extLst>
              </p:cNvPr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2" name="Abgerundetes Rechteck 151">
                <a:extLst>
                  <a:ext uri="{FF2B5EF4-FFF2-40B4-BE49-F238E27FC236}">
                    <a16:creationId xmlns:a16="http://schemas.microsoft.com/office/drawing/2014/main" id="{D8D1332F-0743-4DB3-A2DC-B5A3FD91BAF0}"/>
                  </a:ext>
                </a:extLst>
              </p:cNvPr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3" name="Abgerundetes Rechteck 152">
                <a:extLst>
                  <a:ext uri="{FF2B5EF4-FFF2-40B4-BE49-F238E27FC236}">
                    <a16:creationId xmlns:a16="http://schemas.microsoft.com/office/drawing/2014/main" id="{167816DB-4553-4666-BDD6-E335F0ED289B}"/>
                  </a:ext>
                </a:extLst>
              </p:cNvPr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668D08DE-5021-4B40-B8E2-B7622DE133E7}"/>
                </a:ext>
              </a:extLst>
            </p:cNvPr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148" name="Abgerundetes Rechteck 147">
                <a:extLst>
                  <a:ext uri="{FF2B5EF4-FFF2-40B4-BE49-F238E27FC236}">
                    <a16:creationId xmlns:a16="http://schemas.microsoft.com/office/drawing/2014/main" id="{A809065D-9B23-4AF0-86B0-CDBE8D094422}"/>
                  </a:ext>
                </a:extLst>
              </p:cNvPr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9" name="Abgerundetes Rechteck 148">
                <a:extLst>
                  <a:ext uri="{FF2B5EF4-FFF2-40B4-BE49-F238E27FC236}">
                    <a16:creationId xmlns:a16="http://schemas.microsoft.com/office/drawing/2014/main" id="{D76AFB03-D534-45DD-B073-8A6659E31953}"/>
                  </a:ext>
                </a:extLst>
              </p:cNvPr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0" name="Abgerundetes Rechteck 149">
                <a:extLst>
                  <a:ext uri="{FF2B5EF4-FFF2-40B4-BE49-F238E27FC236}">
                    <a16:creationId xmlns:a16="http://schemas.microsoft.com/office/drawing/2014/main" id="{0CD5D1B4-403C-44F4-AA21-E3FF7A4C5FDA}"/>
                  </a:ext>
                </a:extLst>
              </p:cNvPr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54" name="Gruppieren 153">
            <a:extLst>
              <a:ext uri="{FF2B5EF4-FFF2-40B4-BE49-F238E27FC236}">
                <a16:creationId xmlns:a16="http://schemas.microsoft.com/office/drawing/2014/main" id="{FB6E92C8-9B6A-40DE-9CCC-3A8329C2C4E9}"/>
              </a:ext>
            </a:extLst>
          </p:cNvPr>
          <p:cNvGrpSpPr/>
          <p:nvPr/>
        </p:nvGrpSpPr>
        <p:grpSpPr>
          <a:xfrm flipH="1">
            <a:off x="3076859" y="3290665"/>
            <a:ext cx="1064884" cy="1138949"/>
            <a:chOff x="5204511" y="3708577"/>
            <a:chExt cx="991298" cy="1060246"/>
          </a:xfrm>
        </p:grpSpPr>
        <p:grpSp>
          <p:nvGrpSpPr>
            <p:cNvPr id="155" name="Gruppieren 154">
              <a:extLst>
                <a:ext uri="{FF2B5EF4-FFF2-40B4-BE49-F238E27FC236}">
                  <a16:creationId xmlns:a16="http://schemas.microsoft.com/office/drawing/2014/main" id="{7972CD51-6C0D-48CA-99BD-6EBA2F79CF54}"/>
                </a:ext>
              </a:extLst>
            </p:cNvPr>
            <p:cNvGrpSpPr/>
            <p:nvPr/>
          </p:nvGrpSpPr>
          <p:grpSpPr>
            <a:xfrm rot="20064460">
              <a:off x="5204511" y="3708577"/>
              <a:ext cx="819877" cy="214081"/>
              <a:chOff x="3464092" y="2666365"/>
              <a:chExt cx="819877" cy="214081"/>
            </a:xfrm>
          </p:grpSpPr>
          <p:sp>
            <p:nvSpPr>
              <p:cNvPr id="162" name="Abgerundetes Rechteck 161">
                <a:extLst>
                  <a:ext uri="{FF2B5EF4-FFF2-40B4-BE49-F238E27FC236}">
                    <a16:creationId xmlns:a16="http://schemas.microsoft.com/office/drawing/2014/main" id="{41CEC49B-E806-4DB4-B717-487458CC9BD5}"/>
                  </a:ext>
                </a:extLst>
              </p:cNvPr>
              <p:cNvSpPr/>
              <p:nvPr/>
            </p:nvSpPr>
            <p:spPr>
              <a:xfrm>
                <a:off x="3891117" y="2666365"/>
                <a:ext cx="392852" cy="214081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Abgerundetes Rechteck 162">
                <a:extLst>
                  <a:ext uri="{FF2B5EF4-FFF2-40B4-BE49-F238E27FC236}">
                    <a16:creationId xmlns:a16="http://schemas.microsoft.com/office/drawing/2014/main" id="{00D6DBE6-60AA-4B5C-925B-905472D7C09F}"/>
                  </a:ext>
                </a:extLst>
              </p:cNvPr>
              <p:cNvSpPr/>
              <p:nvPr/>
            </p:nvSpPr>
            <p:spPr>
              <a:xfrm rot="10800000">
                <a:off x="3830999" y="2697345"/>
                <a:ext cx="60118" cy="1521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4" name="Abgerundetes Rechteck 163">
                <a:extLst>
                  <a:ext uri="{FF2B5EF4-FFF2-40B4-BE49-F238E27FC236}">
                    <a16:creationId xmlns:a16="http://schemas.microsoft.com/office/drawing/2014/main" id="{BEA8A955-BA72-4300-BA04-1ABE2108B5EC}"/>
                  </a:ext>
                </a:extLst>
              </p:cNvPr>
              <p:cNvSpPr/>
              <p:nvPr/>
            </p:nvSpPr>
            <p:spPr>
              <a:xfrm rot="10800000">
                <a:off x="3527191" y="2683651"/>
                <a:ext cx="303207" cy="179507"/>
              </a:xfrm>
              <a:prstGeom prst="roundRect">
                <a:avLst>
                  <a:gd name="adj" fmla="val 18909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5" name="Abgerundetes Rechteck 164">
                <a:extLst>
                  <a:ext uri="{FF2B5EF4-FFF2-40B4-BE49-F238E27FC236}">
                    <a16:creationId xmlns:a16="http://schemas.microsoft.com/office/drawing/2014/main" id="{954639FE-AFAD-40F8-A6BE-44B59C3E9D59}"/>
                  </a:ext>
                </a:extLst>
              </p:cNvPr>
              <p:cNvSpPr/>
              <p:nvPr/>
            </p:nvSpPr>
            <p:spPr>
              <a:xfrm rot="10800000">
                <a:off x="3464092" y="2726868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6" name="Abgerundetes Rechteck 165">
                <a:extLst>
                  <a:ext uri="{FF2B5EF4-FFF2-40B4-BE49-F238E27FC236}">
                    <a16:creationId xmlns:a16="http://schemas.microsoft.com/office/drawing/2014/main" id="{6010A5EC-B27C-4898-8097-6336E9734537}"/>
                  </a:ext>
                </a:extLst>
              </p:cNvPr>
              <p:cNvSpPr/>
              <p:nvPr/>
            </p:nvSpPr>
            <p:spPr>
              <a:xfrm rot="10800000">
                <a:off x="3482862" y="2717207"/>
                <a:ext cx="45719" cy="11239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56" name="Abgerundetes Rechteck 155">
              <a:extLst>
                <a:ext uri="{FF2B5EF4-FFF2-40B4-BE49-F238E27FC236}">
                  <a16:creationId xmlns:a16="http://schemas.microsoft.com/office/drawing/2014/main" id="{FE3CCDE0-D9A2-4247-9593-279A644B6949}"/>
                </a:ext>
              </a:extLst>
            </p:cNvPr>
            <p:cNvSpPr/>
            <p:nvPr/>
          </p:nvSpPr>
          <p:spPr>
            <a:xfrm rot="5400000">
              <a:off x="5508947" y="3983919"/>
              <a:ext cx="655443" cy="199646"/>
            </a:xfrm>
            <a:prstGeom prst="roundRect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Abgerundetes Rechteck 156">
              <a:extLst>
                <a:ext uri="{FF2B5EF4-FFF2-40B4-BE49-F238E27FC236}">
                  <a16:creationId xmlns:a16="http://schemas.microsoft.com/office/drawing/2014/main" id="{37C26B6B-AB58-4EEB-A50B-65F102288C2D}"/>
                </a:ext>
              </a:extLst>
            </p:cNvPr>
            <p:cNvSpPr/>
            <p:nvPr/>
          </p:nvSpPr>
          <p:spPr>
            <a:xfrm rot="5400000">
              <a:off x="5947198" y="4547210"/>
              <a:ext cx="242210" cy="201016"/>
            </a:xfrm>
            <a:prstGeom prst="roundRect">
              <a:avLst>
                <a:gd name="adj" fmla="val 80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Abgerundetes Rechteck 157">
              <a:extLst>
                <a:ext uri="{FF2B5EF4-FFF2-40B4-BE49-F238E27FC236}">
                  <a16:creationId xmlns:a16="http://schemas.microsoft.com/office/drawing/2014/main" id="{3E6136CE-429D-4555-95A0-9894E706C324}"/>
                </a:ext>
              </a:extLst>
            </p:cNvPr>
            <p:cNvSpPr/>
            <p:nvPr/>
          </p:nvSpPr>
          <p:spPr>
            <a:xfrm rot="10800000">
              <a:off x="6177809" y="4628220"/>
              <a:ext cx="18000" cy="93073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Abgerundetes Rechteck 158">
              <a:extLst>
                <a:ext uri="{FF2B5EF4-FFF2-40B4-BE49-F238E27FC236}">
                  <a16:creationId xmlns:a16="http://schemas.microsoft.com/office/drawing/2014/main" id="{69169DB4-03C2-4CCA-B6CD-7642F03326D9}"/>
                </a:ext>
              </a:extLst>
            </p:cNvPr>
            <p:cNvSpPr/>
            <p:nvPr/>
          </p:nvSpPr>
          <p:spPr>
            <a:xfrm rot="5400000">
              <a:off x="5699792" y="4452605"/>
              <a:ext cx="280175" cy="352255"/>
            </a:xfrm>
            <a:prstGeom prst="roundRect">
              <a:avLst>
                <a:gd name="adj" fmla="val 14084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0" name="Auf der gleichen Seite des Rechtecks liegende Ecken abrunden 159">
              <a:extLst>
                <a:ext uri="{FF2B5EF4-FFF2-40B4-BE49-F238E27FC236}">
                  <a16:creationId xmlns:a16="http://schemas.microsoft.com/office/drawing/2014/main" id="{76CD0BCD-4D45-49E1-94CE-83833829DE16}"/>
                </a:ext>
              </a:extLst>
            </p:cNvPr>
            <p:cNvSpPr/>
            <p:nvPr/>
          </p:nvSpPr>
          <p:spPr>
            <a:xfrm>
              <a:off x="5657487" y="4422086"/>
              <a:ext cx="358519" cy="665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1" name="Ellipse 160">
              <a:extLst>
                <a:ext uri="{FF2B5EF4-FFF2-40B4-BE49-F238E27FC236}">
                  <a16:creationId xmlns:a16="http://schemas.microsoft.com/office/drawing/2014/main" id="{44C5003E-EE94-4136-8000-A784C5EFDE34}"/>
                </a:ext>
              </a:extLst>
            </p:cNvPr>
            <p:cNvSpPr/>
            <p:nvPr/>
          </p:nvSpPr>
          <p:spPr>
            <a:xfrm>
              <a:off x="5679993" y="4162331"/>
              <a:ext cx="311161" cy="293672"/>
            </a:xfrm>
            <a:prstGeom prst="ellipse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67" name="Rechteck 166">
            <a:extLst>
              <a:ext uri="{FF2B5EF4-FFF2-40B4-BE49-F238E27FC236}">
                <a16:creationId xmlns:a16="http://schemas.microsoft.com/office/drawing/2014/main" id="{7F4D90ED-ACB5-4DE3-A0D8-49ADA4D97A21}"/>
              </a:ext>
            </a:extLst>
          </p:cNvPr>
          <p:cNvSpPr/>
          <p:nvPr/>
        </p:nvSpPr>
        <p:spPr>
          <a:xfrm>
            <a:off x="1680506" y="5490978"/>
            <a:ext cx="2971503" cy="51277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8" name="Rechteck 167">
            <a:extLst>
              <a:ext uri="{FF2B5EF4-FFF2-40B4-BE49-F238E27FC236}">
                <a16:creationId xmlns:a16="http://schemas.microsoft.com/office/drawing/2014/main" id="{3337C584-1935-47C3-83FF-93D74A3100FD}"/>
              </a:ext>
            </a:extLst>
          </p:cNvPr>
          <p:cNvSpPr/>
          <p:nvPr/>
        </p:nvSpPr>
        <p:spPr>
          <a:xfrm rot="20161643" flipV="1">
            <a:off x="528569" y="5748657"/>
            <a:ext cx="1206466" cy="45719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69" name="Gerader Verbinder 168">
            <a:extLst>
              <a:ext uri="{FF2B5EF4-FFF2-40B4-BE49-F238E27FC236}">
                <a16:creationId xmlns:a16="http://schemas.microsoft.com/office/drawing/2014/main" id="{D870D087-7D79-49A3-900E-40C5F5122580}"/>
              </a:ext>
            </a:extLst>
          </p:cNvPr>
          <p:cNvCxnSpPr>
            <a:cxnSpLocks/>
          </p:cNvCxnSpPr>
          <p:nvPr/>
        </p:nvCxnSpPr>
        <p:spPr>
          <a:xfrm>
            <a:off x="1786974" y="3348858"/>
            <a:ext cx="0" cy="2163760"/>
          </a:xfrm>
          <a:prstGeom prst="line">
            <a:avLst/>
          </a:prstGeom>
          <a:noFill/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cxnSp>
      <p:sp>
        <p:nvSpPr>
          <p:cNvPr id="170" name="Rechteck 169">
            <a:extLst>
              <a:ext uri="{FF2B5EF4-FFF2-40B4-BE49-F238E27FC236}">
                <a16:creationId xmlns:a16="http://schemas.microsoft.com/office/drawing/2014/main" id="{2A6F38EA-C349-4DC0-9E03-3A57CA295620}"/>
              </a:ext>
            </a:extLst>
          </p:cNvPr>
          <p:cNvSpPr/>
          <p:nvPr/>
        </p:nvSpPr>
        <p:spPr>
          <a:xfrm>
            <a:off x="1786974" y="3338940"/>
            <a:ext cx="1108790" cy="2143736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1" name="Gerade Verbindung mit Pfeil 170">
            <a:extLst>
              <a:ext uri="{FF2B5EF4-FFF2-40B4-BE49-F238E27FC236}">
                <a16:creationId xmlns:a16="http://schemas.microsoft.com/office/drawing/2014/main" id="{91717914-5DBE-4EAD-8DCB-CA2B4AE495EF}"/>
              </a:ext>
            </a:extLst>
          </p:cNvPr>
          <p:cNvCxnSpPr/>
          <p:nvPr/>
        </p:nvCxnSpPr>
        <p:spPr>
          <a:xfrm>
            <a:off x="1783701" y="3495110"/>
            <a:ext cx="1108790" cy="0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2" name="Textfeld 171">
            <a:extLst>
              <a:ext uri="{FF2B5EF4-FFF2-40B4-BE49-F238E27FC236}">
                <a16:creationId xmlns:a16="http://schemas.microsoft.com/office/drawing/2014/main" id="{297D47F0-43F4-4CF8-A0F4-A96B4F314984}"/>
              </a:ext>
            </a:extLst>
          </p:cNvPr>
          <p:cNvSpPr txBox="1"/>
          <p:nvPr/>
        </p:nvSpPr>
        <p:spPr>
          <a:xfrm>
            <a:off x="1613609" y="2869113"/>
            <a:ext cx="15435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AT" sz="1400" dirty="0" err="1">
                <a:solidFill>
                  <a:prstClr val="black"/>
                </a:solidFill>
              </a:rPr>
              <a:t>širina</a:t>
            </a:r>
            <a:r>
              <a:rPr lang="de-AT" sz="1400" dirty="0">
                <a:solidFill>
                  <a:prstClr val="black"/>
                </a:solidFill>
              </a:rPr>
              <a:t> &gt; </a:t>
            </a:r>
            <a:r>
              <a:rPr lang="de-AT" sz="1400" dirty="0" err="1">
                <a:solidFill>
                  <a:prstClr val="black"/>
                </a:solidFill>
              </a:rPr>
              <a:t>zaustavnog</a:t>
            </a:r>
            <a:r>
              <a:rPr lang="de-AT" sz="1400" dirty="0">
                <a:solidFill>
                  <a:prstClr val="black"/>
                </a:solidFill>
              </a:rPr>
              <a:t> </a:t>
            </a:r>
            <a:r>
              <a:rPr lang="de-AT" sz="1400" dirty="0" err="1">
                <a:solidFill>
                  <a:prstClr val="black"/>
                </a:solidFill>
              </a:rPr>
              <a:t>puta</a:t>
            </a:r>
            <a:endParaRPr lang="de-AT" sz="1400" dirty="0">
              <a:solidFill>
                <a:prstClr val="black"/>
              </a:solidFill>
            </a:endParaRPr>
          </a:p>
        </p:txBody>
      </p:sp>
      <p:sp>
        <p:nvSpPr>
          <p:cNvPr id="173" name="Textfeld 172">
            <a:extLst>
              <a:ext uri="{FF2B5EF4-FFF2-40B4-BE49-F238E27FC236}">
                <a16:creationId xmlns:a16="http://schemas.microsoft.com/office/drawing/2014/main" id="{05B1FE06-3D5E-4BE2-A69A-225E5DEE6BAF}"/>
              </a:ext>
            </a:extLst>
          </p:cNvPr>
          <p:cNvSpPr txBox="1"/>
          <p:nvPr/>
        </p:nvSpPr>
        <p:spPr>
          <a:xfrm>
            <a:off x="1813171" y="5561208"/>
            <a:ext cx="11881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AT" sz="1600" dirty="0" err="1">
                <a:solidFill>
                  <a:prstClr val="black"/>
                </a:solidFill>
              </a:rPr>
              <a:t>strmi</a:t>
            </a:r>
            <a:r>
              <a:rPr lang="de-AT" sz="1600" dirty="0">
                <a:solidFill>
                  <a:prstClr val="black"/>
                </a:solidFill>
              </a:rPr>
              <a:t> </a:t>
            </a:r>
            <a:r>
              <a:rPr lang="de-AT" sz="1600" dirty="0" err="1">
                <a:solidFill>
                  <a:prstClr val="black"/>
                </a:solidFill>
              </a:rPr>
              <a:t>nagib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sp>
        <p:nvSpPr>
          <p:cNvPr id="174" name="Textfeld 173">
            <a:extLst>
              <a:ext uri="{FF2B5EF4-FFF2-40B4-BE49-F238E27FC236}">
                <a16:creationId xmlns:a16="http://schemas.microsoft.com/office/drawing/2014/main" id="{85386199-9892-4C31-8DBD-0AB00A0E2AF9}"/>
              </a:ext>
            </a:extLst>
          </p:cNvPr>
          <p:cNvSpPr txBox="1"/>
          <p:nvPr/>
        </p:nvSpPr>
        <p:spPr>
          <a:xfrm rot="18709208">
            <a:off x="1704806" y="4190753"/>
            <a:ext cx="127631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AT" sz="1600" dirty="0" err="1">
                <a:solidFill>
                  <a:prstClr val="black"/>
                </a:solidFill>
              </a:rPr>
              <a:t>Prilagođena</a:t>
            </a:r>
            <a:endParaRPr lang="de-AT" sz="1600" dirty="0">
              <a:solidFill>
                <a:prstClr val="black"/>
              </a:solidFill>
            </a:endParaRPr>
          </a:p>
          <a:p>
            <a:pPr lvl="0" algn="ctr">
              <a:defRPr/>
            </a:pPr>
            <a:r>
              <a:rPr lang="de-AT" sz="1600" dirty="0" err="1">
                <a:solidFill>
                  <a:prstClr val="black"/>
                </a:solidFill>
              </a:rPr>
              <a:t>brzina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</a:endParaRPr>
          </a:p>
        </p:txBody>
      </p:sp>
      <p:cxnSp>
        <p:nvCxnSpPr>
          <p:cNvPr id="118" name="Gerader Verbinder 117">
            <a:extLst>
              <a:ext uri="{FF2B5EF4-FFF2-40B4-BE49-F238E27FC236}">
                <a16:creationId xmlns:a16="http://schemas.microsoft.com/office/drawing/2014/main" id="{84050263-3CA0-4EDC-9642-F99ED9EA94B3}"/>
              </a:ext>
            </a:extLst>
          </p:cNvPr>
          <p:cNvCxnSpPr>
            <a:cxnSpLocks/>
          </p:cNvCxnSpPr>
          <p:nvPr/>
        </p:nvCxnSpPr>
        <p:spPr>
          <a:xfrm flipH="1" flipV="1">
            <a:off x="8656634" y="2901400"/>
            <a:ext cx="463705" cy="352864"/>
          </a:xfrm>
          <a:prstGeom prst="line">
            <a:avLst/>
          </a:prstGeom>
          <a:ln w="19050"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1" name="Gerade Verbindung mit Pfeil 130">
            <a:extLst>
              <a:ext uri="{FF2B5EF4-FFF2-40B4-BE49-F238E27FC236}">
                <a16:creationId xmlns:a16="http://schemas.microsoft.com/office/drawing/2014/main" id="{B7FFCB61-ADD0-421D-A871-2322326C0207}"/>
              </a:ext>
            </a:extLst>
          </p:cNvPr>
          <p:cNvCxnSpPr>
            <a:cxnSpLocks/>
          </p:cNvCxnSpPr>
          <p:nvPr/>
        </p:nvCxnSpPr>
        <p:spPr>
          <a:xfrm>
            <a:off x="8380209" y="2498826"/>
            <a:ext cx="436448" cy="0"/>
          </a:xfrm>
          <a:prstGeom prst="straightConnector1">
            <a:avLst/>
          </a:prstGeom>
          <a:ln w="28575"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3" name="Gerade Verbindung mit Pfeil 132">
            <a:extLst>
              <a:ext uri="{FF2B5EF4-FFF2-40B4-BE49-F238E27FC236}">
                <a16:creationId xmlns:a16="http://schemas.microsoft.com/office/drawing/2014/main" id="{646ED3E4-DE7B-40CC-BF44-B14948A2AFCE}"/>
              </a:ext>
            </a:extLst>
          </p:cNvPr>
          <p:cNvCxnSpPr>
            <a:cxnSpLocks/>
          </p:cNvCxnSpPr>
          <p:nvPr/>
        </p:nvCxnSpPr>
        <p:spPr>
          <a:xfrm>
            <a:off x="3453044" y="4777104"/>
            <a:ext cx="562894" cy="0"/>
          </a:xfrm>
          <a:prstGeom prst="straightConnector1">
            <a:avLst/>
          </a:prstGeom>
          <a:ln w="38100">
            <a:solidFill>
              <a:srgbClr val="FF000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6" name="Rechteck 115">
            <a:extLst>
              <a:ext uri="{FF2B5EF4-FFF2-40B4-BE49-F238E27FC236}">
                <a16:creationId xmlns:a16="http://schemas.microsoft.com/office/drawing/2014/main" id="{2A6F38EA-C349-4DC0-9E03-3A57CA295620}"/>
              </a:ext>
            </a:extLst>
          </p:cNvPr>
          <p:cNvSpPr/>
          <p:nvPr/>
        </p:nvSpPr>
        <p:spPr>
          <a:xfrm>
            <a:off x="7616834" y="4026245"/>
            <a:ext cx="2079600" cy="438307"/>
          </a:xfrm>
          <a:prstGeom prst="rect">
            <a:avLst/>
          </a:prstGeom>
          <a:solidFill>
            <a:srgbClr val="FFFF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8" name="Gruppieren 27"/>
          <p:cNvGrpSpPr/>
          <p:nvPr/>
        </p:nvGrpSpPr>
        <p:grpSpPr>
          <a:xfrm>
            <a:off x="7452751" y="3390001"/>
            <a:ext cx="2268437" cy="2474379"/>
            <a:chOff x="7452751" y="3485624"/>
            <a:chExt cx="2268437" cy="2474379"/>
          </a:xfrm>
        </p:grpSpPr>
        <p:sp>
          <p:nvSpPr>
            <p:cNvPr id="10" name="Textfeld 9">
              <a:extLst>
                <a:ext uri="{FF2B5EF4-FFF2-40B4-BE49-F238E27FC236}">
                  <a16:creationId xmlns:a16="http://schemas.microsoft.com/office/drawing/2014/main" id="{85386199-9892-4C31-8DBD-0AB00A0E2AF9}"/>
                </a:ext>
              </a:extLst>
            </p:cNvPr>
            <p:cNvSpPr txBox="1"/>
            <p:nvPr/>
          </p:nvSpPr>
          <p:spPr>
            <a:xfrm>
              <a:off x="7629891" y="4650087"/>
              <a:ext cx="189768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>
                <a:defRPr/>
              </a:pPr>
              <a:r>
                <a:rPr lang="de-AT" sz="1600" dirty="0" err="1">
                  <a:solidFill>
                    <a:prstClr val="black"/>
                  </a:solidFill>
                </a:rPr>
                <a:t>Prema</a:t>
              </a:r>
              <a:r>
                <a:rPr lang="de-AT" sz="1600" dirty="0">
                  <a:solidFill>
                    <a:prstClr val="black"/>
                  </a:solidFill>
                </a:rPr>
                <a:t> </a:t>
              </a:r>
              <a:r>
                <a:rPr lang="de-AT" sz="1600" dirty="0" err="1">
                  <a:solidFill>
                    <a:prstClr val="black"/>
                  </a:solidFill>
                </a:rPr>
                <a:t>udaljenosti</a:t>
              </a:r>
              <a:r>
                <a:rPr lang="de-AT" sz="1600" dirty="0">
                  <a:solidFill>
                    <a:prstClr val="black"/>
                  </a:solidFill>
                </a:rPr>
                <a:t> </a:t>
              </a:r>
              <a:r>
                <a:rPr lang="de-AT" sz="1600" dirty="0" err="1">
                  <a:solidFill>
                    <a:prstClr val="black"/>
                  </a:solidFill>
                </a:rPr>
                <a:t>prilagođena</a:t>
              </a:r>
              <a:r>
                <a:rPr lang="de-AT" sz="1600" dirty="0">
                  <a:solidFill>
                    <a:prstClr val="black"/>
                  </a:solidFill>
                </a:rPr>
                <a:t> </a:t>
              </a:r>
              <a:r>
                <a:rPr lang="de-AT" sz="1600" dirty="0" err="1">
                  <a:solidFill>
                    <a:prstClr val="black"/>
                  </a:solidFill>
                </a:rPr>
                <a:t>brzina</a:t>
              </a:r>
              <a:endPara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cxnSp>
          <p:nvCxnSpPr>
            <p:cNvPr id="121" name="Gerader Verbinder 120"/>
            <p:cNvCxnSpPr>
              <a:cxnSpLocks/>
            </p:cNvCxnSpPr>
            <p:nvPr/>
          </p:nvCxnSpPr>
          <p:spPr>
            <a:xfrm>
              <a:off x="8004868" y="3724187"/>
              <a:ext cx="417679" cy="525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r Verbinder 121"/>
            <p:cNvCxnSpPr>
              <a:cxnSpLocks/>
            </p:cNvCxnSpPr>
            <p:nvPr/>
          </p:nvCxnSpPr>
          <p:spPr>
            <a:xfrm flipV="1">
              <a:off x="7881217" y="3821334"/>
              <a:ext cx="141441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7" name="Gerader Verbinder 126"/>
            <p:cNvCxnSpPr>
              <a:cxnSpLocks/>
            </p:cNvCxnSpPr>
            <p:nvPr/>
          </p:nvCxnSpPr>
          <p:spPr>
            <a:xfrm>
              <a:off x="7758402" y="3890891"/>
              <a:ext cx="117091" cy="90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9" name="Gerader Verbinder 128"/>
            <p:cNvCxnSpPr>
              <a:cxnSpLocks/>
            </p:cNvCxnSpPr>
            <p:nvPr/>
          </p:nvCxnSpPr>
          <p:spPr>
            <a:xfrm>
              <a:off x="7648241" y="3961348"/>
              <a:ext cx="106518" cy="0"/>
            </a:xfrm>
            <a:prstGeom prst="line">
              <a:avLst/>
            </a:prstGeom>
            <a:ln w="19050"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0" name="Gerade Verbindung mit Pfeil 129">
              <a:extLst>
                <a:ext uri="{FF2B5EF4-FFF2-40B4-BE49-F238E27FC236}">
                  <a16:creationId xmlns:a16="http://schemas.microsoft.com/office/drawing/2014/main" id="{91717914-5DBE-4EAD-8DCB-CA2B4AE495EF}"/>
                </a:ext>
              </a:extLst>
            </p:cNvPr>
            <p:cNvCxnSpPr>
              <a:cxnSpLocks/>
            </p:cNvCxnSpPr>
            <p:nvPr/>
          </p:nvCxnSpPr>
          <p:spPr>
            <a:xfrm>
              <a:off x="7452751" y="4026244"/>
              <a:ext cx="1019513" cy="1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arrow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Gerader Verbinder 175"/>
            <p:cNvCxnSpPr/>
            <p:nvPr/>
          </p:nvCxnSpPr>
          <p:spPr>
            <a:xfrm>
              <a:off x="8010439" y="3502527"/>
              <a:ext cx="0" cy="594084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Gerader Verbinder 176"/>
            <p:cNvCxnSpPr/>
            <p:nvPr/>
          </p:nvCxnSpPr>
          <p:spPr>
            <a:xfrm>
              <a:off x="7880379" y="3502527"/>
              <a:ext cx="0" cy="594084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Gerader Verbinder 177"/>
            <p:cNvCxnSpPr/>
            <p:nvPr/>
          </p:nvCxnSpPr>
          <p:spPr>
            <a:xfrm>
              <a:off x="7755827" y="3502527"/>
              <a:ext cx="0" cy="594084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9" name="Gerader Verbinder 178"/>
            <p:cNvCxnSpPr/>
            <p:nvPr/>
          </p:nvCxnSpPr>
          <p:spPr>
            <a:xfrm>
              <a:off x="7644598" y="3502527"/>
              <a:ext cx="0" cy="594084"/>
            </a:xfrm>
            <a:prstGeom prst="line">
              <a:avLst/>
            </a:prstGeom>
            <a:ln w="3175">
              <a:solidFill>
                <a:schemeClr val="tx1"/>
              </a:solidFill>
              <a:headEnd type="none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5" name="Textfeld 174"/>
            <p:cNvSpPr txBox="1"/>
            <p:nvPr/>
          </p:nvSpPr>
          <p:spPr>
            <a:xfrm>
              <a:off x="7553800" y="5149525"/>
              <a:ext cx="2167388" cy="8104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AT" sz="2000" dirty="0">
                  <a:latin typeface="Gabriola" panose="04040605051002020D02" pitchFamily="82" charset="0"/>
                </a:rPr>
                <a:t>v3</a:t>
              </a:r>
              <a:r>
                <a:rPr lang="de-AT" sz="2000" baseline="-25000" dirty="0">
                  <a:latin typeface="Gabriola" panose="04040605051002020D02" pitchFamily="82" charset="0"/>
                </a:rPr>
                <a:t>max </a:t>
              </a:r>
              <a:r>
                <a:rPr lang="de-AT" sz="2000" dirty="0">
                  <a:latin typeface="Gabriola" panose="04040605051002020D02" pitchFamily="82" charset="0"/>
                </a:rPr>
                <a:t>&lt; v2</a:t>
              </a:r>
              <a:r>
                <a:rPr lang="de-AT" sz="2000" baseline="-25000" dirty="0">
                  <a:latin typeface="Gabriola" panose="04040605051002020D02" pitchFamily="82" charset="0"/>
                </a:rPr>
                <a:t>max</a:t>
              </a:r>
              <a:r>
                <a:rPr lang="de-AT" sz="2000" dirty="0">
                  <a:latin typeface="Gabriola" panose="04040605051002020D02" pitchFamily="82" charset="0"/>
                </a:rPr>
                <a:t>&lt; v1</a:t>
              </a:r>
              <a:r>
                <a:rPr lang="de-AT" sz="2000" baseline="-25000" dirty="0">
                  <a:latin typeface="Gabriola" panose="04040605051002020D02" pitchFamily="82" charset="0"/>
                </a:rPr>
                <a:t>max</a:t>
              </a:r>
              <a:r>
                <a:rPr lang="de-AT" sz="2000" dirty="0">
                  <a:latin typeface="Gabriola" panose="04040605051002020D02" pitchFamily="82" charset="0"/>
                </a:rPr>
                <a:t>&lt;</a:t>
              </a:r>
              <a:r>
                <a:rPr lang="de-AT" sz="2000" dirty="0" err="1">
                  <a:latin typeface="Gabriola" panose="04040605051002020D02" pitchFamily="82" charset="0"/>
                </a:rPr>
                <a:t>v</a:t>
              </a:r>
              <a:r>
                <a:rPr lang="de-AT" sz="2000" baseline="-25000" dirty="0" err="1">
                  <a:latin typeface="Gabriola" panose="04040605051002020D02" pitchFamily="82" charset="0"/>
                </a:rPr>
                <a:t>max</a:t>
              </a:r>
              <a:endParaRPr lang="de-AT" sz="2000" baseline="-25000" dirty="0">
                <a:latin typeface="Gabriola" panose="04040605051002020D02" pitchFamily="82" charset="0"/>
              </a:endParaRPr>
            </a:p>
            <a:p>
              <a:endParaRPr lang="de-AT" sz="2000" baseline="-25000" dirty="0">
                <a:latin typeface="Gabriola" panose="04040605051002020D02" pitchFamily="82" charset="0"/>
              </a:endParaRPr>
            </a:p>
            <a:p>
              <a:endParaRPr lang="de-AT" sz="2000" baseline="-25000" dirty="0">
                <a:latin typeface="Gabriola" panose="04040605051002020D02" pitchFamily="82" charset="0"/>
              </a:endParaRPr>
            </a:p>
          </p:txBody>
        </p:sp>
        <p:sp>
          <p:nvSpPr>
            <p:cNvPr id="22" name="Rechteck 21"/>
            <p:cNvSpPr/>
            <p:nvPr/>
          </p:nvSpPr>
          <p:spPr>
            <a:xfrm>
              <a:off x="7452751" y="3742251"/>
              <a:ext cx="3850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000" dirty="0">
                  <a:latin typeface="Gabriola" panose="04040605051002020D02" pitchFamily="82" charset="0"/>
                </a:rPr>
                <a:t>v3</a:t>
              </a:r>
              <a:r>
                <a:rPr lang="de-AT" sz="1000" baseline="-25000" dirty="0">
                  <a:latin typeface="Gabriola" panose="04040605051002020D02" pitchFamily="82" charset="0"/>
                </a:rPr>
                <a:t>max</a:t>
              </a:r>
              <a:endParaRPr lang="de-AT" sz="1000" dirty="0"/>
            </a:p>
          </p:txBody>
        </p:sp>
        <p:sp>
          <p:nvSpPr>
            <p:cNvPr id="182" name="Rechteck 181"/>
            <p:cNvSpPr/>
            <p:nvPr/>
          </p:nvSpPr>
          <p:spPr>
            <a:xfrm>
              <a:off x="7559462" y="3674333"/>
              <a:ext cx="385042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000" dirty="0">
                  <a:latin typeface="Gabriola" panose="04040605051002020D02" pitchFamily="82" charset="0"/>
                </a:rPr>
                <a:t>v2</a:t>
              </a:r>
              <a:r>
                <a:rPr lang="de-AT" sz="1000" baseline="-25000" dirty="0">
                  <a:latin typeface="Gabriola" panose="04040605051002020D02" pitchFamily="82" charset="0"/>
                </a:rPr>
                <a:t>max</a:t>
              </a:r>
              <a:endParaRPr lang="de-AT" sz="1000" dirty="0"/>
            </a:p>
          </p:txBody>
        </p:sp>
        <p:sp>
          <p:nvSpPr>
            <p:cNvPr id="183" name="Rechteck 182"/>
            <p:cNvSpPr/>
            <p:nvPr/>
          </p:nvSpPr>
          <p:spPr>
            <a:xfrm>
              <a:off x="7708608" y="3596174"/>
              <a:ext cx="372218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000" dirty="0">
                  <a:latin typeface="Gabriola" panose="04040605051002020D02" pitchFamily="82" charset="0"/>
                </a:rPr>
                <a:t>v1</a:t>
              </a:r>
              <a:r>
                <a:rPr lang="de-AT" sz="1000" baseline="-25000" dirty="0">
                  <a:latin typeface="Gabriola" panose="04040605051002020D02" pitchFamily="82" charset="0"/>
                </a:rPr>
                <a:t>max</a:t>
              </a:r>
              <a:endParaRPr lang="de-AT" sz="1000" dirty="0"/>
            </a:p>
          </p:txBody>
        </p:sp>
        <p:sp>
          <p:nvSpPr>
            <p:cNvPr id="184" name="Rechteck 183"/>
            <p:cNvSpPr/>
            <p:nvPr/>
          </p:nvSpPr>
          <p:spPr>
            <a:xfrm>
              <a:off x="8072123" y="3485624"/>
              <a:ext cx="343364" cy="24622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de-AT" sz="1000" dirty="0" err="1">
                  <a:latin typeface="Gabriola" panose="04040605051002020D02" pitchFamily="82" charset="0"/>
                </a:rPr>
                <a:t>v</a:t>
              </a:r>
              <a:r>
                <a:rPr lang="de-AT" sz="1000" baseline="-25000" dirty="0" err="1">
                  <a:latin typeface="Gabriola" panose="04040605051002020D02" pitchFamily="82" charset="0"/>
                </a:rPr>
                <a:t>max</a:t>
              </a:r>
              <a:endParaRPr lang="de-AT" sz="1000" dirty="0"/>
            </a:p>
          </p:txBody>
        </p:sp>
        <p:cxnSp>
          <p:nvCxnSpPr>
            <p:cNvPr id="185" name="Gerade Verbindung mit Pfeil 184">
              <a:extLst>
                <a:ext uri="{FF2B5EF4-FFF2-40B4-BE49-F238E27FC236}">
                  <a16:creationId xmlns:a16="http://schemas.microsoft.com/office/drawing/2014/main" id="{91717914-5DBE-4EAD-8DCB-CA2B4AE495EF}"/>
                </a:ext>
              </a:extLst>
            </p:cNvPr>
            <p:cNvCxnSpPr>
              <a:cxnSpLocks/>
              <a:endCxn id="10" idx="0"/>
            </p:cNvCxnSpPr>
            <p:nvPr/>
          </p:nvCxnSpPr>
          <p:spPr>
            <a:xfrm>
              <a:off x="7951768" y="4085742"/>
              <a:ext cx="626965" cy="564345"/>
            </a:xfrm>
            <a:prstGeom prst="straightConnector1">
              <a:avLst/>
            </a:prstGeom>
            <a:ln w="3175">
              <a:solidFill>
                <a:schemeClr val="tx1"/>
              </a:solidFill>
              <a:headEnd type="diamond" w="med" len="med"/>
              <a:tailEnd type="non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7" name="Textfeld 136">
            <a:extLst>
              <a:ext uri="{FF2B5EF4-FFF2-40B4-BE49-F238E27FC236}">
                <a16:creationId xmlns:a16="http://schemas.microsoft.com/office/drawing/2014/main" id="{CA48F7A2-BE99-48F1-9888-7550B6143484}"/>
              </a:ext>
            </a:extLst>
          </p:cNvPr>
          <p:cNvSpPr txBox="1"/>
          <p:nvPr/>
        </p:nvSpPr>
        <p:spPr>
          <a:xfrm>
            <a:off x="3566426" y="4677783"/>
            <a:ext cx="4683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>
                <a:solidFill>
                  <a:schemeClr val="bg1"/>
                </a:solidFill>
                <a:latin typeface="Gabriola" panose="04040605051002020D02" pitchFamily="82" charset="0"/>
              </a:rPr>
              <a:t>v</a:t>
            </a:r>
            <a:r>
              <a:rPr lang="de-AT" baseline="-25000" dirty="0" err="1">
                <a:solidFill>
                  <a:schemeClr val="bg1"/>
                </a:solidFill>
                <a:latin typeface="Gabriola" panose="04040605051002020D02" pitchFamily="82" charset="0"/>
              </a:rPr>
              <a:t>max</a:t>
            </a:r>
            <a:endParaRPr lang="de-AT" baseline="-25000" dirty="0">
              <a:solidFill>
                <a:schemeClr val="bg1"/>
              </a:solidFill>
              <a:latin typeface="Gabriola" panose="04040605051002020D02" pitchFamily="82" charset="0"/>
            </a:endParaRPr>
          </a:p>
        </p:txBody>
      </p:sp>
      <p:sp>
        <p:nvSpPr>
          <p:cNvPr id="180" name="Rechteck 179">
            <a:extLst>
              <a:ext uri="{FF2B5EF4-FFF2-40B4-BE49-F238E27FC236}">
                <a16:creationId xmlns:a16="http://schemas.microsoft.com/office/drawing/2014/main" id="{FF32C21C-340C-4BCE-B76D-1A2ABD6C1C49}"/>
              </a:ext>
            </a:extLst>
          </p:cNvPr>
          <p:cNvSpPr/>
          <p:nvPr/>
        </p:nvSpPr>
        <p:spPr>
          <a:xfrm>
            <a:off x="7396963" y="980640"/>
            <a:ext cx="70632" cy="4503815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grpSp>
        <p:nvGrpSpPr>
          <p:cNvPr id="181" name="Gruppieren 180">
            <a:extLst>
              <a:ext uri="{FF2B5EF4-FFF2-40B4-BE49-F238E27FC236}">
                <a16:creationId xmlns:a16="http://schemas.microsoft.com/office/drawing/2014/main" id="{5B4AD662-2E9C-4869-8A55-941B105346A8}"/>
              </a:ext>
            </a:extLst>
          </p:cNvPr>
          <p:cNvGrpSpPr/>
          <p:nvPr/>
        </p:nvGrpSpPr>
        <p:grpSpPr>
          <a:xfrm>
            <a:off x="6071357" y="2620225"/>
            <a:ext cx="405906" cy="464176"/>
            <a:chOff x="2294560" y="2479165"/>
            <a:chExt cx="396270" cy="516009"/>
          </a:xfrm>
        </p:grpSpPr>
        <p:sp>
          <p:nvSpPr>
            <p:cNvPr id="186" name="Trapezoid 185">
              <a:extLst>
                <a:ext uri="{FF2B5EF4-FFF2-40B4-BE49-F238E27FC236}">
                  <a16:creationId xmlns:a16="http://schemas.microsoft.com/office/drawing/2014/main" id="{4B8E1944-AE25-4BF3-BCED-14B63DFB291B}"/>
                </a:ext>
              </a:extLst>
            </p:cNvPr>
            <p:cNvSpPr/>
            <p:nvPr/>
          </p:nvSpPr>
          <p:spPr>
            <a:xfrm rot="11314719">
              <a:off x="2347732" y="2859839"/>
              <a:ext cx="240791" cy="135335"/>
            </a:xfrm>
            <a:prstGeom prst="trapezoid">
              <a:avLst>
                <a:gd name="adj" fmla="val 16350"/>
              </a:avLst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Flussdiagramm: Verbindungsstelle 277">
              <a:extLst>
                <a:ext uri="{FF2B5EF4-FFF2-40B4-BE49-F238E27FC236}">
                  <a16:creationId xmlns:a16="http://schemas.microsoft.com/office/drawing/2014/main" id="{29451318-F34B-4338-AAF1-BDBE8CC07021}"/>
                </a:ext>
              </a:extLst>
            </p:cNvPr>
            <p:cNvSpPr/>
            <p:nvPr/>
          </p:nvSpPr>
          <p:spPr>
            <a:xfrm rot="20037328">
              <a:off x="2331203" y="2479165"/>
              <a:ext cx="359627" cy="481741"/>
            </a:xfrm>
            <a:prstGeom prst="flowChartConnector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8" name="Gruppieren 187">
              <a:extLst>
                <a:ext uri="{FF2B5EF4-FFF2-40B4-BE49-F238E27FC236}">
                  <a16:creationId xmlns:a16="http://schemas.microsoft.com/office/drawing/2014/main" id="{CB9737FF-4118-42EF-BA19-0CAF159368D7}"/>
                </a:ext>
              </a:extLst>
            </p:cNvPr>
            <p:cNvGrpSpPr/>
            <p:nvPr/>
          </p:nvGrpSpPr>
          <p:grpSpPr>
            <a:xfrm>
              <a:off x="2294560" y="2492681"/>
              <a:ext cx="349246" cy="401610"/>
              <a:chOff x="2272982" y="2461837"/>
              <a:chExt cx="349246" cy="401610"/>
            </a:xfrm>
          </p:grpSpPr>
          <p:sp>
            <p:nvSpPr>
              <p:cNvPr id="189" name="Akkord 279">
                <a:extLst>
                  <a:ext uri="{FF2B5EF4-FFF2-40B4-BE49-F238E27FC236}">
                    <a16:creationId xmlns:a16="http://schemas.microsoft.com/office/drawing/2014/main" id="{F0B67890-85E5-4C01-94D5-6BB63269A76B}"/>
                  </a:ext>
                </a:extLst>
              </p:cNvPr>
              <p:cNvSpPr/>
              <p:nvPr/>
            </p:nvSpPr>
            <p:spPr>
              <a:xfrm rot="5601670">
                <a:off x="2394469" y="2383295"/>
                <a:ext cx="149218" cy="306301"/>
              </a:xfrm>
              <a:prstGeom prst="chord">
                <a:avLst>
                  <a:gd name="adj1" fmla="val 5126054"/>
                  <a:gd name="adj2" fmla="val 16134352"/>
                </a:avLst>
              </a:prstGeom>
              <a:solidFill>
                <a:srgbClr val="96846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90" name="Ellipse 189">
                <a:extLst>
                  <a:ext uri="{FF2B5EF4-FFF2-40B4-BE49-F238E27FC236}">
                    <a16:creationId xmlns:a16="http://schemas.microsoft.com/office/drawing/2014/main" id="{67CF6D6A-565C-413A-BE76-6AE9C0C4E201}"/>
                  </a:ext>
                </a:extLst>
              </p:cNvPr>
              <p:cNvSpPr/>
              <p:nvPr/>
            </p:nvSpPr>
            <p:spPr>
              <a:xfrm rot="21366335">
                <a:off x="2272982" y="2470617"/>
                <a:ext cx="223980" cy="374997"/>
              </a:xfrm>
              <a:prstGeom prst="ellipse">
                <a:avLst/>
              </a:prstGeom>
              <a:solidFill>
                <a:srgbClr val="96846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1" name="Rechteck 190">
                <a:extLst>
                  <a:ext uri="{FF2B5EF4-FFF2-40B4-BE49-F238E27FC236}">
                    <a16:creationId xmlns:a16="http://schemas.microsoft.com/office/drawing/2014/main" id="{7F2E8D5C-483C-41BB-93D6-8B1D7393086A}"/>
                  </a:ext>
                </a:extLst>
              </p:cNvPr>
              <p:cNvSpPr/>
              <p:nvPr/>
            </p:nvSpPr>
            <p:spPr>
              <a:xfrm rot="19518218" flipV="1">
                <a:off x="2389955" y="2474081"/>
                <a:ext cx="64636" cy="72668"/>
              </a:xfrm>
              <a:prstGeom prst="rect">
                <a:avLst/>
              </a:prstGeom>
              <a:solidFill>
                <a:srgbClr val="96846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2" name="Ellipse 191">
                <a:extLst>
                  <a:ext uri="{FF2B5EF4-FFF2-40B4-BE49-F238E27FC236}">
                    <a16:creationId xmlns:a16="http://schemas.microsoft.com/office/drawing/2014/main" id="{89EE5F2F-77BC-475F-9CD5-1278361F209D}"/>
                  </a:ext>
                </a:extLst>
              </p:cNvPr>
              <p:cNvSpPr/>
              <p:nvPr/>
            </p:nvSpPr>
            <p:spPr>
              <a:xfrm rot="20950855">
                <a:off x="2411930" y="2692125"/>
                <a:ext cx="82682" cy="138343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3" name="Rechteck 192">
                <a:extLst>
                  <a:ext uri="{FF2B5EF4-FFF2-40B4-BE49-F238E27FC236}">
                    <a16:creationId xmlns:a16="http://schemas.microsoft.com/office/drawing/2014/main" id="{9773AB24-BB14-4382-AA4A-6054FB58664E}"/>
                  </a:ext>
                </a:extLst>
              </p:cNvPr>
              <p:cNvSpPr/>
              <p:nvPr/>
            </p:nvSpPr>
            <p:spPr>
              <a:xfrm>
                <a:off x="2440052" y="2736392"/>
                <a:ext cx="107224" cy="127055"/>
              </a:xfrm>
              <a:prstGeom prst="rect">
                <a:avLst/>
              </a:prstGeom>
              <a:solidFill>
                <a:srgbClr val="FFECD9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94" name="Gruppieren 193">
            <a:extLst>
              <a:ext uri="{FF2B5EF4-FFF2-40B4-BE49-F238E27FC236}">
                <a16:creationId xmlns:a16="http://schemas.microsoft.com/office/drawing/2014/main" id="{7F8DC241-4111-41F4-8DB2-51EFA3E7792E}"/>
              </a:ext>
            </a:extLst>
          </p:cNvPr>
          <p:cNvGrpSpPr/>
          <p:nvPr/>
        </p:nvGrpSpPr>
        <p:grpSpPr>
          <a:xfrm>
            <a:off x="6001688" y="3073022"/>
            <a:ext cx="520642" cy="1109868"/>
            <a:chOff x="1292323" y="2937290"/>
            <a:chExt cx="508282" cy="1233804"/>
          </a:xfrm>
        </p:grpSpPr>
        <p:grpSp>
          <p:nvGrpSpPr>
            <p:cNvPr id="195" name="Gruppieren 194">
              <a:extLst>
                <a:ext uri="{FF2B5EF4-FFF2-40B4-BE49-F238E27FC236}">
                  <a16:creationId xmlns:a16="http://schemas.microsoft.com/office/drawing/2014/main" id="{0335CD6D-B151-4AEB-982E-CC4EE4BC6BD5}"/>
                </a:ext>
              </a:extLst>
            </p:cNvPr>
            <p:cNvGrpSpPr/>
            <p:nvPr/>
          </p:nvGrpSpPr>
          <p:grpSpPr>
            <a:xfrm>
              <a:off x="1292323" y="3095012"/>
              <a:ext cx="508282" cy="1076082"/>
              <a:chOff x="1345775" y="3272729"/>
              <a:chExt cx="508282" cy="1076082"/>
            </a:xfrm>
          </p:grpSpPr>
          <p:sp>
            <p:nvSpPr>
              <p:cNvPr id="205" name="Flussdiagramm: Verbindungsstelle 271">
                <a:extLst>
                  <a:ext uri="{FF2B5EF4-FFF2-40B4-BE49-F238E27FC236}">
                    <a16:creationId xmlns:a16="http://schemas.microsoft.com/office/drawing/2014/main" id="{BDA5CB88-5453-4250-9D27-065433A850A9}"/>
                  </a:ext>
                </a:extLst>
              </p:cNvPr>
              <p:cNvSpPr/>
              <p:nvPr/>
            </p:nvSpPr>
            <p:spPr>
              <a:xfrm rot="1447126">
                <a:off x="1345775" y="3272729"/>
                <a:ext cx="508282" cy="36363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6" name="Flussdiagramm: Verbindungsstelle 272">
                <a:extLst>
                  <a:ext uri="{FF2B5EF4-FFF2-40B4-BE49-F238E27FC236}">
                    <a16:creationId xmlns:a16="http://schemas.microsoft.com/office/drawing/2014/main" id="{F8BC3E8C-A6F2-4399-BEA4-2F37258EFAA2}"/>
                  </a:ext>
                </a:extLst>
              </p:cNvPr>
              <p:cNvSpPr/>
              <p:nvPr/>
            </p:nvSpPr>
            <p:spPr>
              <a:xfrm rot="601215">
                <a:off x="1363942" y="3870653"/>
                <a:ext cx="479367" cy="478158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7" name="Trapezoid 206">
                <a:extLst>
                  <a:ext uri="{FF2B5EF4-FFF2-40B4-BE49-F238E27FC236}">
                    <a16:creationId xmlns:a16="http://schemas.microsoft.com/office/drawing/2014/main" id="{A7DFDCFC-3DE9-41D2-B74F-BB19BF8F4134}"/>
                  </a:ext>
                </a:extLst>
              </p:cNvPr>
              <p:cNvSpPr/>
              <p:nvPr/>
            </p:nvSpPr>
            <p:spPr>
              <a:xfrm rot="10800000">
                <a:off x="1421114" y="3540374"/>
                <a:ext cx="416227" cy="538911"/>
              </a:xfrm>
              <a:prstGeom prst="trapezoid">
                <a:avLst>
                  <a:gd name="adj" fmla="val 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8" name="Rechteck 207">
                <a:extLst>
                  <a:ext uri="{FF2B5EF4-FFF2-40B4-BE49-F238E27FC236}">
                    <a16:creationId xmlns:a16="http://schemas.microsoft.com/office/drawing/2014/main" id="{B0B6F15B-74AB-424C-85F4-BD78E384F9F5}"/>
                  </a:ext>
                </a:extLst>
              </p:cNvPr>
              <p:cNvSpPr/>
              <p:nvPr/>
            </p:nvSpPr>
            <p:spPr>
              <a:xfrm>
                <a:off x="1432225" y="3481904"/>
                <a:ext cx="399600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9" name="Rechteck 208">
                <a:extLst>
                  <a:ext uri="{FF2B5EF4-FFF2-40B4-BE49-F238E27FC236}">
                    <a16:creationId xmlns:a16="http://schemas.microsoft.com/office/drawing/2014/main" id="{4E357E7D-B8C5-409D-9D43-4990D475ABCA}"/>
                  </a:ext>
                </a:extLst>
              </p:cNvPr>
              <p:cNvSpPr/>
              <p:nvPr/>
            </p:nvSpPr>
            <p:spPr>
              <a:xfrm>
                <a:off x="1413788" y="3988174"/>
                <a:ext cx="415446" cy="10140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6" name="Trapezoid 195">
              <a:extLst>
                <a:ext uri="{FF2B5EF4-FFF2-40B4-BE49-F238E27FC236}">
                  <a16:creationId xmlns:a16="http://schemas.microsoft.com/office/drawing/2014/main" id="{72AA6BD2-68B2-49FC-AF94-154232554C38}"/>
                </a:ext>
              </a:extLst>
            </p:cNvPr>
            <p:cNvSpPr/>
            <p:nvPr/>
          </p:nvSpPr>
          <p:spPr>
            <a:xfrm rot="827824">
              <a:off x="1320552" y="3066702"/>
              <a:ext cx="364467" cy="160473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7" name="Trapezoid 196">
              <a:extLst>
                <a:ext uri="{FF2B5EF4-FFF2-40B4-BE49-F238E27FC236}">
                  <a16:creationId xmlns:a16="http://schemas.microsoft.com/office/drawing/2014/main" id="{3687BB13-465B-46A3-BEC5-6AFD619F549C}"/>
                </a:ext>
              </a:extLst>
            </p:cNvPr>
            <p:cNvSpPr/>
            <p:nvPr/>
          </p:nvSpPr>
          <p:spPr>
            <a:xfrm rot="827824">
              <a:off x="1373757" y="2937290"/>
              <a:ext cx="265483" cy="160473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8" name="Trapezoid 197">
              <a:extLst>
                <a:ext uri="{FF2B5EF4-FFF2-40B4-BE49-F238E27FC236}">
                  <a16:creationId xmlns:a16="http://schemas.microsoft.com/office/drawing/2014/main" id="{8C00E3F0-BA1A-4F48-9D19-B47C59B75E58}"/>
                </a:ext>
              </a:extLst>
            </p:cNvPr>
            <p:cNvSpPr/>
            <p:nvPr/>
          </p:nvSpPr>
          <p:spPr>
            <a:xfrm rot="20025568">
              <a:off x="1435451" y="3076086"/>
              <a:ext cx="284164" cy="215179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9" name="Rechteck 198">
              <a:extLst>
                <a:ext uri="{FF2B5EF4-FFF2-40B4-BE49-F238E27FC236}">
                  <a16:creationId xmlns:a16="http://schemas.microsoft.com/office/drawing/2014/main" id="{EFB5118C-85F4-421D-BA12-16E52FCB0B95}"/>
                </a:ext>
              </a:extLst>
            </p:cNvPr>
            <p:cNvSpPr/>
            <p:nvPr/>
          </p:nvSpPr>
          <p:spPr>
            <a:xfrm rot="1249225">
              <a:off x="1380853" y="3008206"/>
              <a:ext cx="217394" cy="136388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0" name="Rechteck 199">
              <a:extLst>
                <a:ext uri="{FF2B5EF4-FFF2-40B4-BE49-F238E27FC236}">
                  <a16:creationId xmlns:a16="http://schemas.microsoft.com/office/drawing/2014/main" id="{5188A079-B4E3-445B-807C-D07FCEAB2EFA}"/>
                </a:ext>
              </a:extLst>
            </p:cNvPr>
            <p:cNvSpPr/>
            <p:nvPr/>
          </p:nvSpPr>
          <p:spPr>
            <a:xfrm rot="20849700">
              <a:off x="1358396" y="3113892"/>
              <a:ext cx="305614" cy="235677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1" name="Rechteck 200">
              <a:extLst>
                <a:ext uri="{FF2B5EF4-FFF2-40B4-BE49-F238E27FC236}">
                  <a16:creationId xmlns:a16="http://schemas.microsoft.com/office/drawing/2014/main" id="{F751B133-260C-419B-B74D-B89A1ED826DA}"/>
                </a:ext>
              </a:extLst>
            </p:cNvPr>
            <p:cNvSpPr/>
            <p:nvPr/>
          </p:nvSpPr>
          <p:spPr>
            <a:xfrm rot="19704037">
              <a:off x="1463396" y="3281327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2" name="Rechteck 201">
              <a:extLst>
                <a:ext uri="{FF2B5EF4-FFF2-40B4-BE49-F238E27FC236}">
                  <a16:creationId xmlns:a16="http://schemas.microsoft.com/office/drawing/2014/main" id="{FD067032-71A9-4E4C-B2C3-91A570D13D8E}"/>
                </a:ext>
              </a:extLst>
            </p:cNvPr>
            <p:cNvSpPr/>
            <p:nvPr/>
          </p:nvSpPr>
          <p:spPr>
            <a:xfrm rot="1072786">
              <a:off x="1313919" y="3193316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3" name="Rechteck 202">
              <a:extLst>
                <a:ext uri="{FF2B5EF4-FFF2-40B4-BE49-F238E27FC236}">
                  <a16:creationId xmlns:a16="http://schemas.microsoft.com/office/drawing/2014/main" id="{0E0173C0-0F7D-4229-AB43-0CD052B38D25}"/>
                </a:ext>
              </a:extLst>
            </p:cNvPr>
            <p:cNvSpPr/>
            <p:nvPr/>
          </p:nvSpPr>
          <p:spPr>
            <a:xfrm rot="1072786">
              <a:off x="1363030" y="3082628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04" name="Rechteck 203">
              <a:extLst>
                <a:ext uri="{FF2B5EF4-FFF2-40B4-BE49-F238E27FC236}">
                  <a16:creationId xmlns:a16="http://schemas.microsoft.com/office/drawing/2014/main" id="{0A563FA3-1DD9-4E89-9D34-DB61383B730D}"/>
                </a:ext>
              </a:extLst>
            </p:cNvPr>
            <p:cNvSpPr/>
            <p:nvPr/>
          </p:nvSpPr>
          <p:spPr>
            <a:xfrm rot="19214511">
              <a:off x="1345797" y="3118428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0" name="Gruppieren 209">
            <a:extLst>
              <a:ext uri="{FF2B5EF4-FFF2-40B4-BE49-F238E27FC236}">
                <a16:creationId xmlns:a16="http://schemas.microsoft.com/office/drawing/2014/main" id="{00167B2B-F7AA-41F4-A555-B9E577C27E66}"/>
              </a:ext>
            </a:extLst>
          </p:cNvPr>
          <p:cNvGrpSpPr/>
          <p:nvPr/>
        </p:nvGrpSpPr>
        <p:grpSpPr>
          <a:xfrm>
            <a:off x="6111567" y="4105044"/>
            <a:ext cx="507657" cy="1395879"/>
            <a:chOff x="2333814" y="4129785"/>
            <a:chExt cx="495607" cy="1551751"/>
          </a:xfrm>
        </p:grpSpPr>
        <p:sp>
          <p:nvSpPr>
            <p:cNvPr id="211" name="Trapezoid 210">
              <a:extLst>
                <a:ext uri="{FF2B5EF4-FFF2-40B4-BE49-F238E27FC236}">
                  <a16:creationId xmlns:a16="http://schemas.microsoft.com/office/drawing/2014/main" id="{2D01EBE0-823B-49F5-977F-28AC1A2239DC}"/>
                </a:ext>
              </a:extLst>
            </p:cNvPr>
            <p:cNvSpPr/>
            <p:nvPr/>
          </p:nvSpPr>
          <p:spPr>
            <a:xfrm rot="10613957">
              <a:off x="2333814" y="4129785"/>
              <a:ext cx="366317" cy="693317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2" name="Trapezoid 211">
              <a:extLst>
                <a:ext uri="{FF2B5EF4-FFF2-40B4-BE49-F238E27FC236}">
                  <a16:creationId xmlns:a16="http://schemas.microsoft.com/office/drawing/2014/main" id="{01D009F4-5DD4-4B9A-8B55-64D4EABFC4DD}"/>
                </a:ext>
              </a:extLst>
            </p:cNvPr>
            <p:cNvSpPr/>
            <p:nvPr/>
          </p:nvSpPr>
          <p:spPr>
            <a:xfrm rot="5912808">
              <a:off x="2522517" y="5374632"/>
              <a:ext cx="180000" cy="433808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3" name="Trapezoid 212">
              <a:extLst>
                <a:ext uri="{FF2B5EF4-FFF2-40B4-BE49-F238E27FC236}">
                  <a16:creationId xmlns:a16="http://schemas.microsoft.com/office/drawing/2014/main" id="{5CE81306-A6FF-48AA-B69E-F417509D235B}"/>
                </a:ext>
              </a:extLst>
            </p:cNvPr>
            <p:cNvSpPr/>
            <p:nvPr/>
          </p:nvSpPr>
          <p:spPr>
            <a:xfrm rot="10988929">
              <a:off x="2387077" y="4813183"/>
              <a:ext cx="252345" cy="70513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Rechteck 213">
              <a:extLst>
                <a:ext uri="{FF2B5EF4-FFF2-40B4-BE49-F238E27FC236}">
                  <a16:creationId xmlns:a16="http://schemas.microsoft.com/office/drawing/2014/main" id="{64D375B8-BB8C-458A-AAEB-3CC6F3BA1709}"/>
                </a:ext>
              </a:extLst>
            </p:cNvPr>
            <p:cNvSpPr/>
            <p:nvPr/>
          </p:nvSpPr>
          <p:spPr>
            <a:xfrm>
              <a:off x="2415686" y="4769655"/>
              <a:ext cx="228782" cy="91110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5" name="Gruppieren 214">
            <a:extLst>
              <a:ext uri="{FF2B5EF4-FFF2-40B4-BE49-F238E27FC236}">
                <a16:creationId xmlns:a16="http://schemas.microsoft.com/office/drawing/2014/main" id="{FBFE6717-0DAF-450C-B95B-682EFCE2D8DE}"/>
              </a:ext>
            </a:extLst>
          </p:cNvPr>
          <p:cNvGrpSpPr/>
          <p:nvPr/>
        </p:nvGrpSpPr>
        <p:grpSpPr>
          <a:xfrm rot="21312027">
            <a:off x="6211838" y="3274497"/>
            <a:ext cx="296381" cy="1381955"/>
            <a:chOff x="2354817" y="3075339"/>
            <a:chExt cx="329440" cy="1349298"/>
          </a:xfrm>
        </p:grpSpPr>
        <p:sp>
          <p:nvSpPr>
            <p:cNvPr id="216" name="Trapezoid 215">
              <a:extLst>
                <a:ext uri="{FF2B5EF4-FFF2-40B4-BE49-F238E27FC236}">
                  <a16:creationId xmlns:a16="http://schemas.microsoft.com/office/drawing/2014/main" id="{027690CE-497D-45DB-8893-710DC8F8453B}"/>
                </a:ext>
              </a:extLst>
            </p:cNvPr>
            <p:cNvSpPr/>
            <p:nvPr/>
          </p:nvSpPr>
          <p:spPr>
            <a:xfrm rot="10800000">
              <a:off x="2363635" y="3192311"/>
              <a:ext cx="239604" cy="576287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7" name="Flussdiagramm: Verbindungsstelle 252">
              <a:extLst>
                <a:ext uri="{FF2B5EF4-FFF2-40B4-BE49-F238E27FC236}">
                  <a16:creationId xmlns:a16="http://schemas.microsoft.com/office/drawing/2014/main" id="{C814986E-929A-462C-A294-85D60B96A2F9}"/>
                </a:ext>
              </a:extLst>
            </p:cNvPr>
            <p:cNvSpPr/>
            <p:nvPr/>
          </p:nvSpPr>
          <p:spPr>
            <a:xfrm>
              <a:off x="2354817" y="3075339"/>
              <a:ext cx="253634" cy="272195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8" name="Ellipse 217">
              <a:extLst>
                <a:ext uri="{FF2B5EF4-FFF2-40B4-BE49-F238E27FC236}">
                  <a16:creationId xmlns:a16="http://schemas.microsoft.com/office/drawing/2014/main" id="{B59BBCEF-AF6A-4469-8418-2D856F5F8C8F}"/>
                </a:ext>
              </a:extLst>
            </p:cNvPr>
            <p:cNvSpPr/>
            <p:nvPr/>
          </p:nvSpPr>
          <p:spPr>
            <a:xfrm rot="20391476">
              <a:off x="2518109" y="4104062"/>
              <a:ext cx="166148" cy="320575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9" name="Rechteck 218">
              <a:extLst>
                <a:ext uri="{FF2B5EF4-FFF2-40B4-BE49-F238E27FC236}">
                  <a16:creationId xmlns:a16="http://schemas.microsoft.com/office/drawing/2014/main" id="{7108AEEA-0537-4BC9-8F08-B41A9661BF59}"/>
                </a:ext>
              </a:extLst>
            </p:cNvPr>
            <p:cNvSpPr/>
            <p:nvPr/>
          </p:nvSpPr>
          <p:spPr>
            <a:xfrm rot="20938110">
              <a:off x="2462600" y="3759129"/>
              <a:ext cx="127492" cy="404615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0" name="Rechteck 219">
              <a:extLst>
                <a:ext uri="{FF2B5EF4-FFF2-40B4-BE49-F238E27FC236}">
                  <a16:creationId xmlns:a16="http://schemas.microsoft.com/office/drawing/2014/main" id="{7AC863F0-5A1E-4DBE-95D8-A95E51F4CDF8}"/>
                </a:ext>
              </a:extLst>
            </p:cNvPr>
            <p:cNvSpPr/>
            <p:nvPr/>
          </p:nvSpPr>
          <p:spPr>
            <a:xfrm>
              <a:off x="2391740" y="3275469"/>
              <a:ext cx="184536" cy="91110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21" name="Rechteck 220">
              <a:extLst>
                <a:ext uri="{FF2B5EF4-FFF2-40B4-BE49-F238E27FC236}">
                  <a16:creationId xmlns:a16="http://schemas.microsoft.com/office/drawing/2014/main" id="{D2398985-1301-452B-AF88-3A8C3F433B12}"/>
                </a:ext>
              </a:extLst>
            </p:cNvPr>
            <p:cNvSpPr/>
            <p:nvPr/>
          </p:nvSpPr>
          <p:spPr>
            <a:xfrm>
              <a:off x="2430290" y="3710378"/>
              <a:ext cx="107224" cy="91110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2" name="Textfeld 221">
            <a:extLst>
              <a:ext uri="{FF2B5EF4-FFF2-40B4-BE49-F238E27FC236}">
                <a16:creationId xmlns:a16="http://schemas.microsoft.com/office/drawing/2014/main" id="{820AEEFA-683D-4E8F-9121-0586E50EBD8F}"/>
              </a:ext>
            </a:extLst>
          </p:cNvPr>
          <p:cNvSpPr txBox="1"/>
          <p:nvPr/>
        </p:nvSpPr>
        <p:spPr>
          <a:xfrm>
            <a:off x="5833139" y="1647840"/>
            <a:ext cx="162256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ctr">
              <a:defRPr/>
            </a:pPr>
            <a:r>
              <a:rPr lang="de-AT" sz="1600" dirty="0" err="1">
                <a:solidFill>
                  <a:prstClr val="black"/>
                </a:solidFill>
              </a:rPr>
              <a:t>zaštitna</a:t>
            </a:r>
            <a:r>
              <a:rPr lang="de-AT" sz="1600" dirty="0">
                <a:solidFill>
                  <a:prstClr val="black"/>
                </a:solidFill>
              </a:rPr>
              <a:t> </a:t>
            </a:r>
            <a:r>
              <a:rPr lang="de-AT" sz="1600" dirty="0" err="1">
                <a:solidFill>
                  <a:prstClr val="black"/>
                </a:solidFill>
              </a:rPr>
              <a:t>rešetka</a:t>
            </a:r>
            <a:endParaRPr kumimoji="0" lang="de-AT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23" name="Gerade Verbindung mit Pfeil 222">
            <a:extLst>
              <a:ext uri="{FF2B5EF4-FFF2-40B4-BE49-F238E27FC236}">
                <a16:creationId xmlns:a16="http://schemas.microsoft.com/office/drawing/2014/main" id="{77BD3FC6-8DCB-4057-B8E7-AAF3958911EF}"/>
              </a:ext>
            </a:extLst>
          </p:cNvPr>
          <p:cNvCxnSpPr>
            <a:cxnSpLocks/>
            <a:endCxn id="222" idx="2"/>
          </p:cNvCxnSpPr>
          <p:nvPr/>
        </p:nvCxnSpPr>
        <p:spPr>
          <a:xfrm flipH="1" flipV="1">
            <a:off x="6644419" y="1986394"/>
            <a:ext cx="687260" cy="818668"/>
          </a:xfrm>
          <a:prstGeom prst="straightConnector1">
            <a:avLst/>
          </a:prstGeom>
          <a:ln w="3175">
            <a:solidFill>
              <a:schemeClr val="tx1"/>
            </a:solidFill>
            <a:headEnd type="diamond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3791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138" grpId="0"/>
      <p:bldP spid="139" grpId="0" animBg="1"/>
      <p:bldP spid="167" grpId="0" animBg="1"/>
      <p:bldP spid="168" grpId="0" animBg="1"/>
      <p:bldP spid="170" grpId="0" animBg="1"/>
      <p:bldP spid="172" grpId="0"/>
      <p:bldP spid="173" grpId="0"/>
      <p:bldP spid="174" grpId="0"/>
      <p:bldP spid="13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70226" y="1014203"/>
            <a:ext cx="8708091" cy="846750"/>
          </a:xfrm>
        </p:spPr>
        <p:txBody>
          <a:bodyPr/>
          <a:lstStyle/>
          <a:p>
            <a:r>
              <a:rPr lang="de-AT" dirty="0" err="1"/>
              <a:t>Konfiguracija</a:t>
            </a:r>
            <a:r>
              <a:rPr lang="de-AT" dirty="0"/>
              <a:t> </a:t>
            </a:r>
            <a:r>
              <a:rPr lang="de-AT" dirty="0" err="1"/>
              <a:t>radnog</a:t>
            </a:r>
            <a:r>
              <a:rPr lang="de-AT" dirty="0"/>
              <a:t> </a:t>
            </a:r>
            <a:r>
              <a:rPr lang="de-AT" dirty="0" err="1"/>
              <a:t>mjesta</a:t>
            </a:r>
            <a:endParaRPr lang="de-AT" dirty="0"/>
          </a:p>
        </p:txBody>
      </p:sp>
      <p:sp>
        <p:nvSpPr>
          <p:cNvPr id="128" name="Textplatzhalter 127"/>
          <p:cNvSpPr>
            <a:spLocks noGrp="1"/>
          </p:cNvSpPr>
          <p:nvPr>
            <p:ph type="body" sz="quarter" idx="11"/>
          </p:nvPr>
        </p:nvSpPr>
        <p:spPr>
          <a:xfrm>
            <a:off x="670269" y="2097293"/>
            <a:ext cx="4368312" cy="2605771"/>
          </a:xfrm>
        </p:spPr>
        <p:txBody>
          <a:bodyPr/>
          <a:lstStyle/>
          <a:p>
            <a:r>
              <a:rPr lang="de-AT" dirty="0" err="1"/>
              <a:t>Pozicija</a:t>
            </a:r>
            <a:r>
              <a:rPr lang="de-AT" dirty="0"/>
              <a:t> </a:t>
            </a:r>
            <a:r>
              <a:rPr lang="de-AT" dirty="0" err="1"/>
              <a:t>strojeva</a:t>
            </a:r>
            <a:endParaRPr lang="de-AT" dirty="0"/>
          </a:p>
          <a:p>
            <a:r>
              <a:rPr lang="de-AT" dirty="0"/>
              <a:t>Integracija perifernih ure</a:t>
            </a:r>
            <a:r>
              <a:rPr lang="hr-HR" dirty="0"/>
              <a:t>đ</a:t>
            </a:r>
            <a:r>
              <a:rPr lang="de-AT" dirty="0"/>
              <a:t>aja</a:t>
            </a:r>
          </a:p>
          <a:p>
            <a:endParaRPr lang="de-AT" dirty="0"/>
          </a:p>
          <a:p>
            <a:r>
              <a:rPr lang="de-AT" dirty="0"/>
              <a:t> Antropometrija operat</a:t>
            </a:r>
            <a:r>
              <a:rPr lang="hr-HR" dirty="0"/>
              <a:t>e</a:t>
            </a:r>
            <a:r>
              <a:rPr lang="de-AT" dirty="0"/>
              <a:t>ra</a:t>
            </a:r>
          </a:p>
          <a:p>
            <a:endParaRPr lang="de-AT" dirty="0"/>
          </a:p>
        </p:txBody>
      </p:sp>
      <p:grpSp>
        <p:nvGrpSpPr>
          <p:cNvPr id="5" name="Gruppieren 4"/>
          <p:cNvGrpSpPr/>
          <p:nvPr/>
        </p:nvGrpSpPr>
        <p:grpSpPr>
          <a:xfrm>
            <a:off x="5435896" y="4180440"/>
            <a:ext cx="1353531" cy="2044545"/>
            <a:chOff x="2404702" y="3952864"/>
            <a:chExt cx="1260000" cy="1903265"/>
          </a:xfrm>
        </p:grpSpPr>
        <p:sp>
          <p:nvSpPr>
            <p:cNvPr id="6" name="Abgerundetes Rechteck 5"/>
            <p:cNvSpPr/>
            <p:nvPr/>
          </p:nvSpPr>
          <p:spPr>
            <a:xfrm rot="5400000">
              <a:off x="2894615" y="3916824"/>
              <a:ext cx="280175" cy="352255"/>
            </a:xfrm>
            <a:prstGeom prst="roundRect">
              <a:avLst>
                <a:gd name="adj" fmla="val 14084"/>
              </a:avLst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  <p:grpSp>
          <p:nvGrpSpPr>
            <p:cNvPr id="7" name="Gruppieren 6"/>
            <p:cNvGrpSpPr/>
            <p:nvPr/>
          </p:nvGrpSpPr>
          <p:grpSpPr>
            <a:xfrm>
              <a:off x="2404702" y="4233788"/>
              <a:ext cx="1260000" cy="1622341"/>
              <a:chOff x="2404702" y="4233788"/>
              <a:chExt cx="1260000" cy="1622341"/>
            </a:xfrm>
          </p:grpSpPr>
          <p:grpSp>
            <p:nvGrpSpPr>
              <p:cNvPr id="8" name="Gruppieren 7"/>
              <p:cNvGrpSpPr/>
              <p:nvPr/>
            </p:nvGrpSpPr>
            <p:grpSpPr>
              <a:xfrm>
                <a:off x="2565485" y="4396485"/>
                <a:ext cx="938435" cy="1459644"/>
                <a:chOff x="3347872" y="4740754"/>
                <a:chExt cx="848837" cy="1270640"/>
              </a:xfrm>
            </p:grpSpPr>
            <p:sp>
              <p:nvSpPr>
                <p:cNvPr id="12" name="Abgerundetes Rechteck 11"/>
                <p:cNvSpPr/>
                <p:nvPr/>
              </p:nvSpPr>
              <p:spPr>
                <a:xfrm rot="5400000">
                  <a:off x="2748552" y="5340074"/>
                  <a:ext cx="1270640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/>
                </a:p>
              </p:txBody>
            </p:sp>
            <p:sp>
              <p:nvSpPr>
                <p:cNvPr id="13" name="Abgerundetes Rechteck 12"/>
                <p:cNvSpPr/>
                <p:nvPr/>
              </p:nvSpPr>
              <p:spPr>
                <a:xfrm rot="5400000">
                  <a:off x="3525389" y="5340074"/>
                  <a:ext cx="1270640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/>
                </a:p>
              </p:txBody>
            </p:sp>
          </p:grpSp>
          <p:grpSp>
            <p:nvGrpSpPr>
              <p:cNvPr id="9" name="Gruppieren 8"/>
              <p:cNvGrpSpPr/>
              <p:nvPr/>
            </p:nvGrpSpPr>
            <p:grpSpPr>
              <a:xfrm>
                <a:off x="2404702" y="4233788"/>
                <a:ext cx="1260000" cy="161948"/>
                <a:chOff x="2404702" y="4427453"/>
                <a:chExt cx="1260000" cy="161948"/>
              </a:xfrm>
            </p:grpSpPr>
            <p:sp>
              <p:nvSpPr>
                <p:cNvPr id="10" name="Abgerundetes Rechteck 9"/>
                <p:cNvSpPr/>
                <p:nvPr/>
              </p:nvSpPr>
              <p:spPr>
                <a:xfrm rot="5400000">
                  <a:off x="2953728" y="3878427"/>
                  <a:ext cx="161948" cy="1260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/>
                </a:p>
              </p:txBody>
            </p:sp>
            <p:sp>
              <p:nvSpPr>
                <p:cNvPr id="11" name="Abgerundetes Rechteck 10"/>
                <p:cNvSpPr/>
                <p:nvPr/>
              </p:nvSpPr>
              <p:spPr>
                <a:xfrm>
                  <a:off x="2445837" y="4428848"/>
                  <a:ext cx="1163731" cy="51749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 sz="2000"/>
                </a:p>
              </p:txBody>
            </p:sp>
          </p:grpSp>
        </p:grpSp>
      </p:grpSp>
      <p:cxnSp>
        <p:nvCxnSpPr>
          <p:cNvPr id="14" name="Gerade Verbindung mit Pfeil 13"/>
          <p:cNvCxnSpPr/>
          <p:nvPr/>
        </p:nvCxnSpPr>
        <p:spPr>
          <a:xfrm flipH="1">
            <a:off x="2317583" y="4866160"/>
            <a:ext cx="1512000" cy="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Gruppieren 14"/>
          <p:cNvGrpSpPr/>
          <p:nvPr/>
        </p:nvGrpSpPr>
        <p:grpSpPr>
          <a:xfrm>
            <a:off x="7955196" y="5059960"/>
            <a:ext cx="1353531" cy="1171342"/>
            <a:chOff x="2734322" y="4777868"/>
            <a:chExt cx="1260000" cy="1090402"/>
          </a:xfrm>
        </p:grpSpPr>
        <p:grpSp>
          <p:nvGrpSpPr>
            <p:cNvPr id="16" name="Gruppieren 15"/>
            <p:cNvGrpSpPr/>
            <p:nvPr/>
          </p:nvGrpSpPr>
          <p:grpSpPr>
            <a:xfrm>
              <a:off x="2895105" y="4935904"/>
              <a:ext cx="938435" cy="932366"/>
              <a:chOff x="3347872" y="4740754"/>
              <a:chExt cx="848837" cy="932366"/>
            </a:xfrm>
          </p:grpSpPr>
          <p:sp>
            <p:nvSpPr>
              <p:cNvPr id="18" name="Abgerundetes Rechteck 17"/>
              <p:cNvSpPr/>
              <p:nvPr/>
            </p:nvSpPr>
            <p:spPr>
              <a:xfrm rot="5400000">
                <a:off x="2917689" y="5170937"/>
                <a:ext cx="932366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/>
              </a:p>
            </p:txBody>
          </p:sp>
          <p:sp>
            <p:nvSpPr>
              <p:cNvPr id="19" name="Abgerundetes Rechteck 18"/>
              <p:cNvSpPr/>
              <p:nvPr/>
            </p:nvSpPr>
            <p:spPr>
              <a:xfrm rot="5400000">
                <a:off x="3694526" y="5170937"/>
                <a:ext cx="932366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/>
              </a:p>
            </p:txBody>
          </p:sp>
        </p:grpSp>
        <p:sp>
          <p:nvSpPr>
            <p:cNvPr id="17" name="Abgerundetes Rechteck 16"/>
            <p:cNvSpPr/>
            <p:nvPr/>
          </p:nvSpPr>
          <p:spPr>
            <a:xfrm rot="5400000">
              <a:off x="3283348" y="4228842"/>
              <a:ext cx="161948" cy="1260000"/>
            </a:xfrm>
            <a:prstGeom prst="roundRect">
              <a:avLst>
                <a:gd name="adj" fmla="val 6013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/>
            </a:p>
          </p:txBody>
        </p:sp>
      </p:grpSp>
      <p:sp>
        <p:nvSpPr>
          <p:cNvPr id="20" name="Rechteck 19"/>
          <p:cNvSpPr/>
          <p:nvPr/>
        </p:nvSpPr>
        <p:spPr>
          <a:xfrm>
            <a:off x="2248883" y="6223275"/>
            <a:ext cx="8191851" cy="11602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000"/>
          </a:p>
        </p:txBody>
      </p:sp>
      <p:grpSp>
        <p:nvGrpSpPr>
          <p:cNvPr id="21" name="Gruppieren 20"/>
          <p:cNvGrpSpPr/>
          <p:nvPr/>
        </p:nvGrpSpPr>
        <p:grpSpPr>
          <a:xfrm>
            <a:off x="8120839" y="3918019"/>
            <a:ext cx="1064884" cy="1138949"/>
            <a:chOff x="5204511" y="3708577"/>
            <a:chExt cx="991298" cy="1060246"/>
          </a:xfrm>
        </p:grpSpPr>
        <p:grpSp>
          <p:nvGrpSpPr>
            <p:cNvPr id="22" name="Gruppieren 21"/>
            <p:cNvGrpSpPr/>
            <p:nvPr/>
          </p:nvGrpSpPr>
          <p:grpSpPr>
            <a:xfrm rot="20064460">
              <a:off x="5204511" y="3708577"/>
              <a:ext cx="819877" cy="214081"/>
              <a:chOff x="3464092" y="2666365"/>
              <a:chExt cx="819877" cy="214081"/>
            </a:xfrm>
          </p:grpSpPr>
          <p:sp>
            <p:nvSpPr>
              <p:cNvPr id="29" name="Abgerundetes Rechteck 28"/>
              <p:cNvSpPr/>
              <p:nvPr/>
            </p:nvSpPr>
            <p:spPr>
              <a:xfrm>
                <a:off x="3891117" y="2666365"/>
                <a:ext cx="392852" cy="214081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" name="Abgerundetes Rechteck 29"/>
              <p:cNvSpPr/>
              <p:nvPr/>
            </p:nvSpPr>
            <p:spPr>
              <a:xfrm rot="10800000">
                <a:off x="3830999" y="2697345"/>
                <a:ext cx="60118" cy="1521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Abgerundetes Rechteck 30"/>
              <p:cNvSpPr/>
              <p:nvPr/>
            </p:nvSpPr>
            <p:spPr>
              <a:xfrm rot="10800000">
                <a:off x="3527191" y="2683651"/>
                <a:ext cx="303207" cy="179507"/>
              </a:xfrm>
              <a:prstGeom prst="roundRect">
                <a:avLst>
                  <a:gd name="adj" fmla="val 18909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Abgerundetes Rechteck 31"/>
              <p:cNvSpPr/>
              <p:nvPr/>
            </p:nvSpPr>
            <p:spPr>
              <a:xfrm rot="10800000">
                <a:off x="3464092" y="2726868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Abgerundetes Rechteck 32"/>
              <p:cNvSpPr/>
              <p:nvPr/>
            </p:nvSpPr>
            <p:spPr>
              <a:xfrm rot="10800000">
                <a:off x="3482862" y="2717207"/>
                <a:ext cx="45719" cy="11239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3" name="Abgerundetes Rechteck 22"/>
            <p:cNvSpPr/>
            <p:nvPr/>
          </p:nvSpPr>
          <p:spPr>
            <a:xfrm rot="5400000">
              <a:off x="5508947" y="3983919"/>
              <a:ext cx="655443" cy="199646"/>
            </a:xfrm>
            <a:prstGeom prst="roundRect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Abgerundetes Rechteck 23"/>
            <p:cNvSpPr/>
            <p:nvPr/>
          </p:nvSpPr>
          <p:spPr>
            <a:xfrm rot="5400000">
              <a:off x="5947198" y="4547210"/>
              <a:ext cx="242210" cy="201016"/>
            </a:xfrm>
            <a:prstGeom prst="roundRect">
              <a:avLst>
                <a:gd name="adj" fmla="val 80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5" name="Abgerundetes Rechteck 24"/>
            <p:cNvSpPr/>
            <p:nvPr/>
          </p:nvSpPr>
          <p:spPr>
            <a:xfrm rot="10800000">
              <a:off x="6177809" y="4628220"/>
              <a:ext cx="18000" cy="93073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6" name="Abgerundetes Rechteck 25"/>
            <p:cNvSpPr/>
            <p:nvPr/>
          </p:nvSpPr>
          <p:spPr>
            <a:xfrm rot="5400000">
              <a:off x="5699792" y="4452605"/>
              <a:ext cx="280175" cy="352255"/>
            </a:xfrm>
            <a:prstGeom prst="roundRect">
              <a:avLst>
                <a:gd name="adj" fmla="val 14084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7" name="Auf der gleichen Seite des Rechtecks liegende Ecken abrunden 26"/>
            <p:cNvSpPr/>
            <p:nvPr/>
          </p:nvSpPr>
          <p:spPr>
            <a:xfrm>
              <a:off x="5657487" y="4422086"/>
              <a:ext cx="358519" cy="665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28" name="Ellipse 27"/>
            <p:cNvSpPr/>
            <p:nvPr/>
          </p:nvSpPr>
          <p:spPr>
            <a:xfrm>
              <a:off x="5679993" y="4162331"/>
              <a:ext cx="311161" cy="293672"/>
            </a:xfrm>
            <a:prstGeom prst="ellipse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34" name="Abgerundetes Rechteck 33"/>
          <p:cNvSpPr/>
          <p:nvPr/>
        </p:nvSpPr>
        <p:spPr>
          <a:xfrm rot="5400000">
            <a:off x="3804638" y="4830900"/>
            <a:ext cx="300972" cy="378403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35" name="Gerade Verbindung mit Pfeil 34"/>
          <p:cNvCxnSpPr/>
          <p:nvPr/>
        </p:nvCxnSpPr>
        <p:spPr>
          <a:xfrm flipH="1">
            <a:off x="2422313" y="4866160"/>
            <a:ext cx="0" cy="135631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feld 35"/>
          <p:cNvSpPr txBox="1"/>
          <p:nvPr/>
        </p:nvSpPr>
        <p:spPr>
          <a:xfrm>
            <a:off x="2276383" y="5352162"/>
            <a:ext cx="509727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b</a:t>
            </a:r>
            <a:r>
              <a:rPr lang="de-DE" sz="1000" dirty="0" err="1"/>
              <a:t>min</a:t>
            </a:r>
            <a:endParaRPr lang="de-DE" sz="1000" dirty="0"/>
          </a:p>
        </p:txBody>
      </p:sp>
      <p:cxnSp>
        <p:nvCxnSpPr>
          <p:cNvPr id="37" name="Gerade Verbindung mit Pfeil 36"/>
          <p:cNvCxnSpPr/>
          <p:nvPr/>
        </p:nvCxnSpPr>
        <p:spPr>
          <a:xfrm flipH="1" flipV="1">
            <a:off x="4269077" y="6858473"/>
            <a:ext cx="1549810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mit Pfeil 37"/>
          <p:cNvCxnSpPr/>
          <p:nvPr/>
        </p:nvCxnSpPr>
        <p:spPr>
          <a:xfrm flipH="1" flipV="1">
            <a:off x="4257160" y="5573540"/>
            <a:ext cx="0" cy="136800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mit Pfeil 39"/>
          <p:cNvCxnSpPr/>
          <p:nvPr/>
        </p:nvCxnSpPr>
        <p:spPr>
          <a:xfrm flipV="1">
            <a:off x="7826415" y="4284271"/>
            <a:ext cx="0" cy="234000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mit Pfeil 41"/>
          <p:cNvCxnSpPr/>
          <p:nvPr/>
        </p:nvCxnSpPr>
        <p:spPr>
          <a:xfrm>
            <a:off x="10243014" y="4095494"/>
            <a:ext cx="0" cy="2126977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Gerade Verbindung mit Pfeil 43"/>
          <p:cNvCxnSpPr/>
          <p:nvPr/>
        </p:nvCxnSpPr>
        <p:spPr>
          <a:xfrm>
            <a:off x="7332373" y="4089124"/>
            <a:ext cx="3060000" cy="0"/>
          </a:xfrm>
          <a:prstGeom prst="straightConnector1">
            <a:avLst/>
          </a:prstGeom>
          <a:ln w="6350">
            <a:solidFill>
              <a:schemeClr val="tx1"/>
            </a:solidFill>
            <a:prstDash val="lgDash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feld 45"/>
          <p:cNvSpPr txBox="1"/>
          <p:nvPr/>
        </p:nvSpPr>
        <p:spPr>
          <a:xfrm>
            <a:off x="10128766" y="4973741"/>
            <a:ext cx="53893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 err="1"/>
              <a:t>b</a:t>
            </a:r>
            <a:r>
              <a:rPr lang="de-DE" sz="1000" dirty="0" err="1"/>
              <a:t>max</a:t>
            </a:r>
            <a:endParaRPr lang="de-DE" sz="1000" dirty="0"/>
          </a:p>
        </p:txBody>
      </p:sp>
      <p:cxnSp>
        <p:nvCxnSpPr>
          <p:cNvPr id="47" name="Gerade Verbindung mit Pfeil 46"/>
          <p:cNvCxnSpPr/>
          <p:nvPr/>
        </p:nvCxnSpPr>
        <p:spPr>
          <a:xfrm flipH="1" flipV="1">
            <a:off x="4259546" y="6503737"/>
            <a:ext cx="1167033" cy="274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Gerade Verbindung mit Pfeil 47"/>
          <p:cNvCxnSpPr/>
          <p:nvPr/>
        </p:nvCxnSpPr>
        <p:spPr>
          <a:xfrm flipH="1" flipV="1">
            <a:off x="5439067" y="4552526"/>
            <a:ext cx="0" cy="205200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feld 48"/>
          <p:cNvSpPr txBox="1"/>
          <p:nvPr/>
        </p:nvSpPr>
        <p:spPr>
          <a:xfrm>
            <a:off x="4724261" y="6370669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d</a:t>
            </a:r>
          </a:p>
        </p:txBody>
      </p:sp>
      <p:cxnSp>
        <p:nvCxnSpPr>
          <p:cNvPr id="50" name="Gerade Verbindung mit Pfeil 49"/>
          <p:cNvCxnSpPr/>
          <p:nvPr/>
        </p:nvCxnSpPr>
        <p:spPr>
          <a:xfrm flipH="1" flipV="1">
            <a:off x="7176465" y="6503874"/>
            <a:ext cx="664204" cy="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2" name="Gruppieren 51"/>
          <p:cNvGrpSpPr>
            <a:grpSpLocks noChangeAspect="1"/>
          </p:cNvGrpSpPr>
          <p:nvPr/>
        </p:nvGrpSpPr>
        <p:grpSpPr>
          <a:xfrm>
            <a:off x="5810167" y="3268005"/>
            <a:ext cx="987764" cy="2985202"/>
            <a:chOff x="1901903" y="2963826"/>
            <a:chExt cx="992347" cy="2999056"/>
          </a:xfrm>
        </p:grpSpPr>
        <p:grpSp>
          <p:nvGrpSpPr>
            <p:cNvPr id="54" name="Gruppieren 53"/>
            <p:cNvGrpSpPr/>
            <p:nvPr/>
          </p:nvGrpSpPr>
          <p:grpSpPr>
            <a:xfrm>
              <a:off x="1966969" y="2963826"/>
              <a:ext cx="379102" cy="483248"/>
              <a:chOff x="2294560" y="2479165"/>
              <a:chExt cx="396270" cy="516009"/>
            </a:xfrm>
            <a:solidFill>
              <a:srgbClr val="9EB9DA"/>
            </a:solidFill>
          </p:grpSpPr>
          <p:sp>
            <p:nvSpPr>
              <p:cNvPr id="84" name="Trapezoid 83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rgbClr val="FFECD9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5" name="Flussdiagramm: Verbindungsstelle 84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86" name="Gruppieren 85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  <a:grpFill/>
            </p:grpSpPr>
            <p:sp>
              <p:nvSpPr>
                <p:cNvPr id="87" name="Akkord 86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88" name="Ellipse 87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9" name="Rechteck 88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rgbClr val="968464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0" name="Ellipse 89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1" name="Rechteck 90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rgbClr val="FFECD9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55" name="Gruppieren 54"/>
            <p:cNvGrpSpPr/>
            <p:nvPr/>
          </p:nvGrpSpPr>
          <p:grpSpPr>
            <a:xfrm>
              <a:off x="1901903" y="3435225"/>
              <a:ext cx="486261" cy="1155471"/>
              <a:chOff x="1292323" y="2937290"/>
              <a:chExt cx="508282" cy="1233804"/>
            </a:xfrm>
            <a:solidFill>
              <a:srgbClr val="9EB9DA"/>
            </a:solidFill>
          </p:grpSpPr>
          <p:grpSp>
            <p:nvGrpSpPr>
              <p:cNvPr id="69" name="Gruppieren 68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  <a:grpFill/>
            </p:grpSpPr>
            <p:sp>
              <p:nvSpPr>
                <p:cNvPr id="79" name="Flussdiagramm: Verbindungsstelle 78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grpFill/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0" name="Flussdiagramm: Verbindungsstelle 79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grpFill/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1" name="Trapezoid 80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grpFill/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2" name="Rechteck 81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grpFill/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83" name="Rechteck 82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grpFill/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70" name="Trapezoid 69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1" name="Trapezoid 70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grp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2" name="Trapezoid 71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grpFill/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3" name="Rechteck 72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4" name="Rechteck 73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5" name="Rechteck 74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6" name="Rechteck 75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7" name="Rechteck 76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78" name="Rechteck 77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grpFill/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6" name="Gruppieren 55"/>
            <p:cNvGrpSpPr/>
            <p:nvPr/>
          </p:nvGrpSpPr>
          <p:grpSpPr>
            <a:xfrm>
              <a:off x="2004523" y="4509650"/>
              <a:ext cx="474135" cy="1453232"/>
              <a:chOff x="2333814" y="4129785"/>
              <a:chExt cx="495607" cy="1551751"/>
            </a:xfrm>
            <a:solidFill>
              <a:srgbClr val="9EB9DA"/>
            </a:solidFill>
          </p:grpSpPr>
          <p:sp>
            <p:nvSpPr>
              <p:cNvPr id="65" name="Trapezoid 64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6" name="Trapezoid 65"/>
              <p:cNvSpPr/>
              <p:nvPr/>
            </p:nvSpPr>
            <p:spPr>
              <a:xfrm rot="5912808">
                <a:off x="2522517" y="5374632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7" name="Trapezoid 66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8" name="Rechteck 67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7" name="Gruppieren 56"/>
            <p:cNvGrpSpPr/>
            <p:nvPr/>
          </p:nvGrpSpPr>
          <p:grpSpPr>
            <a:xfrm>
              <a:off x="1995706" y="3563908"/>
              <a:ext cx="898544" cy="708085"/>
              <a:chOff x="1995706" y="3563908"/>
              <a:chExt cx="898544" cy="708085"/>
            </a:xfrm>
          </p:grpSpPr>
          <p:sp>
            <p:nvSpPr>
              <p:cNvPr id="58" name="Trapezoid 57"/>
              <p:cNvSpPr/>
              <p:nvPr/>
            </p:nvSpPr>
            <p:spPr>
              <a:xfrm rot="9351395">
                <a:off x="2107039" y="3650709"/>
                <a:ext cx="229223" cy="539699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" name="Flussdiagramm: Verbindungsstelle 58"/>
              <p:cNvSpPr/>
              <p:nvPr/>
            </p:nvSpPr>
            <p:spPr>
              <a:xfrm rot="20151395">
                <a:off x="1995706" y="3563908"/>
                <a:ext cx="242645" cy="254914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60" name="Gruppieren 59"/>
              <p:cNvGrpSpPr/>
              <p:nvPr/>
            </p:nvGrpSpPr>
            <p:grpSpPr>
              <a:xfrm rot="18363567">
                <a:off x="2448760" y="3826504"/>
                <a:ext cx="321823" cy="569156"/>
                <a:chOff x="2382368" y="4125348"/>
                <a:chExt cx="321823" cy="569156"/>
              </a:xfrm>
            </p:grpSpPr>
            <p:sp>
              <p:nvSpPr>
                <p:cNvPr id="63" name="Ellipse 62"/>
                <p:cNvSpPr/>
                <p:nvPr/>
              </p:nvSpPr>
              <p:spPr>
                <a:xfrm rot="18942871">
                  <a:off x="2545241" y="4394282"/>
                  <a:ext cx="158950" cy="300222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4" name="Rechteck 63"/>
                <p:cNvSpPr/>
                <p:nvPr/>
              </p:nvSpPr>
              <p:spPr>
                <a:xfrm rot="19416429">
                  <a:off x="2382368" y="4125348"/>
                  <a:ext cx="121968" cy="37892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1" name="Rechteck 60"/>
              <p:cNvSpPr/>
              <p:nvPr/>
            </p:nvSpPr>
            <p:spPr>
              <a:xfrm rot="20151395">
                <a:off x="2072808" y="3741425"/>
                <a:ext cx="176541" cy="85326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2" name="Rechteck 61"/>
              <p:cNvSpPr/>
              <p:nvPr/>
            </p:nvSpPr>
            <p:spPr>
              <a:xfrm rot="20151395">
                <a:off x="2255588" y="4044793"/>
                <a:ext cx="109160" cy="133474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53" name="Rechteck 52"/>
          <p:cNvSpPr/>
          <p:nvPr/>
        </p:nvSpPr>
        <p:spPr>
          <a:xfrm>
            <a:off x="4238343" y="2847026"/>
            <a:ext cx="3702733" cy="3377290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92" name="Abgerundetes Rechteck 91"/>
          <p:cNvSpPr/>
          <p:nvPr/>
        </p:nvSpPr>
        <p:spPr>
          <a:xfrm rot="9319287">
            <a:off x="7881453" y="4125926"/>
            <a:ext cx="300972" cy="378403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grpSp>
        <p:nvGrpSpPr>
          <p:cNvPr id="132" name="Gruppieren 131"/>
          <p:cNvGrpSpPr/>
          <p:nvPr/>
        </p:nvGrpSpPr>
        <p:grpSpPr>
          <a:xfrm>
            <a:off x="6744072" y="2837236"/>
            <a:ext cx="1077759" cy="3430856"/>
            <a:chOff x="6404109" y="2696570"/>
            <a:chExt cx="1003283" cy="3193779"/>
          </a:xfrm>
        </p:grpSpPr>
        <p:grpSp>
          <p:nvGrpSpPr>
            <p:cNvPr id="133" name="Gruppieren 132"/>
            <p:cNvGrpSpPr/>
            <p:nvPr/>
          </p:nvGrpSpPr>
          <p:grpSpPr>
            <a:xfrm>
              <a:off x="6472122" y="2696570"/>
              <a:ext cx="396270" cy="516009"/>
              <a:chOff x="2294560" y="2479165"/>
              <a:chExt cx="396270" cy="516009"/>
            </a:xfrm>
            <a:solidFill>
              <a:srgbClr val="9EB9DA"/>
            </a:solidFill>
          </p:grpSpPr>
          <p:sp>
            <p:nvSpPr>
              <p:cNvPr id="163" name="Trapezoid 162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4" name="Flussdiagramm: Verbindungsstelle 163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65" name="Gruppieren 164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  <a:grpFill/>
            </p:grpSpPr>
            <p:sp>
              <p:nvSpPr>
                <p:cNvPr id="166" name="Akkord 165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167" name="Ellipse 166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8" name="Rechteck 167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9" name="Ellipse 168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70" name="Rechteck 169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34" name="Gruppieren 133"/>
            <p:cNvGrpSpPr/>
            <p:nvPr/>
          </p:nvGrpSpPr>
          <p:grpSpPr>
            <a:xfrm>
              <a:off x="6404109" y="3199927"/>
              <a:ext cx="508282" cy="1233804"/>
              <a:chOff x="1292323" y="2937290"/>
              <a:chExt cx="508282" cy="1233804"/>
            </a:xfrm>
            <a:solidFill>
              <a:srgbClr val="9EB9DA"/>
            </a:solidFill>
          </p:grpSpPr>
          <p:grpSp>
            <p:nvGrpSpPr>
              <p:cNvPr id="148" name="Gruppieren 147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  <a:grpFill/>
            </p:grpSpPr>
            <p:sp>
              <p:nvSpPr>
                <p:cNvPr id="158" name="Flussdiagramm: Verbindungsstelle 157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59" name="Flussdiagramm: Verbindungsstelle 158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0" name="Trapezoid 159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1" name="Rechteck 160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62" name="Rechteck 161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49" name="Trapezoid 148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0" name="Trapezoid 149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1" name="Trapezoid 150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2" name="Rechteck 151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3" name="Rechteck 152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4" name="Rechteck 153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5" name="Rechteck 154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6" name="Rechteck 155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7" name="Rechteck 156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5" name="Gruppieren 134"/>
            <p:cNvGrpSpPr/>
            <p:nvPr/>
          </p:nvGrpSpPr>
          <p:grpSpPr>
            <a:xfrm>
              <a:off x="6511376" y="4347190"/>
              <a:ext cx="500613" cy="1543159"/>
              <a:chOff x="2333814" y="4129785"/>
              <a:chExt cx="500613" cy="1543159"/>
            </a:xfrm>
            <a:solidFill>
              <a:srgbClr val="9EB9DA"/>
            </a:solidFill>
          </p:grpSpPr>
          <p:sp>
            <p:nvSpPr>
              <p:cNvPr id="144" name="Trapezoid 143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5" name="Trapezoid 144"/>
              <p:cNvSpPr/>
              <p:nvPr/>
            </p:nvSpPr>
            <p:spPr>
              <a:xfrm rot="5912808">
                <a:off x="2527523" y="5366040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6" name="Trapezoid 145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7" name="Rechteck 146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36" name="Gruppieren 135"/>
            <p:cNvGrpSpPr/>
            <p:nvPr/>
          </p:nvGrpSpPr>
          <p:grpSpPr>
            <a:xfrm>
              <a:off x="6479231" y="3328732"/>
              <a:ext cx="928161" cy="758778"/>
              <a:chOff x="1981964" y="3448862"/>
              <a:chExt cx="928161" cy="758778"/>
            </a:xfrm>
          </p:grpSpPr>
          <p:sp>
            <p:nvSpPr>
              <p:cNvPr id="137" name="Trapezoid 136"/>
              <p:cNvSpPr/>
              <p:nvPr/>
            </p:nvSpPr>
            <p:spPr>
              <a:xfrm rot="9281275">
                <a:off x="2105627" y="3539236"/>
                <a:ext cx="239604" cy="576287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8" name="Flussdiagramm: Verbindungsstelle 137"/>
              <p:cNvSpPr/>
              <p:nvPr/>
            </p:nvSpPr>
            <p:spPr>
              <a:xfrm rot="20081275">
                <a:off x="1981964" y="3448862"/>
                <a:ext cx="253634" cy="272195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139" name="Gruppieren 138"/>
              <p:cNvGrpSpPr/>
              <p:nvPr/>
            </p:nvGrpSpPr>
            <p:grpSpPr>
              <a:xfrm rot="18701797">
                <a:off x="2435919" y="3733434"/>
                <a:ext cx="421195" cy="527217"/>
                <a:chOff x="2406116" y="4041530"/>
                <a:chExt cx="421195" cy="527217"/>
              </a:xfrm>
            </p:grpSpPr>
            <p:sp>
              <p:nvSpPr>
                <p:cNvPr id="142" name="Ellipse 141"/>
                <p:cNvSpPr/>
                <p:nvPr/>
              </p:nvSpPr>
              <p:spPr>
                <a:xfrm rot="18872751">
                  <a:off x="2583950" y="4325385"/>
                  <a:ext cx="166148" cy="320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3" name="Rechteck 142"/>
                <p:cNvSpPr/>
                <p:nvPr/>
              </p:nvSpPr>
              <p:spPr>
                <a:xfrm rot="19346309">
                  <a:off x="2406116" y="4041530"/>
                  <a:ext cx="127492" cy="4046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40" name="Rechteck 139"/>
              <p:cNvSpPr/>
              <p:nvPr/>
            </p:nvSpPr>
            <p:spPr>
              <a:xfrm rot="20081275">
                <a:off x="2065513" y="3637456"/>
                <a:ext cx="184536" cy="91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41" name="Rechteck 140"/>
              <p:cNvSpPr/>
              <p:nvPr/>
            </p:nvSpPr>
            <p:spPr>
              <a:xfrm rot="20081275">
                <a:off x="2270030" y="3975564"/>
                <a:ext cx="113364" cy="1169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210" name="Textfeld 209"/>
          <p:cNvSpPr txBox="1"/>
          <p:nvPr/>
        </p:nvSpPr>
        <p:spPr>
          <a:xfrm>
            <a:off x="7387040" y="6376593"/>
            <a:ext cx="274434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c</a:t>
            </a:r>
          </a:p>
        </p:txBody>
      </p:sp>
      <p:cxnSp>
        <p:nvCxnSpPr>
          <p:cNvPr id="211" name="Gerade Verbindung mit Pfeil 210"/>
          <p:cNvCxnSpPr/>
          <p:nvPr/>
        </p:nvCxnSpPr>
        <p:spPr>
          <a:xfrm flipV="1">
            <a:off x="5818123" y="4493420"/>
            <a:ext cx="0" cy="2448000"/>
          </a:xfrm>
          <a:prstGeom prst="straightConnector1">
            <a:avLst/>
          </a:prstGeom>
          <a:ln w="6350">
            <a:solidFill>
              <a:schemeClr val="tx1"/>
            </a:solidFill>
            <a:prstDash val="lgDashDot"/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2" name="Gerade Verbindung mit Pfeil 211"/>
          <p:cNvCxnSpPr/>
          <p:nvPr/>
        </p:nvCxnSpPr>
        <p:spPr>
          <a:xfrm flipH="1" flipV="1">
            <a:off x="7176367" y="5475345"/>
            <a:ext cx="0" cy="115200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13" name="Tabelle 2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0516799"/>
              </p:ext>
            </p:extLst>
          </p:nvPr>
        </p:nvGraphicFramePr>
        <p:xfrm>
          <a:off x="8213424" y="1278747"/>
          <a:ext cx="3568685" cy="20116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3532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9283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3405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6907">
                <a:tc gridSpan="2">
                  <a:txBody>
                    <a:bodyPr/>
                    <a:lstStyle/>
                    <a:p>
                      <a:pPr algn="l"/>
                      <a:r>
                        <a:rPr lang="de-DE" sz="1200" b="1" dirty="0" err="1"/>
                        <a:t>Oznaka</a:t>
                      </a:r>
                      <a:endParaRPr lang="de-DE" sz="1200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de-DE" sz="900" b="1" dirty="0"/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b="1" dirty="0" err="1"/>
                        <a:t>Mjera</a:t>
                      </a:r>
                      <a:r>
                        <a:rPr lang="de-DE" sz="1200" b="1" dirty="0"/>
                        <a:t> 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690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a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 err="1"/>
                        <a:t>Visina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tijela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1.500 – 1.800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690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b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 err="1"/>
                        <a:t>Visina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radnog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prostora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950 – 1.150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690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c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 err="1"/>
                        <a:t>Udaljenost</a:t>
                      </a:r>
                      <a:r>
                        <a:rPr lang="de-DE" sz="1200" dirty="0"/>
                        <a:t> </a:t>
                      </a:r>
                      <a:r>
                        <a:rPr lang="de-DE" sz="1200" dirty="0" err="1"/>
                        <a:t>dohvata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400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690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d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/>
                        <a:t>Minimalna udaljenost </a:t>
                      </a:r>
                      <a:r>
                        <a:rPr lang="de-AT" sz="1200" dirty="0" err="1"/>
                        <a:t>od</a:t>
                      </a:r>
                      <a:r>
                        <a:rPr lang="de-AT" sz="1200" dirty="0"/>
                        <a:t> </a:t>
                      </a:r>
                      <a:r>
                        <a:rPr lang="de-AT" sz="1200" dirty="0" err="1"/>
                        <a:t>npr</a:t>
                      </a:r>
                      <a:r>
                        <a:rPr lang="de-AT" sz="1200" dirty="0"/>
                        <a:t>. r</a:t>
                      </a:r>
                      <a:r>
                        <a:rPr lang="pl-PL" sz="1200" dirty="0"/>
                        <a:t>adn</a:t>
                      </a:r>
                      <a:r>
                        <a:rPr lang="de-AT" sz="1200" dirty="0"/>
                        <a:t>e</a:t>
                      </a:r>
                      <a:r>
                        <a:rPr lang="pl-PL" sz="1200" dirty="0"/>
                        <a:t> </a:t>
                      </a:r>
                      <a:r>
                        <a:rPr lang="de-AT" sz="1200" dirty="0"/>
                        <a:t>o</a:t>
                      </a:r>
                      <a:r>
                        <a:rPr lang="pl-PL" sz="1200" dirty="0"/>
                        <a:t>prem</a:t>
                      </a:r>
                      <a:r>
                        <a:rPr lang="de-AT" sz="1200" dirty="0"/>
                        <a:t>e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min. 500 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6907">
                <a:tc>
                  <a:txBody>
                    <a:bodyPr/>
                    <a:lstStyle/>
                    <a:p>
                      <a:pPr algn="l"/>
                      <a:r>
                        <a:rPr lang="de-DE" sz="1200" dirty="0"/>
                        <a:t>e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pl-PL" sz="1200" dirty="0"/>
                        <a:t>Slobodno mjesto </a:t>
                      </a:r>
                      <a:r>
                        <a:rPr lang="de-AT" sz="1200" dirty="0"/>
                        <a:t>s</a:t>
                      </a:r>
                      <a:r>
                        <a:rPr lang="pl-PL" sz="1200" dirty="0"/>
                        <a:t>a stran</a:t>
                      </a:r>
                      <a:r>
                        <a:rPr lang="de-AT" sz="1200" dirty="0"/>
                        <a:t>e</a:t>
                      </a:r>
                      <a:r>
                        <a:rPr lang="pl-PL" sz="1200" dirty="0"/>
                        <a:t> i </a:t>
                      </a:r>
                      <a:r>
                        <a:rPr lang="de-AT" sz="1200" dirty="0"/>
                        <a:t>pozadi</a:t>
                      </a:r>
                      <a:endParaRPr lang="de-DE" sz="1200" dirty="0"/>
                    </a:p>
                  </a:txBody>
                  <a:tcPr anchor="ctr">
                    <a:lnL w="63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/>
                        <a:t>min. 1.000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pSp>
        <p:nvGrpSpPr>
          <p:cNvPr id="214" name="Gruppieren 213"/>
          <p:cNvGrpSpPr/>
          <p:nvPr/>
        </p:nvGrpSpPr>
        <p:grpSpPr>
          <a:xfrm>
            <a:off x="2752179" y="5169354"/>
            <a:ext cx="1657933" cy="1046140"/>
            <a:chOff x="3336919" y="4261514"/>
            <a:chExt cx="1543367" cy="973850"/>
          </a:xfrm>
        </p:grpSpPr>
        <p:sp>
          <p:nvSpPr>
            <p:cNvPr id="215" name="Abgerundetes Rechteck 214"/>
            <p:cNvSpPr/>
            <p:nvPr/>
          </p:nvSpPr>
          <p:spPr>
            <a:xfrm rot="5400000">
              <a:off x="3700518" y="4043115"/>
              <a:ext cx="823202" cy="1260000"/>
            </a:xfrm>
            <a:prstGeom prst="roundRect">
              <a:avLst>
                <a:gd name="adj" fmla="val 236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000" dirty="0"/>
            </a:p>
          </p:txBody>
        </p:sp>
        <p:sp>
          <p:nvSpPr>
            <p:cNvPr id="216" name="Ellipse 215"/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  <p:sp>
          <p:nvSpPr>
            <p:cNvPr id="217" name="Ellipse 216"/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  <p:sp>
          <p:nvSpPr>
            <p:cNvPr id="218" name="Ellipse 217"/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  <p:sp>
          <p:nvSpPr>
            <p:cNvPr id="219" name="Ellipse 218"/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sz="2000" dirty="0"/>
            </a:p>
          </p:txBody>
        </p:sp>
        <p:grpSp>
          <p:nvGrpSpPr>
            <p:cNvPr id="220" name="Gruppieren 219"/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225" name="Abgerundetes Rechteck 224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26" name="Abgerundetes Rechteck 225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27" name="Abgerundetes Rechteck 226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</p:grpSp>
        <p:grpSp>
          <p:nvGrpSpPr>
            <p:cNvPr id="221" name="Gruppieren 220"/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222" name="Abgerundetes Rechteck 221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23" name="Abgerundetes Rechteck 222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  <p:sp>
            <p:nvSpPr>
              <p:cNvPr id="224" name="Abgerundetes Rechteck 223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sz="2000" dirty="0"/>
              </a:p>
            </p:txBody>
          </p:sp>
        </p:grpSp>
      </p:grpSp>
      <p:cxnSp>
        <p:nvCxnSpPr>
          <p:cNvPr id="229" name="Gerade Verbindung mit Pfeil 228"/>
          <p:cNvCxnSpPr/>
          <p:nvPr/>
        </p:nvCxnSpPr>
        <p:spPr>
          <a:xfrm flipH="1">
            <a:off x="4608253" y="2852086"/>
            <a:ext cx="2376000" cy="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Gerade Verbindung mit Pfeil 229"/>
          <p:cNvCxnSpPr/>
          <p:nvPr/>
        </p:nvCxnSpPr>
        <p:spPr>
          <a:xfrm flipH="1">
            <a:off x="4712983" y="2852086"/>
            <a:ext cx="0" cy="338400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1" name="Textfeld 230"/>
          <p:cNvSpPr txBox="1"/>
          <p:nvPr/>
        </p:nvSpPr>
        <p:spPr>
          <a:xfrm>
            <a:off x="4468560" y="4292735"/>
            <a:ext cx="532102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a</a:t>
            </a:r>
            <a:r>
              <a:rPr lang="de-DE" sz="1000" dirty="0" err="1"/>
              <a:t>max</a:t>
            </a:r>
            <a:endParaRPr lang="de-DE" sz="1000" dirty="0"/>
          </a:p>
        </p:txBody>
      </p:sp>
      <p:cxnSp>
        <p:nvCxnSpPr>
          <p:cNvPr id="232" name="Gerade Verbindung mit Pfeil 231"/>
          <p:cNvCxnSpPr/>
          <p:nvPr/>
        </p:nvCxnSpPr>
        <p:spPr>
          <a:xfrm>
            <a:off x="5171040" y="3270775"/>
            <a:ext cx="0" cy="2952000"/>
          </a:xfrm>
          <a:prstGeom prst="straightConnector1">
            <a:avLst/>
          </a:prstGeom>
          <a:ln w="6350">
            <a:solidFill>
              <a:schemeClr val="tx1"/>
            </a:solidFill>
            <a:headEnd type="triangle" w="sm" len="lg"/>
            <a:tailEnd type="triangle" w="sm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4" name="Gerade Verbindung mit Pfeil 233"/>
          <p:cNvCxnSpPr/>
          <p:nvPr/>
        </p:nvCxnSpPr>
        <p:spPr>
          <a:xfrm flipH="1">
            <a:off x="4968125" y="3269284"/>
            <a:ext cx="1080000" cy="0"/>
          </a:xfrm>
          <a:prstGeom prst="straightConnector1">
            <a:avLst/>
          </a:prstGeom>
          <a:ln w="6350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5" name="Textfeld 234"/>
          <p:cNvSpPr txBox="1"/>
          <p:nvPr/>
        </p:nvSpPr>
        <p:spPr>
          <a:xfrm>
            <a:off x="4904906" y="4682532"/>
            <a:ext cx="509727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 err="1"/>
              <a:t>a</a:t>
            </a:r>
            <a:r>
              <a:rPr lang="de-DE" sz="1000" dirty="0" err="1"/>
              <a:t>min</a:t>
            </a:r>
            <a:endParaRPr lang="de-DE" sz="1000" dirty="0"/>
          </a:p>
        </p:txBody>
      </p:sp>
      <p:sp>
        <p:nvSpPr>
          <p:cNvPr id="171" name="Textfeld 170">
            <a:extLst>
              <a:ext uri="{FF2B5EF4-FFF2-40B4-BE49-F238E27FC236}">
                <a16:creationId xmlns:a16="http://schemas.microsoft.com/office/drawing/2014/main" id="{607FF1A8-745B-45AD-86B3-C5D8A1D79B2E}"/>
              </a:ext>
            </a:extLst>
          </p:cNvPr>
          <p:cNvSpPr txBox="1"/>
          <p:nvPr/>
        </p:nvSpPr>
        <p:spPr>
          <a:xfrm>
            <a:off x="4947957" y="6577237"/>
            <a:ext cx="28405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sz="1400" dirty="0"/>
              <a:t>e</a:t>
            </a:r>
          </a:p>
        </p:txBody>
      </p:sp>
    </p:spTree>
    <p:extLst>
      <p:ext uri="{BB962C8B-B14F-4D97-AF65-F5344CB8AC3E}">
        <p14:creationId xmlns:p14="http://schemas.microsoft.com/office/powerpoint/2010/main" val="401131944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Rechteck 561"/>
          <p:cNvSpPr/>
          <p:nvPr/>
        </p:nvSpPr>
        <p:spPr>
          <a:xfrm>
            <a:off x="3010086" y="4423055"/>
            <a:ext cx="2208339" cy="1790756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platzhalter 5"/>
          <p:cNvSpPr txBox="1">
            <a:spLocks/>
          </p:cNvSpPr>
          <p:nvPr/>
        </p:nvSpPr>
        <p:spPr>
          <a:xfrm>
            <a:off x="2438882" y="1744461"/>
            <a:ext cx="1454244" cy="369332"/>
          </a:xfrm>
          <a:prstGeom prst="rect">
            <a:avLst/>
          </a:prstGeom>
          <a:noFill/>
        </p:spPr>
        <p:txBody>
          <a:bodyPr vert="horz" wrap="none" lIns="91440" tIns="45720" rIns="91440" bIns="45720" rtlCol="0" anchor="ctr">
            <a:spAutoFit/>
          </a:bodyPr>
          <a:lstStyle>
            <a:defPPr>
              <a:defRPr lang="de-DE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800" dirty="0" err="1">
                <a:solidFill>
                  <a:schemeClr val="tx1"/>
                </a:solidFill>
              </a:rPr>
              <a:t>Kolaboracija</a:t>
            </a:r>
            <a:endParaRPr lang="de-AT" sz="1800" dirty="0">
              <a:solidFill>
                <a:schemeClr val="tx1"/>
              </a:solidFill>
            </a:endParaRPr>
          </a:p>
        </p:txBody>
      </p:sp>
      <p:sp>
        <p:nvSpPr>
          <p:cNvPr id="5" name="Textplatzhalter 5"/>
          <p:cNvSpPr txBox="1">
            <a:spLocks/>
          </p:cNvSpPr>
          <p:nvPr/>
        </p:nvSpPr>
        <p:spPr>
          <a:xfrm>
            <a:off x="5985142" y="1744461"/>
            <a:ext cx="1107996" cy="369332"/>
          </a:xfrm>
          <a:prstGeom prst="rect">
            <a:avLst/>
          </a:prstGeom>
          <a:noFill/>
        </p:spPr>
        <p:txBody>
          <a:bodyPr vert="horz" wrap="none" rtlCol="0">
            <a:spAutoFit/>
          </a:bodyPr>
          <a:lstStyle>
            <a:lvl1pPr indent="-362822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b="0" i="0" baseline="0"/>
            </a:lvl1pPr>
            <a:lvl2pPr marL="786115" indent="-302352" defTabSz="483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16">
                <a:ea typeface="ＭＳ Ｐゴシック" charset="-128"/>
              </a:defRPr>
            </a:lvl2pPr>
            <a:lvl3pPr marL="1209408" indent="-241882" defTabSz="483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16">
                <a:ea typeface="ＭＳ Ｐゴシック" charset="-128"/>
              </a:defRPr>
            </a:lvl3pPr>
            <a:lvl4pPr marL="1693172" indent="-241882" defTabSz="483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16">
                <a:ea typeface="ＭＳ Ｐゴシック" charset="-128"/>
              </a:defRPr>
            </a:lvl4pPr>
            <a:lvl5pPr marL="2176935" indent="-241882" defTabSz="483763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16">
                <a:ea typeface="ＭＳ Ｐゴシック" charset="-128"/>
              </a:defRPr>
            </a:lvl5pPr>
            <a:lvl6pPr marL="2660698" indent="-241882" defTabSz="483763">
              <a:spcBef>
                <a:spcPct val="20000"/>
              </a:spcBef>
              <a:buFont typeface="Arial"/>
              <a:buChar char="•"/>
              <a:defRPr sz="2116"/>
            </a:lvl6pPr>
            <a:lvl7pPr marL="3144462" indent="-241882" defTabSz="483763">
              <a:spcBef>
                <a:spcPct val="20000"/>
              </a:spcBef>
              <a:buFont typeface="Arial"/>
              <a:buChar char="•"/>
              <a:defRPr sz="2116"/>
            </a:lvl7pPr>
            <a:lvl8pPr marL="3628225" indent="-241882" defTabSz="483763">
              <a:spcBef>
                <a:spcPct val="20000"/>
              </a:spcBef>
              <a:buFont typeface="Arial"/>
              <a:buChar char="•"/>
              <a:defRPr sz="2116"/>
            </a:lvl8pPr>
            <a:lvl9pPr marL="4111988" indent="-241882" defTabSz="483763">
              <a:spcBef>
                <a:spcPct val="20000"/>
              </a:spcBef>
              <a:buFont typeface="Arial"/>
              <a:buChar char="•"/>
              <a:defRPr sz="2116"/>
            </a:lvl9pPr>
          </a:lstStyle>
          <a:p>
            <a:r>
              <a:rPr lang="de-AT" dirty="0" err="1"/>
              <a:t>Suradnja</a:t>
            </a:r>
            <a:endParaRPr lang="de-AT" dirty="0"/>
          </a:p>
        </p:txBody>
      </p:sp>
      <p:sp>
        <p:nvSpPr>
          <p:cNvPr id="6" name="Textplatzhalter 5"/>
          <p:cNvSpPr txBox="1">
            <a:spLocks/>
          </p:cNvSpPr>
          <p:nvPr/>
        </p:nvSpPr>
        <p:spPr>
          <a:xfrm>
            <a:off x="9226201" y="1749924"/>
            <a:ext cx="1965129" cy="363869"/>
          </a:xfrm>
          <a:prstGeom prst="rect">
            <a:avLst/>
          </a:prstGeom>
        </p:spPr>
        <p:txBody>
          <a:bodyPr vert="horz"/>
          <a:lstStyle>
            <a:lvl1pPr marL="362822" indent="-362822" algn="l" defTabSz="4837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116" b="0" i="0" kern="1200" baseline="0">
                <a:solidFill>
                  <a:schemeClr val="tx1"/>
                </a:solidFill>
                <a:latin typeface="Arial Bold"/>
                <a:ea typeface="ＭＳ Ｐゴシック" charset="-128"/>
                <a:cs typeface="Arial Bold"/>
              </a:defRPr>
            </a:lvl1pPr>
            <a:lvl2pPr marL="786115" indent="-302352" algn="l" defTabSz="4837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16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2pPr>
            <a:lvl3pPr marL="1209408" indent="-241882" algn="l" defTabSz="4837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16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3pPr>
            <a:lvl4pPr marL="1693172" indent="-241882" algn="l" defTabSz="4837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116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4pPr>
            <a:lvl5pPr marL="2176935" indent="-241882" algn="l" defTabSz="483763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116" kern="1200">
                <a:solidFill>
                  <a:schemeClr val="tx1"/>
                </a:solidFill>
                <a:latin typeface="+mn-lt"/>
                <a:ea typeface="ＭＳ Ｐゴシック" charset="-128"/>
                <a:cs typeface="+mn-cs"/>
              </a:defRPr>
            </a:lvl5pPr>
            <a:lvl6pPr marL="266069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144462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628225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111988" indent="-241882" algn="l" defTabSz="483763" rtl="0" eaLnBrk="1" latinLnBrk="0" hangingPunct="1">
              <a:spcBef>
                <a:spcPct val="20000"/>
              </a:spcBef>
              <a:buFont typeface="Arial"/>
              <a:buChar char="•"/>
              <a:defRPr sz="211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AT" sz="1800" dirty="0" err="1">
                <a:latin typeface="+mn-lt"/>
                <a:ea typeface="+mn-ea"/>
                <a:cs typeface="+mn-cs"/>
              </a:rPr>
              <a:t>Koegzistencija</a:t>
            </a:r>
            <a:endParaRPr lang="de-AT" sz="1800" dirty="0">
              <a:latin typeface="+mn-lt"/>
              <a:ea typeface="+mn-ea"/>
              <a:cs typeface="+mn-cs"/>
            </a:endParaRPr>
          </a:p>
        </p:txBody>
      </p:sp>
      <p:sp>
        <p:nvSpPr>
          <p:cNvPr id="7" name="Textfeld 6"/>
          <p:cNvSpPr txBox="1"/>
          <p:nvPr/>
        </p:nvSpPr>
        <p:spPr>
          <a:xfrm rot="16200000">
            <a:off x="-253866" y="5076158"/>
            <a:ext cx="15568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Mobilni</a:t>
            </a:r>
            <a:r>
              <a:rPr lang="de-AT" dirty="0"/>
              <a:t> </a:t>
            </a:r>
            <a:r>
              <a:rPr lang="de-AT" dirty="0" err="1"/>
              <a:t>roboti</a:t>
            </a:r>
            <a:endParaRPr lang="de-AT" dirty="0"/>
          </a:p>
        </p:txBody>
      </p:sp>
      <p:sp>
        <p:nvSpPr>
          <p:cNvPr id="8" name="Textfeld 7"/>
          <p:cNvSpPr txBox="1"/>
          <p:nvPr/>
        </p:nvSpPr>
        <p:spPr>
          <a:xfrm rot="16200000">
            <a:off x="-403168" y="3076321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Industrijski</a:t>
            </a:r>
            <a:r>
              <a:rPr lang="de-AT" dirty="0"/>
              <a:t> </a:t>
            </a:r>
            <a:r>
              <a:rPr lang="de-AT" dirty="0" err="1"/>
              <a:t>robot</a:t>
            </a:r>
            <a:endParaRPr lang="de-AT" dirty="0"/>
          </a:p>
        </p:txBody>
      </p:sp>
      <p:cxnSp>
        <p:nvCxnSpPr>
          <p:cNvPr id="9" name="Gerader Verbinder 8"/>
          <p:cNvCxnSpPr/>
          <p:nvPr/>
        </p:nvCxnSpPr>
        <p:spPr>
          <a:xfrm flipV="1">
            <a:off x="529139" y="2148914"/>
            <a:ext cx="113167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uppieren 9"/>
          <p:cNvGrpSpPr/>
          <p:nvPr/>
        </p:nvGrpSpPr>
        <p:grpSpPr>
          <a:xfrm>
            <a:off x="851114" y="4461710"/>
            <a:ext cx="2063247" cy="1829259"/>
            <a:chOff x="8693926" y="2472033"/>
            <a:chExt cx="1505466" cy="1273714"/>
          </a:xfrm>
        </p:grpSpPr>
        <p:sp>
          <p:nvSpPr>
            <p:cNvPr id="11" name="Rechteck 10"/>
            <p:cNvSpPr/>
            <p:nvPr/>
          </p:nvSpPr>
          <p:spPr>
            <a:xfrm>
              <a:off x="8693926" y="2472033"/>
              <a:ext cx="1505466" cy="1273714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2" name="Gruppieren 11"/>
            <p:cNvGrpSpPr/>
            <p:nvPr/>
          </p:nvGrpSpPr>
          <p:grpSpPr>
            <a:xfrm>
              <a:off x="9376723" y="3340153"/>
              <a:ext cx="474404" cy="333451"/>
              <a:chOff x="3336919" y="4150436"/>
              <a:chExt cx="1543367" cy="1084928"/>
            </a:xfrm>
          </p:grpSpPr>
          <p:sp>
            <p:nvSpPr>
              <p:cNvPr id="51" name="Abgerundetes Rechteck 50"/>
              <p:cNvSpPr/>
              <p:nvPr/>
            </p:nvSpPr>
            <p:spPr>
              <a:xfrm rot="5400000">
                <a:off x="3644975" y="3987576"/>
                <a:ext cx="934279" cy="1260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" name="Ellipse 51"/>
              <p:cNvSpPr/>
              <p:nvPr/>
            </p:nvSpPr>
            <p:spPr>
              <a:xfrm>
                <a:off x="3570262" y="5055364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3" name="Ellipse 52"/>
              <p:cNvSpPr/>
              <p:nvPr/>
            </p:nvSpPr>
            <p:spPr>
              <a:xfrm>
                <a:off x="3606262" y="5088581"/>
                <a:ext cx="108000" cy="10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4" name="Ellipse 53"/>
              <p:cNvSpPr/>
              <p:nvPr/>
            </p:nvSpPr>
            <p:spPr>
              <a:xfrm>
                <a:off x="4427769" y="5051500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5" name="Ellipse 54"/>
              <p:cNvSpPr/>
              <p:nvPr/>
            </p:nvSpPr>
            <p:spPr>
              <a:xfrm>
                <a:off x="4463769" y="5084717"/>
                <a:ext cx="108000" cy="10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56" name="Gruppieren 55"/>
              <p:cNvGrpSpPr/>
              <p:nvPr/>
            </p:nvGrpSpPr>
            <p:grpSpPr>
              <a:xfrm>
                <a:off x="3336919" y="4814098"/>
                <a:ext cx="140163" cy="175117"/>
                <a:chOff x="3357259" y="4805007"/>
                <a:chExt cx="140163" cy="175117"/>
              </a:xfrm>
            </p:grpSpPr>
            <p:sp>
              <p:nvSpPr>
                <p:cNvPr id="61" name="Abgerundetes Rechteck 60"/>
                <p:cNvSpPr/>
                <p:nvPr/>
              </p:nvSpPr>
              <p:spPr>
                <a:xfrm rot="5400000">
                  <a:off x="3339783" y="4822485"/>
                  <a:ext cx="175117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" name="Abgerundetes Rechteck 61"/>
                <p:cNvSpPr/>
                <p:nvPr/>
              </p:nvSpPr>
              <p:spPr>
                <a:xfrm rot="5400000">
                  <a:off x="3418340" y="4748130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3" name="Abgerundetes Rechteck 62"/>
                <p:cNvSpPr/>
                <p:nvPr/>
              </p:nvSpPr>
              <p:spPr>
                <a:xfrm rot="5400000">
                  <a:off x="3418340" y="4889814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7" name="Gruppieren 56"/>
              <p:cNvGrpSpPr/>
              <p:nvPr/>
            </p:nvGrpSpPr>
            <p:grpSpPr>
              <a:xfrm>
                <a:off x="4740123" y="4814098"/>
                <a:ext cx="140163" cy="175117"/>
                <a:chOff x="3357259" y="4805007"/>
                <a:chExt cx="140163" cy="175117"/>
              </a:xfrm>
            </p:grpSpPr>
            <p:sp>
              <p:nvSpPr>
                <p:cNvPr id="58" name="Abgerundetes Rechteck 57"/>
                <p:cNvSpPr/>
                <p:nvPr/>
              </p:nvSpPr>
              <p:spPr>
                <a:xfrm rot="5400000">
                  <a:off x="3339783" y="4822485"/>
                  <a:ext cx="175117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9" name="Abgerundetes Rechteck 58"/>
                <p:cNvSpPr/>
                <p:nvPr/>
              </p:nvSpPr>
              <p:spPr>
                <a:xfrm rot="5400000">
                  <a:off x="3418340" y="4748130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0" name="Abgerundetes Rechteck 59"/>
                <p:cNvSpPr/>
                <p:nvPr/>
              </p:nvSpPr>
              <p:spPr>
                <a:xfrm rot="5400000">
                  <a:off x="3418340" y="4889814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3" name="Gruppieren 12"/>
            <p:cNvGrpSpPr/>
            <p:nvPr/>
          </p:nvGrpSpPr>
          <p:grpSpPr>
            <a:xfrm rot="3697468">
              <a:off x="9387963" y="2879296"/>
              <a:ext cx="121807" cy="158594"/>
              <a:chOff x="2294560" y="2479165"/>
              <a:chExt cx="396270" cy="516009"/>
            </a:xfrm>
          </p:grpSpPr>
          <p:sp>
            <p:nvSpPr>
              <p:cNvPr id="43" name="Trapezoid 42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4" name="Flussdiagramm: Verbindungsstelle 327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45" name="Gruppieren 44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</p:grpSpPr>
            <p:sp>
              <p:nvSpPr>
                <p:cNvPr id="46" name="Akkord 329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47" name="Ellipse 46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8" name="Rechteck 47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rgbClr val="96846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9" name="Ellipse 48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0" name="Rechteck 49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rgbClr val="FFECD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14" name="Gruppieren 13"/>
            <p:cNvGrpSpPr/>
            <p:nvPr/>
          </p:nvGrpSpPr>
          <p:grpSpPr>
            <a:xfrm rot="3280138">
              <a:off x="9145275" y="2915207"/>
              <a:ext cx="156237" cy="379207"/>
              <a:chOff x="1292323" y="2937290"/>
              <a:chExt cx="508282" cy="1233804"/>
            </a:xfrm>
          </p:grpSpPr>
          <p:grpSp>
            <p:nvGrpSpPr>
              <p:cNvPr id="29" name="Gruppieren 28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</p:grpSpPr>
            <p:sp>
              <p:nvSpPr>
                <p:cNvPr id="39" name="Flussdiagramm: Verbindungsstelle 321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0" name="Flussdiagramm: Verbindungsstelle 322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1" name="Trapezoid 40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2" name="Rechteck 41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0" name="Trapezoid 29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" name="Trapezoid 30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2" name="Trapezoid 31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" name="Rechteck 32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" name="Rechteck 33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" name="Rechteck 34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6" name="Rechteck 35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7" name="Rechteck 36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" name="Rechteck 37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15" name="Gruppieren 14"/>
            <p:cNvGrpSpPr/>
            <p:nvPr/>
          </p:nvGrpSpPr>
          <p:grpSpPr>
            <a:xfrm>
              <a:off x="9086759" y="3209213"/>
              <a:ext cx="152341" cy="476928"/>
              <a:chOff x="2333814" y="4129785"/>
              <a:chExt cx="495607" cy="1551751"/>
            </a:xfrm>
          </p:grpSpPr>
          <p:sp>
            <p:nvSpPr>
              <p:cNvPr id="25" name="Trapezoid 24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" name="Trapezoid 25"/>
              <p:cNvSpPr/>
              <p:nvPr/>
            </p:nvSpPr>
            <p:spPr>
              <a:xfrm rot="5912808">
                <a:off x="2522517" y="5374632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" name="Trapezoid 26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8" name="Rechteck 27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6" name="Rechteck 15"/>
            <p:cNvSpPr/>
            <p:nvPr/>
          </p:nvSpPr>
          <p:spPr>
            <a:xfrm>
              <a:off x="8770143" y="3673735"/>
              <a:ext cx="1372307" cy="14052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17" name="Abgerundetes Rechteck 16"/>
            <p:cNvSpPr/>
            <p:nvPr/>
          </p:nvSpPr>
          <p:spPr>
            <a:xfrm rot="5400000">
              <a:off x="9503794" y="3242300"/>
              <a:ext cx="86111" cy="108277"/>
            </a:xfrm>
            <a:prstGeom prst="roundRect">
              <a:avLst>
                <a:gd name="adj" fmla="val 14084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8" name="Gruppieren 17"/>
            <p:cNvGrpSpPr/>
            <p:nvPr/>
          </p:nvGrpSpPr>
          <p:grpSpPr>
            <a:xfrm rot="18942251">
              <a:off x="9366824" y="2966154"/>
              <a:ext cx="101264" cy="414704"/>
              <a:chOff x="2354817" y="3075339"/>
              <a:chExt cx="329440" cy="1349298"/>
            </a:xfrm>
          </p:grpSpPr>
          <p:sp>
            <p:nvSpPr>
              <p:cNvPr id="19" name="Trapezoid 18"/>
              <p:cNvSpPr/>
              <p:nvPr/>
            </p:nvSpPr>
            <p:spPr>
              <a:xfrm rot="10800000">
                <a:off x="2363635" y="3192311"/>
                <a:ext cx="239604" cy="576287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" name="Flussdiagramm: Verbindungsstelle 302"/>
              <p:cNvSpPr/>
              <p:nvPr/>
            </p:nvSpPr>
            <p:spPr>
              <a:xfrm>
                <a:off x="2354817" y="3075339"/>
                <a:ext cx="253634" cy="27219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1" name="Ellipse 20"/>
              <p:cNvSpPr/>
              <p:nvPr/>
            </p:nvSpPr>
            <p:spPr>
              <a:xfrm rot="20391476">
                <a:off x="2518109" y="4104062"/>
                <a:ext cx="166148" cy="320575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2" name="Rechteck 21"/>
              <p:cNvSpPr/>
              <p:nvPr/>
            </p:nvSpPr>
            <p:spPr>
              <a:xfrm rot="20865034">
                <a:off x="2462600" y="3759129"/>
                <a:ext cx="127492" cy="404615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" name="Rechteck 22"/>
              <p:cNvSpPr/>
              <p:nvPr/>
            </p:nvSpPr>
            <p:spPr>
              <a:xfrm>
                <a:off x="2391740" y="3275469"/>
                <a:ext cx="184536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" name="Rechteck 23"/>
              <p:cNvSpPr/>
              <p:nvPr/>
            </p:nvSpPr>
            <p:spPr>
              <a:xfrm>
                <a:off x="2430290" y="3710378"/>
                <a:ext cx="107224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64" name="Rechteck 63"/>
          <p:cNvSpPr/>
          <p:nvPr/>
        </p:nvSpPr>
        <p:spPr>
          <a:xfrm>
            <a:off x="5346661" y="4420028"/>
            <a:ext cx="2698216" cy="1784921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Rechteck 78"/>
          <p:cNvSpPr/>
          <p:nvPr/>
        </p:nvSpPr>
        <p:spPr>
          <a:xfrm>
            <a:off x="5425297" y="6191245"/>
            <a:ext cx="2491067" cy="24653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81" name="Gruppieren 80"/>
          <p:cNvGrpSpPr/>
          <p:nvPr/>
        </p:nvGrpSpPr>
        <p:grpSpPr>
          <a:xfrm>
            <a:off x="5499069" y="4720130"/>
            <a:ext cx="831007" cy="1470964"/>
            <a:chOff x="4623168" y="4668156"/>
            <a:chExt cx="831007" cy="1470964"/>
          </a:xfrm>
        </p:grpSpPr>
        <p:grpSp>
          <p:nvGrpSpPr>
            <p:cNvPr id="82" name="Gruppieren 81"/>
            <p:cNvGrpSpPr/>
            <p:nvPr/>
          </p:nvGrpSpPr>
          <p:grpSpPr>
            <a:xfrm flipH="1">
              <a:off x="4965029" y="4936371"/>
              <a:ext cx="489146" cy="325787"/>
              <a:chOff x="5884496" y="4812737"/>
              <a:chExt cx="489146" cy="325787"/>
            </a:xfrm>
          </p:grpSpPr>
          <p:sp>
            <p:nvSpPr>
              <p:cNvPr id="124" name="Flussdiagramm: Verbindungsstelle 302"/>
              <p:cNvSpPr/>
              <p:nvPr/>
            </p:nvSpPr>
            <p:spPr>
              <a:xfrm flipH="1">
                <a:off x="6269004" y="4812737"/>
                <a:ext cx="104638" cy="118886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5" name="Trapezoid 124"/>
              <p:cNvSpPr/>
              <p:nvPr/>
            </p:nvSpPr>
            <p:spPr>
              <a:xfrm rot="13243170" flipH="1">
                <a:off x="6175314" y="4869589"/>
                <a:ext cx="98850" cy="251704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6" name="Rechteck 125"/>
              <p:cNvSpPr/>
              <p:nvPr/>
            </p:nvSpPr>
            <p:spPr>
              <a:xfrm rot="4968884" flipH="1">
                <a:off x="6042090" y="5007595"/>
                <a:ext cx="56103" cy="176723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7" name="Rechteck 126"/>
              <p:cNvSpPr/>
              <p:nvPr/>
            </p:nvSpPr>
            <p:spPr>
              <a:xfrm rot="2352727" flipH="1">
                <a:off x="6258656" y="4891383"/>
                <a:ext cx="76131" cy="39795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8" name="Ellipse 127"/>
              <p:cNvSpPr/>
              <p:nvPr/>
            </p:nvSpPr>
            <p:spPr>
              <a:xfrm rot="5213167" flipH="1">
                <a:off x="5920232" y="5034243"/>
                <a:ext cx="68545" cy="140018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29" name="Rechteck 128"/>
              <p:cNvSpPr/>
              <p:nvPr/>
            </p:nvSpPr>
            <p:spPr>
              <a:xfrm rot="19252394" flipH="1">
                <a:off x="6117266" y="5056469"/>
                <a:ext cx="76131" cy="39795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30" name="Rechteck 129"/>
              <p:cNvSpPr/>
              <p:nvPr/>
            </p:nvSpPr>
            <p:spPr>
              <a:xfrm rot="2352727" flipH="1">
                <a:off x="6264726" y="4864897"/>
                <a:ext cx="76131" cy="39795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83" name="Gruppieren 82"/>
            <p:cNvGrpSpPr/>
            <p:nvPr/>
          </p:nvGrpSpPr>
          <p:grpSpPr>
            <a:xfrm>
              <a:off x="4623168" y="4668156"/>
              <a:ext cx="567233" cy="1470964"/>
              <a:chOff x="4623168" y="4668156"/>
              <a:chExt cx="567233" cy="1470964"/>
            </a:xfrm>
          </p:grpSpPr>
          <p:grpSp>
            <p:nvGrpSpPr>
              <p:cNvPr id="84" name="Gruppieren 83"/>
              <p:cNvGrpSpPr/>
              <p:nvPr/>
            </p:nvGrpSpPr>
            <p:grpSpPr>
              <a:xfrm>
                <a:off x="4942817" y="4668156"/>
                <a:ext cx="216705" cy="800914"/>
                <a:chOff x="3301965" y="3572189"/>
                <a:chExt cx="756509" cy="2585240"/>
              </a:xfrm>
            </p:grpSpPr>
            <p:grpSp>
              <p:nvGrpSpPr>
                <p:cNvPr id="99" name="Gruppieren 98"/>
                <p:cNvGrpSpPr/>
                <p:nvPr/>
              </p:nvGrpSpPr>
              <p:grpSpPr>
                <a:xfrm>
                  <a:off x="3403193" y="3572189"/>
                  <a:ext cx="589794" cy="767924"/>
                  <a:chOff x="2294560" y="2479165"/>
                  <a:chExt cx="396270" cy="516009"/>
                </a:xfrm>
              </p:grpSpPr>
              <p:sp>
                <p:nvSpPr>
                  <p:cNvPr id="116" name="Trapezoid 115"/>
                  <p:cNvSpPr/>
                  <p:nvPr/>
                </p:nvSpPr>
                <p:spPr>
                  <a:xfrm rot="11314719">
                    <a:off x="2347732" y="2859839"/>
                    <a:ext cx="240791" cy="135335"/>
                  </a:xfrm>
                  <a:prstGeom prst="trapezoid">
                    <a:avLst>
                      <a:gd name="adj" fmla="val 16350"/>
                    </a:avLst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17" name="Flussdiagramm: Verbindungsstelle 327"/>
                  <p:cNvSpPr/>
                  <p:nvPr/>
                </p:nvSpPr>
                <p:spPr>
                  <a:xfrm rot="20037328">
                    <a:off x="2331203" y="2479165"/>
                    <a:ext cx="359627" cy="481741"/>
                  </a:xfrm>
                  <a:prstGeom prst="flowChartConnector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grpSp>
                <p:nvGrpSpPr>
                  <p:cNvPr id="118" name="Gruppieren 117"/>
                  <p:cNvGrpSpPr/>
                  <p:nvPr/>
                </p:nvGrpSpPr>
                <p:grpSpPr>
                  <a:xfrm>
                    <a:off x="2294560" y="2492681"/>
                    <a:ext cx="349246" cy="401610"/>
                    <a:chOff x="2272982" y="2461837"/>
                    <a:chExt cx="349246" cy="401610"/>
                  </a:xfrm>
                </p:grpSpPr>
                <p:sp>
                  <p:nvSpPr>
                    <p:cNvPr id="119" name="Akkord 329"/>
                    <p:cNvSpPr/>
                    <p:nvPr/>
                  </p:nvSpPr>
                  <p:spPr>
                    <a:xfrm rot="5601670">
                      <a:off x="2394469" y="2383295"/>
                      <a:ext cx="149218" cy="306301"/>
                    </a:xfrm>
                    <a:prstGeom prst="chord">
                      <a:avLst>
                        <a:gd name="adj1" fmla="val 5126054"/>
                        <a:gd name="adj2" fmla="val 16134352"/>
                      </a:avLst>
                    </a:prstGeom>
                    <a:solidFill>
                      <a:srgbClr val="968464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AT"/>
                    </a:p>
                  </p:txBody>
                </p:sp>
                <p:sp>
                  <p:nvSpPr>
                    <p:cNvPr id="120" name="Ellipse 119"/>
                    <p:cNvSpPr/>
                    <p:nvPr/>
                  </p:nvSpPr>
                  <p:spPr>
                    <a:xfrm rot="21366335">
                      <a:off x="2272982" y="2470617"/>
                      <a:ext cx="223980" cy="374997"/>
                    </a:xfrm>
                    <a:prstGeom prst="ellipse">
                      <a:avLst/>
                    </a:prstGeom>
                    <a:solidFill>
                      <a:srgbClr val="968464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1" name="Rechteck 120"/>
                    <p:cNvSpPr/>
                    <p:nvPr/>
                  </p:nvSpPr>
                  <p:spPr>
                    <a:xfrm rot="19518218" flipV="1">
                      <a:off x="2389955" y="2474081"/>
                      <a:ext cx="64636" cy="72668"/>
                    </a:xfrm>
                    <a:prstGeom prst="rect">
                      <a:avLst/>
                    </a:prstGeom>
                    <a:solidFill>
                      <a:srgbClr val="968464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2" name="Ellipse 121"/>
                    <p:cNvSpPr/>
                    <p:nvPr/>
                  </p:nvSpPr>
                  <p:spPr>
                    <a:xfrm rot="20950855">
                      <a:off x="2411930" y="2692125"/>
                      <a:ext cx="82682" cy="138343"/>
                    </a:xfrm>
                    <a:prstGeom prst="ellipse">
                      <a:avLst/>
                    </a:prstGeom>
                    <a:solidFill>
                      <a:srgbClr val="FFECD9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23" name="Rechteck 122"/>
                    <p:cNvSpPr/>
                    <p:nvPr/>
                  </p:nvSpPr>
                  <p:spPr>
                    <a:xfrm>
                      <a:off x="2440052" y="2736392"/>
                      <a:ext cx="107224" cy="127055"/>
                    </a:xfrm>
                    <a:prstGeom prst="rect">
                      <a:avLst/>
                    </a:prstGeom>
                    <a:solidFill>
                      <a:srgbClr val="FFECD9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</p:grpSp>
            <p:grpSp>
              <p:nvGrpSpPr>
                <p:cNvPr id="100" name="Gruppieren 99"/>
                <p:cNvGrpSpPr/>
                <p:nvPr/>
              </p:nvGrpSpPr>
              <p:grpSpPr>
                <a:xfrm>
                  <a:off x="3301965" y="4321284"/>
                  <a:ext cx="756509" cy="1836145"/>
                  <a:chOff x="1292323" y="2937290"/>
                  <a:chExt cx="508282" cy="1233804"/>
                </a:xfrm>
              </p:grpSpPr>
              <p:grpSp>
                <p:nvGrpSpPr>
                  <p:cNvPr id="101" name="Gruppieren 100"/>
                  <p:cNvGrpSpPr/>
                  <p:nvPr/>
                </p:nvGrpSpPr>
                <p:grpSpPr>
                  <a:xfrm>
                    <a:off x="1292323" y="3095012"/>
                    <a:ext cx="508282" cy="1076082"/>
                    <a:chOff x="1345775" y="3272729"/>
                    <a:chExt cx="508282" cy="1076082"/>
                  </a:xfrm>
                </p:grpSpPr>
                <p:sp>
                  <p:nvSpPr>
                    <p:cNvPr id="111" name="Flussdiagramm: Verbindungsstelle 321"/>
                    <p:cNvSpPr/>
                    <p:nvPr/>
                  </p:nvSpPr>
                  <p:spPr>
                    <a:xfrm rot="1447126">
                      <a:off x="1345775" y="3272729"/>
                      <a:ext cx="508282" cy="363635"/>
                    </a:xfrm>
                    <a:prstGeom prst="flowChartConnector">
                      <a:avLst/>
                    </a:prstGeom>
                    <a:solidFill>
                      <a:srgbClr val="9EB9DA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12" name="Flussdiagramm: Verbindungsstelle 322"/>
                    <p:cNvSpPr/>
                    <p:nvPr/>
                  </p:nvSpPr>
                  <p:spPr>
                    <a:xfrm rot="601215">
                      <a:off x="1363942" y="3870653"/>
                      <a:ext cx="479367" cy="478158"/>
                    </a:xfrm>
                    <a:prstGeom prst="flowChartConnector">
                      <a:avLst/>
                    </a:prstGeom>
                    <a:solidFill>
                      <a:srgbClr val="9EB9DA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13" name="Trapezoid 112"/>
                    <p:cNvSpPr/>
                    <p:nvPr/>
                  </p:nvSpPr>
                  <p:spPr>
                    <a:xfrm rot="10800000">
                      <a:off x="1421114" y="3540374"/>
                      <a:ext cx="416227" cy="538911"/>
                    </a:xfrm>
                    <a:prstGeom prst="trapezoid">
                      <a:avLst>
                        <a:gd name="adj" fmla="val 0"/>
                      </a:avLst>
                    </a:prstGeom>
                    <a:solidFill>
                      <a:srgbClr val="9EB9DA"/>
                    </a:solidFill>
                    <a:ln w="12700">
                      <a:solidFill>
                        <a:schemeClr val="tx1"/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14" name="Rechteck 113"/>
                    <p:cNvSpPr/>
                    <p:nvPr/>
                  </p:nvSpPr>
                  <p:spPr>
                    <a:xfrm>
                      <a:off x="1432225" y="3481904"/>
                      <a:ext cx="399600" cy="91110"/>
                    </a:xfrm>
                    <a:prstGeom prst="rect">
                      <a:avLst/>
                    </a:prstGeom>
                    <a:solidFill>
                      <a:srgbClr val="9EB9DA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  <p:sp>
                  <p:nvSpPr>
                    <p:cNvPr id="115" name="Rechteck 114"/>
                    <p:cNvSpPr/>
                    <p:nvPr/>
                  </p:nvSpPr>
                  <p:spPr>
                    <a:xfrm>
                      <a:off x="1413788" y="3988174"/>
                      <a:ext cx="415446" cy="101409"/>
                    </a:xfrm>
                    <a:prstGeom prst="rect">
                      <a:avLst/>
                    </a:prstGeom>
                    <a:solidFill>
                      <a:srgbClr val="9EB9DA"/>
                    </a:solidFill>
                    <a:ln w="12700"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de-DE"/>
                    </a:p>
                  </p:txBody>
                </p:sp>
              </p:grpSp>
              <p:sp>
                <p:nvSpPr>
                  <p:cNvPr id="102" name="Trapezoid 101"/>
                  <p:cNvSpPr/>
                  <p:nvPr/>
                </p:nvSpPr>
                <p:spPr>
                  <a:xfrm rot="827824">
                    <a:off x="1320552" y="3066702"/>
                    <a:ext cx="364467" cy="160473"/>
                  </a:xfrm>
                  <a:prstGeom prst="trapezoid">
                    <a:avLst>
                      <a:gd name="adj" fmla="val 1635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3" name="Trapezoid 102"/>
                  <p:cNvSpPr/>
                  <p:nvPr/>
                </p:nvSpPr>
                <p:spPr>
                  <a:xfrm rot="827824">
                    <a:off x="1373757" y="2937290"/>
                    <a:ext cx="265483" cy="160473"/>
                  </a:xfrm>
                  <a:prstGeom prst="trapezoid">
                    <a:avLst>
                      <a:gd name="adj" fmla="val 1635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4" name="Trapezoid 103"/>
                  <p:cNvSpPr/>
                  <p:nvPr/>
                </p:nvSpPr>
                <p:spPr>
                  <a:xfrm rot="20025568">
                    <a:off x="1435451" y="3076086"/>
                    <a:ext cx="284164" cy="215179"/>
                  </a:xfrm>
                  <a:prstGeom prst="trapezoid">
                    <a:avLst>
                      <a:gd name="adj" fmla="val 1635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5" name="Rechteck 104"/>
                  <p:cNvSpPr/>
                  <p:nvPr/>
                </p:nvSpPr>
                <p:spPr>
                  <a:xfrm rot="1249225">
                    <a:off x="1380853" y="3008206"/>
                    <a:ext cx="217394" cy="136388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6" name="Rechteck 105"/>
                  <p:cNvSpPr/>
                  <p:nvPr/>
                </p:nvSpPr>
                <p:spPr>
                  <a:xfrm rot="20849700">
                    <a:off x="1358396" y="3113892"/>
                    <a:ext cx="305614" cy="235677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7" name="Rechteck 106"/>
                  <p:cNvSpPr/>
                  <p:nvPr/>
                </p:nvSpPr>
                <p:spPr>
                  <a:xfrm rot="19704037">
                    <a:off x="1463396" y="3281327"/>
                    <a:ext cx="305614" cy="4571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8" name="Rechteck 107"/>
                  <p:cNvSpPr/>
                  <p:nvPr/>
                </p:nvSpPr>
                <p:spPr>
                  <a:xfrm rot="1072786">
                    <a:off x="1313919" y="3193316"/>
                    <a:ext cx="305614" cy="4571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09" name="Rechteck 108"/>
                  <p:cNvSpPr/>
                  <p:nvPr/>
                </p:nvSpPr>
                <p:spPr>
                  <a:xfrm rot="1072786">
                    <a:off x="1363030" y="3082628"/>
                    <a:ext cx="305614" cy="4571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10" name="Rechteck 109"/>
                  <p:cNvSpPr/>
                  <p:nvPr/>
                </p:nvSpPr>
                <p:spPr>
                  <a:xfrm rot="19214511">
                    <a:off x="1345797" y="3118428"/>
                    <a:ext cx="305614" cy="4571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85" name="Gruppieren 84"/>
              <p:cNvGrpSpPr/>
              <p:nvPr/>
            </p:nvGrpSpPr>
            <p:grpSpPr>
              <a:xfrm>
                <a:off x="4988550" y="5429171"/>
                <a:ext cx="201851" cy="709949"/>
                <a:chOff x="3461617" y="6028639"/>
                <a:chExt cx="704652" cy="2291616"/>
              </a:xfrm>
            </p:grpSpPr>
            <p:sp>
              <p:nvSpPr>
                <p:cNvPr id="95" name="Trapezoid 94"/>
                <p:cNvSpPr/>
                <p:nvPr/>
              </p:nvSpPr>
              <p:spPr>
                <a:xfrm rot="10613957">
                  <a:off x="3461617" y="6028639"/>
                  <a:ext cx="545213" cy="1031794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6" name="Trapezoid 95"/>
                <p:cNvSpPr/>
                <p:nvPr/>
              </p:nvSpPr>
              <p:spPr>
                <a:xfrm rot="5912808">
                  <a:off x="3727592" y="7881578"/>
                  <a:ext cx="267876" cy="609478"/>
                </a:xfrm>
                <a:prstGeom prst="trapezoid">
                  <a:avLst>
                    <a:gd name="adj" fmla="val 35476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7" name="Trapezoid 96"/>
                <p:cNvSpPr/>
                <p:nvPr/>
              </p:nvSpPr>
              <p:spPr>
                <a:xfrm rot="10988929">
                  <a:off x="3538739" y="7028876"/>
                  <a:ext cx="375581" cy="1049383"/>
                </a:xfrm>
                <a:prstGeom prst="trapezoid">
                  <a:avLst>
                    <a:gd name="adj" fmla="val 16350"/>
                  </a:avLst>
                </a:prstGeom>
                <a:solidFill>
                  <a:schemeClr val="tx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98" name="Rechteck 97"/>
                <p:cNvSpPr/>
                <p:nvPr/>
              </p:nvSpPr>
              <p:spPr>
                <a:xfrm>
                  <a:off x="3583472" y="6980893"/>
                  <a:ext cx="340511" cy="135590"/>
                </a:xfrm>
                <a:prstGeom prst="rect">
                  <a:avLst/>
                </a:prstGeom>
                <a:solidFill>
                  <a:schemeClr val="tx2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86" name="Trapezoid 85"/>
              <p:cNvSpPr/>
              <p:nvPr/>
            </p:nvSpPr>
            <p:spPr>
              <a:xfrm rot="10800000">
                <a:off x="5001265" y="4996951"/>
                <a:ext cx="102154" cy="265695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7" name="Flussdiagramm: Verbindungsstelle 302"/>
              <p:cNvSpPr/>
              <p:nvPr/>
            </p:nvSpPr>
            <p:spPr>
              <a:xfrm>
                <a:off x="4997505" y="4943021"/>
                <a:ext cx="108137" cy="125494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8" name="Rechteck 87"/>
              <p:cNvSpPr/>
              <p:nvPr/>
            </p:nvSpPr>
            <p:spPr>
              <a:xfrm rot="20865034">
                <a:off x="5043458" y="5258281"/>
                <a:ext cx="54356" cy="186546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89" name="Rechteck 88"/>
              <p:cNvSpPr/>
              <p:nvPr/>
            </p:nvSpPr>
            <p:spPr>
              <a:xfrm>
                <a:off x="5013246" y="5035291"/>
                <a:ext cx="78677" cy="4200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0" name="Rechteck 89"/>
              <p:cNvSpPr/>
              <p:nvPr/>
            </p:nvSpPr>
            <p:spPr>
              <a:xfrm>
                <a:off x="5029682" y="5235805"/>
                <a:ext cx="45714" cy="4200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1" name="Trapezoid 90"/>
              <p:cNvSpPr/>
              <p:nvPr/>
            </p:nvSpPr>
            <p:spPr>
              <a:xfrm rot="12642182">
                <a:off x="4901780" y="5455270"/>
                <a:ext cx="156178" cy="31965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2" name="Trapezoid 91"/>
              <p:cNvSpPr/>
              <p:nvPr/>
            </p:nvSpPr>
            <p:spPr>
              <a:xfrm rot="8839443">
                <a:off x="4623168" y="5850146"/>
                <a:ext cx="76734" cy="20002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3" name="Trapezoid 92"/>
              <p:cNvSpPr/>
              <p:nvPr/>
            </p:nvSpPr>
            <p:spPr>
              <a:xfrm rot="14534198">
                <a:off x="4725603" y="5657862"/>
                <a:ext cx="116356" cy="300599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94" name="Ellipse 93"/>
              <p:cNvSpPr/>
              <p:nvPr/>
            </p:nvSpPr>
            <p:spPr>
              <a:xfrm rot="20391476">
                <a:off x="5067124" y="5417313"/>
                <a:ext cx="70836" cy="147801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131" name="Pfeil nach links 130"/>
          <p:cNvSpPr/>
          <p:nvPr/>
        </p:nvSpPr>
        <p:spPr>
          <a:xfrm>
            <a:off x="6859327" y="5581253"/>
            <a:ext cx="309589" cy="17928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32" name="Gruppieren 131"/>
          <p:cNvGrpSpPr/>
          <p:nvPr/>
        </p:nvGrpSpPr>
        <p:grpSpPr>
          <a:xfrm>
            <a:off x="2192633" y="2276889"/>
            <a:ext cx="2116585" cy="1790756"/>
            <a:chOff x="2130774" y="2307763"/>
            <a:chExt cx="2116585" cy="1790756"/>
          </a:xfrm>
        </p:grpSpPr>
        <p:sp>
          <p:nvSpPr>
            <p:cNvPr id="133" name="Rechteck 132"/>
            <p:cNvSpPr/>
            <p:nvPr/>
          </p:nvSpPr>
          <p:spPr>
            <a:xfrm>
              <a:off x="2130774" y="2307763"/>
              <a:ext cx="2116585" cy="179075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34" name="Gruppieren 133"/>
            <p:cNvGrpSpPr/>
            <p:nvPr/>
          </p:nvGrpSpPr>
          <p:grpSpPr>
            <a:xfrm>
              <a:off x="2237929" y="3045786"/>
              <a:ext cx="1929374" cy="971245"/>
              <a:chOff x="2237929" y="3045786"/>
              <a:chExt cx="1929374" cy="971245"/>
            </a:xfrm>
          </p:grpSpPr>
          <p:grpSp>
            <p:nvGrpSpPr>
              <p:cNvPr id="135" name="Gruppieren 134"/>
              <p:cNvGrpSpPr/>
              <p:nvPr/>
            </p:nvGrpSpPr>
            <p:grpSpPr>
              <a:xfrm>
                <a:off x="3154346" y="3529485"/>
                <a:ext cx="544521" cy="471174"/>
                <a:chOff x="2734322" y="4777868"/>
                <a:chExt cx="1260000" cy="1090402"/>
              </a:xfrm>
            </p:grpSpPr>
            <p:grpSp>
              <p:nvGrpSpPr>
                <p:cNvPr id="149" name="Gruppieren 148"/>
                <p:cNvGrpSpPr/>
                <p:nvPr/>
              </p:nvGrpSpPr>
              <p:grpSpPr>
                <a:xfrm>
                  <a:off x="2895105" y="4935904"/>
                  <a:ext cx="938435" cy="932366"/>
                  <a:chOff x="3347872" y="4740754"/>
                  <a:chExt cx="848837" cy="932366"/>
                </a:xfrm>
              </p:grpSpPr>
              <p:sp>
                <p:nvSpPr>
                  <p:cNvPr id="151" name="Abgerundetes Rechteck 150"/>
                  <p:cNvSpPr/>
                  <p:nvPr/>
                </p:nvSpPr>
                <p:spPr>
                  <a:xfrm rot="5400000">
                    <a:off x="2917689" y="5170937"/>
                    <a:ext cx="932366" cy="72000"/>
                  </a:xfrm>
                  <a:prstGeom prst="roundRect">
                    <a:avLst>
                      <a:gd name="adj" fmla="val 6013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52" name="Abgerundetes Rechteck 151"/>
                  <p:cNvSpPr/>
                  <p:nvPr/>
                </p:nvSpPr>
                <p:spPr>
                  <a:xfrm rot="5400000">
                    <a:off x="3694526" y="5170937"/>
                    <a:ext cx="932366" cy="72000"/>
                  </a:xfrm>
                  <a:prstGeom prst="roundRect">
                    <a:avLst>
                      <a:gd name="adj" fmla="val 6013"/>
                    </a:avLst>
                  </a:prstGeom>
                  <a:solidFill>
                    <a:schemeClr val="tx1">
                      <a:lumMod val="50000"/>
                      <a:lumOff val="50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50" name="Abgerundetes Rechteck 149"/>
                <p:cNvSpPr/>
                <p:nvPr/>
              </p:nvSpPr>
              <p:spPr>
                <a:xfrm rot="5400000">
                  <a:off x="3283348" y="4228842"/>
                  <a:ext cx="161948" cy="1260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136" name="Rechteck 135"/>
              <p:cNvSpPr/>
              <p:nvPr/>
            </p:nvSpPr>
            <p:spPr>
              <a:xfrm>
                <a:off x="2237929" y="3997275"/>
                <a:ext cx="1929374" cy="19756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137" name="Gruppieren 136"/>
              <p:cNvGrpSpPr/>
              <p:nvPr/>
            </p:nvGrpSpPr>
            <p:grpSpPr>
              <a:xfrm>
                <a:off x="3220481" y="3045786"/>
                <a:ext cx="428902" cy="482495"/>
                <a:chOff x="3471306" y="2736594"/>
                <a:chExt cx="992463" cy="1116601"/>
              </a:xfrm>
            </p:grpSpPr>
            <p:grpSp>
              <p:nvGrpSpPr>
                <p:cNvPr id="138" name="Gruppieren 137"/>
                <p:cNvGrpSpPr/>
                <p:nvPr/>
              </p:nvGrpSpPr>
              <p:grpSpPr>
                <a:xfrm rot="20750452">
                  <a:off x="3471306" y="2736594"/>
                  <a:ext cx="819877" cy="214081"/>
                  <a:chOff x="3464092" y="2666365"/>
                  <a:chExt cx="819877" cy="214081"/>
                </a:xfrm>
              </p:grpSpPr>
              <p:sp>
                <p:nvSpPr>
                  <p:cNvPr id="144" name="Abgerundetes Rechteck 143"/>
                  <p:cNvSpPr/>
                  <p:nvPr/>
                </p:nvSpPr>
                <p:spPr>
                  <a:xfrm>
                    <a:off x="3891117" y="2666365"/>
                    <a:ext cx="392852" cy="214081"/>
                  </a:xfrm>
                  <a:prstGeom prst="roundRect">
                    <a:avLst/>
                  </a:prstGeom>
                  <a:solidFill>
                    <a:srgbClr val="319362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5" name="Abgerundetes Rechteck 144"/>
                  <p:cNvSpPr/>
                  <p:nvPr/>
                </p:nvSpPr>
                <p:spPr>
                  <a:xfrm rot="10800000">
                    <a:off x="3830999" y="2697345"/>
                    <a:ext cx="60118" cy="152120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6" name="Abgerundetes Rechteck 145"/>
                  <p:cNvSpPr/>
                  <p:nvPr/>
                </p:nvSpPr>
                <p:spPr>
                  <a:xfrm rot="10800000">
                    <a:off x="3527191" y="2683651"/>
                    <a:ext cx="303207" cy="179507"/>
                  </a:xfrm>
                  <a:prstGeom prst="roundRect">
                    <a:avLst>
                      <a:gd name="adj" fmla="val 18909"/>
                    </a:avLst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7" name="Abgerundetes Rechteck 146"/>
                  <p:cNvSpPr/>
                  <p:nvPr/>
                </p:nvSpPr>
                <p:spPr>
                  <a:xfrm rot="10800000">
                    <a:off x="3464092" y="2726868"/>
                    <a:ext cx="18000" cy="93073"/>
                  </a:xfrm>
                  <a:prstGeom prst="roundRect">
                    <a:avLst/>
                  </a:prstGeom>
                  <a:solidFill>
                    <a:schemeClr val="tx1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48" name="Abgerundetes Rechteck 147"/>
                  <p:cNvSpPr/>
                  <p:nvPr/>
                </p:nvSpPr>
                <p:spPr>
                  <a:xfrm rot="10800000">
                    <a:off x="3482862" y="2717207"/>
                    <a:ext cx="45719" cy="112396"/>
                  </a:xfrm>
                  <a:prstGeom prst="roundRect">
                    <a:avLst/>
                  </a:prstGeom>
                  <a:solidFill>
                    <a:schemeClr val="bg1">
                      <a:lumMod val="85000"/>
                    </a:schemeClr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39" name="Abgerundetes Rechteck 138"/>
                <p:cNvSpPr/>
                <p:nvPr/>
              </p:nvSpPr>
              <p:spPr>
                <a:xfrm rot="5400000">
                  <a:off x="3776907" y="3068291"/>
                  <a:ext cx="655443" cy="199646"/>
                </a:xfrm>
                <a:prstGeom prst="roundRect">
                  <a:avLst/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0" name="Abgerundetes Rechteck 139"/>
                <p:cNvSpPr/>
                <p:nvPr/>
              </p:nvSpPr>
              <p:spPr>
                <a:xfrm rot="5400000">
                  <a:off x="4215158" y="3631582"/>
                  <a:ext cx="242210" cy="201016"/>
                </a:xfrm>
                <a:prstGeom prst="roundRect">
                  <a:avLst>
                    <a:gd name="adj" fmla="val 800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1" name="Abgerundetes Rechteck 140"/>
                <p:cNvSpPr/>
                <p:nvPr/>
              </p:nvSpPr>
              <p:spPr>
                <a:xfrm rot="10800000">
                  <a:off x="4445769" y="3712592"/>
                  <a:ext cx="18000" cy="93073"/>
                </a:xfrm>
                <a:prstGeom prst="round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2" name="Abgerundetes Rechteck 141"/>
                <p:cNvSpPr/>
                <p:nvPr/>
              </p:nvSpPr>
              <p:spPr>
                <a:xfrm rot="5400000">
                  <a:off x="3967752" y="3536977"/>
                  <a:ext cx="280175" cy="352255"/>
                </a:xfrm>
                <a:prstGeom prst="roundRect">
                  <a:avLst>
                    <a:gd name="adj" fmla="val 14084"/>
                  </a:avLst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43" name="Auf der gleichen Seite des Rechtecks liegende Ecken abrunden 142"/>
                <p:cNvSpPr/>
                <p:nvPr/>
              </p:nvSpPr>
              <p:spPr>
                <a:xfrm>
                  <a:off x="3925447" y="3506458"/>
                  <a:ext cx="358519" cy="66556"/>
                </a:xfrm>
                <a:prstGeom prst="round2SameRect">
                  <a:avLst>
                    <a:gd name="adj1" fmla="val 50000"/>
                    <a:gd name="adj2" fmla="val 0"/>
                  </a:avLst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</p:grpSp>
        </p:grpSp>
      </p:grpSp>
      <p:sp>
        <p:nvSpPr>
          <p:cNvPr id="153" name="Rechteck 152"/>
          <p:cNvSpPr/>
          <p:nvPr/>
        </p:nvSpPr>
        <p:spPr>
          <a:xfrm>
            <a:off x="5343157" y="2324429"/>
            <a:ext cx="2735474" cy="1812873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154" name="Gruppieren 153"/>
          <p:cNvGrpSpPr/>
          <p:nvPr/>
        </p:nvGrpSpPr>
        <p:grpSpPr>
          <a:xfrm>
            <a:off x="7053863" y="3561241"/>
            <a:ext cx="489816" cy="476993"/>
            <a:chOff x="2734322" y="4777868"/>
            <a:chExt cx="1260000" cy="1090402"/>
          </a:xfrm>
        </p:grpSpPr>
        <p:grpSp>
          <p:nvGrpSpPr>
            <p:cNvPr id="155" name="Gruppieren 154"/>
            <p:cNvGrpSpPr/>
            <p:nvPr/>
          </p:nvGrpSpPr>
          <p:grpSpPr>
            <a:xfrm>
              <a:off x="2895105" y="4935904"/>
              <a:ext cx="938435" cy="932366"/>
              <a:chOff x="3347872" y="4740754"/>
              <a:chExt cx="848837" cy="932366"/>
            </a:xfrm>
          </p:grpSpPr>
          <p:sp>
            <p:nvSpPr>
              <p:cNvPr id="157" name="Abgerundetes Rechteck 156"/>
              <p:cNvSpPr/>
              <p:nvPr/>
            </p:nvSpPr>
            <p:spPr>
              <a:xfrm rot="5400000">
                <a:off x="2917689" y="5170937"/>
                <a:ext cx="932366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58" name="Abgerundetes Rechteck 157"/>
              <p:cNvSpPr/>
              <p:nvPr/>
            </p:nvSpPr>
            <p:spPr>
              <a:xfrm rot="5400000">
                <a:off x="3694526" y="5170937"/>
                <a:ext cx="932366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56" name="Abgerundetes Rechteck 155"/>
            <p:cNvSpPr/>
            <p:nvPr/>
          </p:nvSpPr>
          <p:spPr>
            <a:xfrm rot="5400000">
              <a:off x="3283348" y="4228842"/>
              <a:ext cx="161948" cy="1260000"/>
            </a:xfrm>
            <a:prstGeom prst="roundRect">
              <a:avLst>
                <a:gd name="adj" fmla="val 6013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9" name="Gruppieren 158"/>
          <p:cNvGrpSpPr/>
          <p:nvPr/>
        </p:nvGrpSpPr>
        <p:grpSpPr>
          <a:xfrm>
            <a:off x="6614674" y="2651596"/>
            <a:ext cx="154047" cy="225727"/>
            <a:chOff x="2294560" y="2479165"/>
            <a:chExt cx="396270" cy="516009"/>
          </a:xfrm>
        </p:grpSpPr>
        <p:sp>
          <p:nvSpPr>
            <p:cNvPr id="160" name="Trapezoid 159"/>
            <p:cNvSpPr/>
            <p:nvPr/>
          </p:nvSpPr>
          <p:spPr>
            <a:xfrm rot="11314719">
              <a:off x="2347732" y="2859839"/>
              <a:ext cx="240791" cy="135335"/>
            </a:xfrm>
            <a:prstGeom prst="trapezoid">
              <a:avLst>
                <a:gd name="adj" fmla="val 16350"/>
              </a:avLst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61" name="Flussdiagramm: Verbindungsstelle 277"/>
            <p:cNvSpPr/>
            <p:nvPr/>
          </p:nvSpPr>
          <p:spPr>
            <a:xfrm rot="20037328">
              <a:off x="2331203" y="2479165"/>
              <a:ext cx="359627" cy="481741"/>
            </a:xfrm>
            <a:prstGeom prst="flowChartConnector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162" name="Gruppieren 161"/>
            <p:cNvGrpSpPr/>
            <p:nvPr/>
          </p:nvGrpSpPr>
          <p:grpSpPr>
            <a:xfrm>
              <a:off x="2294560" y="2492681"/>
              <a:ext cx="349246" cy="401610"/>
              <a:chOff x="2272982" y="2461837"/>
              <a:chExt cx="349246" cy="401610"/>
            </a:xfrm>
          </p:grpSpPr>
          <p:sp>
            <p:nvSpPr>
              <p:cNvPr id="163" name="Akkord 279"/>
              <p:cNvSpPr/>
              <p:nvPr/>
            </p:nvSpPr>
            <p:spPr>
              <a:xfrm rot="5601670">
                <a:off x="2394469" y="2383295"/>
                <a:ext cx="149218" cy="306301"/>
              </a:xfrm>
              <a:prstGeom prst="chord">
                <a:avLst>
                  <a:gd name="adj1" fmla="val 5126054"/>
                  <a:gd name="adj2" fmla="val 16134352"/>
                </a:avLst>
              </a:prstGeom>
              <a:solidFill>
                <a:srgbClr val="96846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164" name="Ellipse 163"/>
              <p:cNvSpPr/>
              <p:nvPr/>
            </p:nvSpPr>
            <p:spPr>
              <a:xfrm rot="21366335">
                <a:off x="2272982" y="2470617"/>
                <a:ext cx="223980" cy="374997"/>
              </a:xfrm>
              <a:prstGeom prst="ellipse">
                <a:avLst/>
              </a:prstGeom>
              <a:solidFill>
                <a:srgbClr val="968464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5" name="Rechteck 164"/>
              <p:cNvSpPr/>
              <p:nvPr/>
            </p:nvSpPr>
            <p:spPr>
              <a:xfrm rot="19518218" flipV="1">
                <a:off x="2389955" y="2474081"/>
                <a:ext cx="64636" cy="72668"/>
              </a:xfrm>
              <a:prstGeom prst="rect">
                <a:avLst/>
              </a:prstGeom>
              <a:solidFill>
                <a:srgbClr val="968464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6" name="Ellipse 165"/>
              <p:cNvSpPr/>
              <p:nvPr/>
            </p:nvSpPr>
            <p:spPr>
              <a:xfrm rot="20950855">
                <a:off x="2411930" y="2692125"/>
                <a:ext cx="82682" cy="138343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67" name="Rechteck 166"/>
              <p:cNvSpPr/>
              <p:nvPr/>
            </p:nvSpPr>
            <p:spPr>
              <a:xfrm>
                <a:off x="2440052" y="2736392"/>
                <a:ext cx="107224" cy="127055"/>
              </a:xfrm>
              <a:prstGeom prst="rect">
                <a:avLst/>
              </a:prstGeom>
              <a:solidFill>
                <a:srgbClr val="FFECD9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168" name="Gruppieren 167"/>
          <p:cNvGrpSpPr/>
          <p:nvPr/>
        </p:nvGrpSpPr>
        <p:grpSpPr>
          <a:xfrm>
            <a:off x="6588234" y="2871789"/>
            <a:ext cx="197591" cy="539724"/>
            <a:chOff x="1292323" y="2937290"/>
            <a:chExt cx="508282" cy="1233804"/>
          </a:xfrm>
        </p:grpSpPr>
        <p:grpSp>
          <p:nvGrpSpPr>
            <p:cNvPr id="169" name="Gruppieren 168"/>
            <p:cNvGrpSpPr/>
            <p:nvPr/>
          </p:nvGrpSpPr>
          <p:grpSpPr>
            <a:xfrm>
              <a:off x="1292323" y="3095012"/>
              <a:ext cx="508282" cy="1076082"/>
              <a:chOff x="1345775" y="3272729"/>
              <a:chExt cx="508282" cy="1076082"/>
            </a:xfrm>
          </p:grpSpPr>
          <p:sp>
            <p:nvSpPr>
              <p:cNvPr id="179" name="Flussdiagramm: Verbindungsstelle 271"/>
              <p:cNvSpPr/>
              <p:nvPr/>
            </p:nvSpPr>
            <p:spPr>
              <a:xfrm rot="1447126">
                <a:off x="1345775" y="3272729"/>
                <a:ext cx="508282" cy="36363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0" name="Flussdiagramm: Verbindungsstelle 272"/>
              <p:cNvSpPr/>
              <p:nvPr/>
            </p:nvSpPr>
            <p:spPr>
              <a:xfrm rot="601215">
                <a:off x="1363942" y="3870653"/>
                <a:ext cx="479367" cy="478158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1" name="Trapezoid 180"/>
              <p:cNvSpPr/>
              <p:nvPr/>
            </p:nvSpPr>
            <p:spPr>
              <a:xfrm rot="10800000">
                <a:off x="1421114" y="3540374"/>
                <a:ext cx="416227" cy="538911"/>
              </a:xfrm>
              <a:prstGeom prst="trapezoid">
                <a:avLst>
                  <a:gd name="adj" fmla="val 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2" name="Rechteck 181"/>
              <p:cNvSpPr/>
              <p:nvPr/>
            </p:nvSpPr>
            <p:spPr>
              <a:xfrm>
                <a:off x="1432225" y="3481904"/>
                <a:ext cx="399600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83" name="Rechteck 182"/>
              <p:cNvSpPr/>
              <p:nvPr/>
            </p:nvSpPr>
            <p:spPr>
              <a:xfrm>
                <a:off x="1413788" y="3988174"/>
                <a:ext cx="415446" cy="10140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70" name="Trapezoid 169"/>
            <p:cNvSpPr/>
            <p:nvPr/>
          </p:nvSpPr>
          <p:spPr>
            <a:xfrm rot="827824">
              <a:off x="1320552" y="3066702"/>
              <a:ext cx="364467" cy="160473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1" name="Trapezoid 170"/>
            <p:cNvSpPr/>
            <p:nvPr/>
          </p:nvSpPr>
          <p:spPr>
            <a:xfrm rot="827824">
              <a:off x="1373757" y="2937290"/>
              <a:ext cx="265483" cy="160473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2" name="Trapezoid 171"/>
            <p:cNvSpPr/>
            <p:nvPr/>
          </p:nvSpPr>
          <p:spPr>
            <a:xfrm rot="20025568">
              <a:off x="1435451" y="3076086"/>
              <a:ext cx="284164" cy="215179"/>
            </a:xfrm>
            <a:prstGeom prst="trapezoid">
              <a:avLst>
                <a:gd name="adj" fmla="val 16350"/>
              </a:avLst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3" name="Rechteck 172"/>
            <p:cNvSpPr/>
            <p:nvPr/>
          </p:nvSpPr>
          <p:spPr>
            <a:xfrm rot="1249225">
              <a:off x="1380853" y="3008206"/>
              <a:ext cx="217394" cy="136388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4" name="Rechteck 173"/>
            <p:cNvSpPr/>
            <p:nvPr/>
          </p:nvSpPr>
          <p:spPr>
            <a:xfrm rot="20849700">
              <a:off x="1358396" y="3113892"/>
              <a:ext cx="305614" cy="235677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5" name="Rechteck 174"/>
            <p:cNvSpPr/>
            <p:nvPr/>
          </p:nvSpPr>
          <p:spPr>
            <a:xfrm rot="19704037">
              <a:off x="1463396" y="3281327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6" name="Rechteck 175"/>
            <p:cNvSpPr/>
            <p:nvPr/>
          </p:nvSpPr>
          <p:spPr>
            <a:xfrm rot="1072786">
              <a:off x="1313919" y="3193316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7" name="Rechteck 176"/>
            <p:cNvSpPr/>
            <p:nvPr/>
          </p:nvSpPr>
          <p:spPr>
            <a:xfrm rot="1072786">
              <a:off x="1363030" y="3082628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78" name="Rechteck 177"/>
            <p:cNvSpPr/>
            <p:nvPr/>
          </p:nvSpPr>
          <p:spPr>
            <a:xfrm rot="19214511">
              <a:off x="1345797" y="3118428"/>
              <a:ext cx="305614" cy="45719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84" name="Gruppieren 183"/>
          <p:cNvGrpSpPr/>
          <p:nvPr/>
        </p:nvGrpSpPr>
        <p:grpSpPr>
          <a:xfrm>
            <a:off x="6629934" y="3373657"/>
            <a:ext cx="192663" cy="678810"/>
            <a:chOff x="2333814" y="4129785"/>
            <a:chExt cx="495607" cy="1551751"/>
          </a:xfrm>
        </p:grpSpPr>
        <p:sp>
          <p:nvSpPr>
            <p:cNvPr id="185" name="Trapezoid 184"/>
            <p:cNvSpPr/>
            <p:nvPr/>
          </p:nvSpPr>
          <p:spPr>
            <a:xfrm rot="10613957">
              <a:off x="2333814" y="4129785"/>
              <a:ext cx="366317" cy="693317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6" name="Trapezoid 185"/>
            <p:cNvSpPr/>
            <p:nvPr/>
          </p:nvSpPr>
          <p:spPr>
            <a:xfrm rot="5912808">
              <a:off x="2522517" y="5374632"/>
              <a:ext cx="180000" cy="433808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7" name="Trapezoid 186"/>
            <p:cNvSpPr/>
            <p:nvPr/>
          </p:nvSpPr>
          <p:spPr>
            <a:xfrm rot="10988929">
              <a:off x="2387077" y="4813183"/>
              <a:ext cx="252345" cy="70513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88" name="Rechteck 187"/>
            <p:cNvSpPr/>
            <p:nvPr/>
          </p:nvSpPr>
          <p:spPr>
            <a:xfrm>
              <a:off x="2415686" y="4769655"/>
              <a:ext cx="228782" cy="91110"/>
            </a:xfrm>
            <a:prstGeom prst="rect">
              <a:avLst/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89" name="Rechteck 188"/>
          <p:cNvSpPr/>
          <p:nvPr/>
        </p:nvSpPr>
        <p:spPr>
          <a:xfrm>
            <a:off x="5395540" y="4034809"/>
            <a:ext cx="2541004" cy="20000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190" name="Gruppieren 189"/>
          <p:cNvGrpSpPr/>
          <p:nvPr/>
        </p:nvGrpSpPr>
        <p:grpSpPr>
          <a:xfrm>
            <a:off x="7113353" y="3071569"/>
            <a:ext cx="385812" cy="488455"/>
            <a:chOff x="3471306" y="2736594"/>
            <a:chExt cx="992463" cy="1116601"/>
          </a:xfrm>
        </p:grpSpPr>
        <p:grpSp>
          <p:nvGrpSpPr>
            <p:cNvPr id="191" name="Gruppieren 190"/>
            <p:cNvGrpSpPr/>
            <p:nvPr/>
          </p:nvGrpSpPr>
          <p:grpSpPr>
            <a:xfrm rot="20750452">
              <a:off x="3471306" y="2736594"/>
              <a:ext cx="819877" cy="214081"/>
              <a:chOff x="3464092" y="2666365"/>
              <a:chExt cx="819877" cy="214081"/>
            </a:xfrm>
          </p:grpSpPr>
          <p:sp>
            <p:nvSpPr>
              <p:cNvPr id="197" name="Abgerundetes Rechteck 196"/>
              <p:cNvSpPr/>
              <p:nvPr/>
            </p:nvSpPr>
            <p:spPr>
              <a:xfrm>
                <a:off x="3891117" y="2666365"/>
                <a:ext cx="392852" cy="214081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8" name="Abgerundetes Rechteck 197"/>
              <p:cNvSpPr/>
              <p:nvPr/>
            </p:nvSpPr>
            <p:spPr>
              <a:xfrm rot="10800000">
                <a:off x="3830999" y="2697345"/>
                <a:ext cx="60118" cy="152120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99" name="Abgerundetes Rechteck 198"/>
              <p:cNvSpPr/>
              <p:nvPr/>
            </p:nvSpPr>
            <p:spPr>
              <a:xfrm rot="10800000">
                <a:off x="3527191" y="2683651"/>
                <a:ext cx="303207" cy="179507"/>
              </a:xfrm>
              <a:prstGeom prst="roundRect">
                <a:avLst>
                  <a:gd name="adj" fmla="val 18909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0" name="Abgerundetes Rechteck 199"/>
              <p:cNvSpPr/>
              <p:nvPr/>
            </p:nvSpPr>
            <p:spPr>
              <a:xfrm rot="10800000">
                <a:off x="3464092" y="2726868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1" name="Abgerundetes Rechteck 200"/>
              <p:cNvSpPr/>
              <p:nvPr/>
            </p:nvSpPr>
            <p:spPr>
              <a:xfrm rot="10800000">
                <a:off x="3482862" y="2717207"/>
                <a:ext cx="45719" cy="112396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192" name="Abgerundetes Rechteck 191"/>
            <p:cNvSpPr/>
            <p:nvPr/>
          </p:nvSpPr>
          <p:spPr>
            <a:xfrm rot="5400000">
              <a:off x="3776907" y="3068291"/>
              <a:ext cx="655443" cy="199646"/>
            </a:xfrm>
            <a:prstGeom prst="roundRect">
              <a:avLst/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3" name="Abgerundetes Rechteck 192"/>
            <p:cNvSpPr/>
            <p:nvPr/>
          </p:nvSpPr>
          <p:spPr>
            <a:xfrm rot="5400000">
              <a:off x="4215158" y="3631582"/>
              <a:ext cx="242210" cy="201016"/>
            </a:xfrm>
            <a:prstGeom prst="roundRect">
              <a:avLst>
                <a:gd name="adj" fmla="val 8000"/>
              </a:avLst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4" name="Abgerundetes Rechteck 193"/>
            <p:cNvSpPr/>
            <p:nvPr/>
          </p:nvSpPr>
          <p:spPr>
            <a:xfrm rot="10800000">
              <a:off x="4445769" y="3712592"/>
              <a:ext cx="18000" cy="93073"/>
            </a:xfrm>
            <a:prstGeom prst="roundRect">
              <a:avLst/>
            </a:prstGeom>
            <a:solidFill>
              <a:schemeClr val="tx1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5" name="Abgerundetes Rechteck 194"/>
            <p:cNvSpPr/>
            <p:nvPr/>
          </p:nvSpPr>
          <p:spPr>
            <a:xfrm rot="5400000">
              <a:off x="3967752" y="3536977"/>
              <a:ext cx="280175" cy="352255"/>
            </a:xfrm>
            <a:prstGeom prst="roundRect">
              <a:avLst>
                <a:gd name="adj" fmla="val 14084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96" name="Auf der gleichen Seite des Rechtecks liegende Ecken abrunden 195"/>
            <p:cNvSpPr/>
            <p:nvPr/>
          </p:nvSpPr>
          <p:spPr>
            <a:xfrm>
              <a:off x="3925447" y="3506458"/>
              <a:ext cx="358519" cy="66556"/>
            </a:xfrm>
            <a:prstGeom prst="round2SameRect">
              <a:avLst>
                <a:gd name="adj1" fmla="val 50000"/>
                <a:gd name="adj2" fmla="val 0"/>
              </a:avLst>
            </a:prstGeom>
            <a:solidFill>
              <a:srgbClr val="31936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</p:grpSp>
      <p:sp>
        <p:nvSpPr>
          <p:cNvPr id="202" name="Abgerundetes Rechteck 201"/>
          <p:cNvSpPr/>
          <p:nvPr/>
        </p:nvSpPr>
        <p:spPr>
          <a:xfrm rot="5400000">
            <a:off x="5732402" y="3294231"/>
            <a:ext cx="67130" cy="136397"/>
          </a:xfrm>
          <a:prstGeom prst="roundRect">
            <a:avLst>
              <a:gd name="adj" fmla="val 14084"/>
            </a:avLst>
          </a:prstGeom>
          <a:solidFill>
            <a:schemeClr val="bg1">
              <a:lumMod val="65000"/>
            </a:schemeClr>
          </a:solidFill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03" name="Gruppieren 202"/>
          <p:cNvGrpSpPr/>
          <p:nvPr/>
        </p:nvGrpSpPr>
        <p:grpSpPr>
          <a:xfrm>
            <a:off x="5513784" y="3397011"/>
            <a:ext cx="487885" cy="622508"/>
            <a:chOff x="2734322" y="4777868"/>
            <a:chExt cx="1260000" cy="1428676"/>
          </a:xfrm>
        </p:grpSpPr>
        <p:grpSp>
          <p:nvGrpSpPr>
            <p:cNvPr id="204" name="Gruppieren 203"/>
            <p:cNvGrpSpPr/>
            <p:nvPr/>
          </p:nvGrpSpPr>
          <p:grpSpPr>
            <a:xfrm>
              <a:off x="2895105" y="4935904"/>
              <a:ext cx="938435" cy="1270640"/>
              <a:chOff x="3347872" y="4740754"/>
              <a:chExt cx="848837" cy="1270640"/>
            </a:xfrm>
          </p:grpSpPr>
          <p:sp>
            <p:nvSpPr>
              <p:cNvPr id="206" name="Abgerundetes Rechteck 205"/>
              <p:cNvSpPr/>
              <p:nvPr/>
            </p:nvSpPr>
            <p:spPr>
              <a:xfrm rot="5400000">
                <a:off x="2748552" y="5340074"/>
                <a:ext cx="1270640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07" name="Abgerundetes Rechteck 206"/>
              <p:cNvSpPr/>
              <p:nvPr/>
            </p:nvSpPr>
            <p:spPr>
              <a:xfrm rot="5400000">
                <a:off x="3525389" y="5340074"/>
                <a:ext cx="1270640" cy="72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05" name="Abgerundetes Rechteck 204"/>
            <p:cNvSpPr/>
            <p:nvPr/>
          </p:nvSpPr>
          <p:spPr>
            <a:xfrm rot="5400000">
              <a:off x="3283348" y="4228842"/>
              <a:ext cx="161948" cy="1260000"/>
            </a:xfrm>
            <a:prstGeom prst="roundRect">
              <a:avLst>
                <a:gd name="adj" fmla="val 6013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08" name="Rechteck 207"/>
          <p:cNvSpPr/>
          <p:nvPr/>
        </p:nvSpPr>
        <p:spPr>
          <a:xfrm rot="20414235">
            <a:off x="7017538" y="3134719"/>
            <a:ext cx="93948" cy="73843"/>
          </a:xfrm>
          <a:prstGeom prst="rect">
            <a:avLst/>
          </a:prstGeom>
          <a:solidFill>
            <a:schemeClr val="bg1">
              <a:lumMod val="65000"/>
            </a:schemeClr>
          </a:solidFill>
          <a:ln w="63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209" name="Gruppieren 208"/>
          <p:cNvGrpSpPr/>
          <p:nvPr/>
        </p:nvGrpSpPr>
        <p:grpSpPr>
          <a:xfrm rot="18396758">
            <a:off x="6798779" y="2872518"/>
            <a:ext cx="144129" cy="524471"/>
            <a:chOff x="2354817" y="3075339"/>
            <a:chExt cx="329440" cy="1349298"/>
          </a:xfrm>
        </p:grpSpPr>
        <p:sp>
          <p:nvSpPr>
            <p:cNvPr id="210" name="Trapezoid 209"/>
            <p:cNvSpPr/>
            <p:nvPr/>
          </p:nvSpPr>
          <p:spPr>
            <a:xfrm rot="10800000">
              <a:off x="2363635" y="3192311"/>
              <a:ext cx="239604" cy="576287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1" name="Flussdiagramm: Verbindungsstelle 252"/>
            <p:cNvSpPr/>
            <p:nvPr/>
          </p:nvSpPr>
          <p:spPr>
            <a:xfrm>
              <a:off x="2354817" y="3075339"/>
              <a:ext cx="253634" cy="272195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2" name="Ellipse 211"/>
            <p:cNvSpPr/>
            <p:nvPr/>
          </p:nvSpPr>
          <p:spPr>
            <a:xfrm rot="20391476">
              <a:off x="2518109" y="4104062"/>
              <a:ext cx="166148" cy="320575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3" name="Rechteck 212"/>
            <p:cNvSpPr/>
            <p:nvPr/>
          </p:nvSpPr>
          <p:spPr>
            <a:xfrm rot="20865034">
              <a:off x="2462600" y="3759129"/>
              <a:ext cx="127492" cy="404615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4" name="Rechteck 213"/>
            <p:cNvSpPr/>
            <p:nvPr/>
          </p:nvSpPr>
          <p:spPr>
            <a:xfrm>
              <a:off x="2391740" y="3275469"/>
              <a:ext cx="184536" cy="91110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5" name="Rechteck 214"/>
            <p:cNvSpPr/>
            <p:nvPr/>
          </p:nvSpPr>
          <p:spPr>
            <a:xfrm>
              <a:off x="2430290" y="3710378"/>
              <a:ext cx="107224" cy="91110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16" name="Gruppieren 215"/>
          <p:cNvGrpSpPr/>
          <p:nvPr/>
        </p:nvGrpSpPr>
        <p:grpSpPr>
          <a:xfrm>
            <a:off x="8301221" y="2313774"/>
            <a:ext cx="3350512" cy="1790510"/>
            <a:chOff x="1159251" y="3792535"/>
            <a:chExt cx="4955605" cy="2660509"/>
          </a:xfrm>
        </p:grpSpPr>
        <p:sp>
          <p:nvSpPr>
            <p:cNvPr id="217" name="Rechteck 216"/>
            <p:cNvSpPr/>
            <p:nvPr/>
          </p:nvSpPr>
          <p:spPr>
            <a:xfrm>
              <a:off x="1159251" y="3792535"/>
              <a:ext cx="4955605" cy="266050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8" name="Rechteck 217"/>
            <p:cNvSpPr/>
            <p:nvPr/>
          </p:nvSpPr>
          <p:spPr>
            <a:xfrm>
              <a:off x="4079776" y="4386100"/>
              <a:ext cx="1377320" cy="1956912"/>
            </a:xfrm>
            <a:prstGeom prst="rect">
              <a:avLst/>
            </a:prstGeom>
            <a:pattFill prst="lgGrid">
              <a:fgClr>
                <a:schemeClr val="bg1">
                  <a:lumMod val="65000"/>
                </a:schemeClr>
              </a:fgClr>
              <a:bgClr>
                <a:srgbClr val="F2F2F2"/>
              </a:bgClr>
            </a:pattFill>
            <a:ln w="28575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19" name="Gruppieren 218"/>
            <p:cNvGrpSpPr/>
            <p:nvPr/>
          </p:nvGrpSpPr>
          <p:grpSpPr>
            <a:xfrm>
              <a:off x="4580007" y="5648020"/>
              <a:ext cx="723559" cy="700019"/>
              <a:chOff x="2734322" y="4777868"/>
              <a:chExt cx="1260000" cy="1090402"/>
            </a:xfrm>
          </p:grpSpPr>
          <p:grpSp>
            <p:nvGrpSpPr>
              <p:cNvPr id="277" name="Gruppieren 276"/>
              <p:cNvGrpSpPr/>
              <p:nvPr/>
            </p:nvGrpSpPr>
            <p:grpSpPr>
              <a:xfrm>
                <a:off x="2895105" y="4935904"/>
                <a:ext cx="938435" cy="932366"/>
                <a:chOff x="3347872" y="4740754"/>
                <a:chExt cx="848837" cy="932366"/>
              </a:xfrm>
            </p:grpSpPr>
            <p:sp>
              <p:nvSpPr>
                <p:cNvPr id="279" name="Abgerundetes Rechteck 278"/>
                <p:cNvSpPr/>
                <p:nvPr/>
              </p:nvSpPr>
              <p:spPr>
                <a:xfrm rot="5400000">
                  <a:off x="2917689" y="5170937"/>
                  <a:ext cx="932366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80" name="Abgerundetes Rechteck 279"/>
                <p:cNvSpPr/>
                <p:nvPr/>
              </p:nvSpPr>
              <p:spPr>
                <a:xfrm rot="5400000">
                  <a:off x="3694526" y="5170937"/>
                  <a:ext cx="932366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78" name="Abgerundetes Rechteck 277"/>
              <p:cNvSpPr/>
              <p:nvPr/>
            </p:nvSpPr>
            <p:spPr>
              <a:xfrm rot="5400000">
                <a:off x="3283348" y="4228842"/>
                <a:ext cx="161948" cy="1260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0" name="Gruppieren 219"/>
            <p:cNvGrpSpPr/>
            <p:nvPr/>
          </p:nvGrpSpPr>
          <p:grpSpPr>
            <a:xfrm>
              <a:off x="2049434" y="4316493"/>
              <a:ext cx="227558" cy="331269"/>
              <a:chOff x="2294560" y="2479165"/>
              <a:chExt cx="396270" cy="516009"/>
            </a:xfrm>
          </p:grpSpPr>
          <p:sp>
            <p:nvSpPr>
              <p:cNvPr id="269" name="Trapezoid 268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70" name="Flussdiagramm: Verbindungsstelle 277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271" name="Gruppieren 270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</p:grpSpPr>
            <p:sp>
              <p:nvSpPr>
                <p:cNvPr id="272" name="Akkord 279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273" name="Ellipse 272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4" name="Rechteck 273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rgbClr val="96846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5" name="Ellipse 274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76" name="Rechteck 275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rgbClr val="FFECD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21" name="Gruppieren 220"/>
            <p:cNvGrpSpPr/>
            <p:nvPr/>
          </p:nvGrpSpPr>
          <p:grpSpPr>
            <a:xfrm>
              <a:off x="2010378" y="4639640"/>
              <a:ext cx="291882" cy="792081"/>
              <a:chOff x="1292323" y="2937290"/>
              <a:chExt cx="508282" cy="1233804"/>
            </a:xfrm>
          </p:grpSpPr>
          <p:grpSp>
            <p:nvGrpSpPr>
              <p:cNvPr id="254" name="Gruppieren 253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</p:grpSpPr>
            <p:sp>
              <p:nvSpPr>
                <p:cNvPr id="264" name="Flussdiagramm: Verbindungsstelle 271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5" name="Flussdiagramm: Verbindungsstelle 272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6" name="Trapezoid 265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7" name="Rechteck 266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68" name="Rechteck 267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55" name="Trapezoid 254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6" name="Trapezoid 255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7" name="Trapezoid 256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8" name="Rechteck 257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9" name="Rechteck 258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0" name="Rechteck 259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1" name="Rechteck 260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2" name="Rechteck 261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63" name="Rechteck 262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22" name="Gruppieren 221"/>
            <p:cNvGrpSpPr/>
            <p:nvPr/>
          </p:nvGrpSpPr>
          <p:grpSpPr>
            <a:xfrm>
              <a:off x="2071976" y="5376164"/>
              <a:ext cx="284603" cy="996198"/>
              <a:chOff x="2333814" y="4129785"/>
              <a:chExt cx="495607" cy="1551751"/>
            </a:xfrm>
          </p:grpSpPr>
          <p:sp>
            <p:nvSpPr>
              <p:cNvPr id="250" name="Trapezoid 249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1" name="Trapezoid 250"/>
              <p:cNvSpPr/>
              <p:nvPr/>
            </p:nvSpPr>
            <p:spPr>
              <a:xfrm rot="5912808">
                <a:off x="2522517" y="5374632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2" name="Trapezoid 251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53" name="Rechteck 252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23" name="Rechteck 222"/>
            <p:cNvSpPr/>
            <p:nvPr/>
          </p:nvSpPr>
          <p:spPr>
            <a:xfrm>
              <a:off x="1553404" y="6343011"/>
              <a:ext cx="4128943" cy="2935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24" name="Gruppieren 223"/>
            <p:cNvGrpSpPr/>
            <p:nvPr/>
          </p:nvGrpSpPr>
          <p:grpSpPr>
            <a:xfrm>
              <a:off x="4667886" y="4929394"/>
              <a:ext cx="569924" cy="716840"/>
              <a:chOff x="3471306" y="2736594"/>
              <a:chExt cx="992463" cy="1116601"/>
            </a:xfrm>
          </p:grpSpPr>
          <p:grpSp>
            <p:nvGrpSpPr>
              <p:cNvPr id="239" name="Gruppieren 238"/>
              <p:cNvGrpSpPr/>
              <p:nvPr/>
            </p:nvGrpSpPr>
            <p:grpSpPr>
              <a:xfrm rot="20750452">
                <a:off x="3471306" y="2736594"/>
                <a:ext cx="819877" cy="214081"/>
                <a:chOff x="3464092" y="2666365"/>
                <a:chExt cx="819877" cy="214081"/>
              </a:xfrm>
            </p:grpSpPr>
            <p:sp>
              <p:nvSpPr>
                <p:cNvPr id="245" name="Abgerundetes Rechteck 244"/>
                <p:cNvSpPr/>
                <p:nvPr/>
              </p:nvSpPr>
              <p:spPr>
                <a:xfrm>
                  <a:off x="3891117" y="2666365"/>
                  <a:ext cx="392852" cy="214081"/>
                </a:xfrm>
                <a:prstGeom prst="roundRect">
                  <a:avLst/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6" name="Abgerundetes Rechteck 245"/>
                <p:cNvSpPr/>
                <p:nvPr/>
              </p:nvSpPr>
              <p:spPr>
                <a:xfrm rot="10800000">
                  <a:off x="3830999" y="2697345"/>
                  <a:ext cx="60118" cy="15212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7" name="Abgerundetes Rechteck 246"/>
                <p:cNvSpPr/>
                <p:nvPr/>
              </p:nvSpPr>
              <p:spPr>
                <a:xfrm rot="10800000">
                  <a:off x="3527191" y="2683651"/>
                  <a:ext cx="303207" cy="179507"/>
                </a:xfrm>
                <a:prstGeom prst="roundRect">
                  <a:avLst>
                    <a:gd name="adj" fmla="val 18909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8" name="Abgerundetes Rechteck 247"/>
                <p:cNvSpPr/>
                <p:nvPr/>
              </p:nvSpPr>
              <p:spPr>
                <a:xfrm rot="10800000">
                  <a:off x="3464092" y="2726868"/>
                  <a:ext cx="18000" cy="93073"/>
                </a:xfrm>
                <a:prstGeom prst="round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49" name="Abgerundetes Rechteck 248"/>
                <p:cNvSpPr/>
                <p:nvPr/>
              </p:nvSpPr>
              <p:spPr>
                <a:xfrm rot="10800000">
                  <a:off x="3482862" y="2717207"/>
                  <a:ext cx="45719" cy="11239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40" name="Abgerundetes Rechteck 239"/>
              <p:cNvSpPr/>
              <p:nvPr/>
            </p:nvSpPr>
            <p:spPr>
              <a:xfrm rot="5400000">
                <a:off x="3776907" y="3068291"/>
                <a:ext cx="655443" cy="199646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1" name="Abgerundetes Rechteck 240"/>
              <p:cNvSpPr/>
              <p:nvPr/>
            </p:nvSpPr>
            <p:spPr>
              <a:xfrm rot="5400000">
                <a:off x="4215158" y="3631582"/>
                <a:ext cx="242210" cy="201016"/>
              </a:xfrm>
              <a:prstGeom prst="roundRect">
                <a:avLst>
                  <a:gd name="adj" fmla="val 8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2" name="Abgerundetes Rechteck 241"/>
              <p:cNvSpPr/>
              <p:nvPr/>
            </p:nvSpPr>
            <p:spPr>
              <a:xfrm rot="10800000">
                <a:off x="4445769" y="3712592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3" name="Abgerundetes Rechteck 242"/>
              <p:cNvSpPr/>
              <p:nvPr/>
            </p:nvSpPr>
            <p:spPr>
              <a:xfrm rot="5400000">
                <a:off x="3967752" y="3536977"/>
                <a:ext cx="280175" cy="352255"/>
              </a:xfrm>
              <a:prstGeom prst="roundRect">
                <a:avLst>
                  <a:gd name="adj" fmla="val 14084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44" name="Auf der gleichen Seite des Rechtecks liegende Ecken abrunden 243"/>
              <p:cNvSpPr/>
              <p:nvPr/>
            </p:nvSpPr>
            <p:spPr>
              <a:xfrm>
                <a:off x="3925447" y="3506458"/>
                <a:ext cx="358519" cy="665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  <p:sp>
          <p:nvSpPr>
            <p:cNvPr id="225" name="Abgerundetes Rechteck 224"/>
            <p:cNvSpPr/>
            <p:nvPr/>
          </p:nvSpPr>
          <p:spPr>
            <a:xfrm rot="5400000">
              <a:off x="2628262" y="5255508"/>
              <a:ext cx="98518" cy="201486"/>
            </a:xfrm>
            <a:prstGeom prst="roundRect">
              <a:avLst>
                <a:gd name="adj" fmla="val 14084"/>
              </a:avLst>
            </a:prstGeom>
            <a:solidFill>
              <a:schemeClr val="bg1">
                <a:lumMod val="65000"/>
              </a:schemeClr>
            </a:solidFill>
            <a:ln w="1270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226" name="Gruppieren 225"/>
            <p:cNvGrpSpPr/>
            <p:nvPr/>
          </p:nvGrpSpPr>
          <p:grpSpPr>
            <a:xfrm>
              <a:off x="2304994" y="5407001"/>
              <a:ext cx="720706" cy="913572"/>
              <a:chOff x="2734322" y="4777868"/>
              <a:chExt cx="1260000" cy="1428676"/>
            </a:xfrm>
          </p:grpSpPr>
          <p:grpSp>
            <p:nvGrpSpPr>
              <p:cNvPr id="235" name="Gruppieren 234"/>
              <p:cNvGrpSpPr/>
              <p:nvPr/>
            </p:nvGrpSpPr>
            <p:grpSpPr>
              <a:xfrm>
                <a:off x="2895105" y="4935904"/>
                <a:ext cx="938435" cy="1270640"/>
                <a:chOff x="3347872" y="4740754"/>
                <a:chExt cx="848837" cy="1270640"/>
              </a:xfrm>
            </p:grpSpPr>
            <p:sp>
              <p:nvSpPr>
                <p:cNvPr id="237" name="Abgerundetes Rechteck 236"/>
                <p:cNvSpPr/>
                <p:nvPr/>
              </p:nvSpPr>
              <p:spPr>
                <a:xfrm rot="5400000">
                  <a:off x="2748552" y="5340074"/>
                  <a:ext cx="1270640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238" name="Abgerundetes Rechteck 237"/>
                <p:cNvSpPr/>
                <p:nvPr/>
              </p:nvSpPr>
              <p:spPr>
                <a:xfrm rot="5400000">
                  <a:off x="3525389" y="5340074"/>
                  <a:ext cx="1270640" cy="72000"/>
                </a:xfrm>
                <a:prstGeom prst="roundRect">
                  <a:avLst>
                    <a:gd name="adj" fmla="val 6013"/>
                  </a:avLst>
                </a:prstGeom>
                <a:solidFill>
                  <a:schemeClr val="tx1">
                    <a:lumMod val="50000"/>
                    <a:lumOff val="50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236" name="Abgerundetes Rechteck 235"/>
              <p:cNvSpPr/>
              <p:nvPr/>
            </p:nvSpPr>
            <p:spPr>
              <a:xfrm rot="5400000">
                <a:off x="3283348" y="4228842"/>
                <a:ext cx="161948" cy="1260000"/>
              </a:xfrm>
              <a:prstGeom prst="roundRect">
                <a:avLst>
                  <a:gd name="adj" fmla="val 6013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227" name="Rechteck 226"/>
            <p:cNvSpPr/>
            <p:nvPr/>
          </p:nvSpPr>
          <p:spPr>
            <a:xfrm rot="20749461">
              <a:off x="4474250" y="5013322"/>
              <a:ext cx="190757" cy="133540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 w="63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228" name="Gruppieren 227"/>
            <p:cNvGrpSpPr/>
            <p:nvPr/>
          </p:nvGrpSpPr>
          <p:grpSpPr>
            <a:xfrm rot="18396758">
              <a:off x="2322090" y="4638182"/>
              <a:ext cx="211519" cy="774752"/>
              <a:chOff x="2354817" y="3075339"/>
              <a:chExt cx="329440" cy="1349298"/>
            </a:xfrm>
          </p:grpSpPr>
          <p:sp>
            <p:nvSpPr>
              <p:cNvPr id="229" name="Trapezoid 228"/>
              <p:cNvSpPr/>
              <p:nvPr/>
            </p:nvSpPr>
            <p:spPr>
              <a:xfrm rot="10800000">
                <a:off x="2363635" y="3192311"/>
                <a:ext cx="239604" cy="576287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0" name="Flussdiagramm: Verbindungsstelle 252"/>
              <p:cNvSpPr/>
              <p:nvPr/>
            </p:nvSpPr>
            <p:spPr>
              <a:xfrm>
                <a:off x="2354817" y="3075339"/>
                <a:ext cx="253634" cy="27219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1" name="Ellipse 230"/>
              <p:cNvSpPr/>
              <p:nvPr/>
            </p:nvSpPr>
            <p:spPr>
              <a:xfrm rot="20391476">
                <a:off x="2518109" y="4104062"/>
                <a:ext cx="166148" cy="320575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2" name="Rechteck 231"/>
              <p:cNvSpPr/>
              <p:nvPr/>
            </p:nvSpPr>
            <p:spPr>
              <a:xfrm rot="20865034">
                <a:off x="2462600" y="3759129"/>
                <a:ext cx="127492" cy="404615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3" name="Rechteck 232"/>
              <p:cNvSpPr/>
              <p:nvPr/>
            </p:nvSpPr>
            <p:spPr>
              <a:xfrm>
                <a:off x="2391740" y="3275469"/>
                <a:ext cx="184536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34" name="Rechteck 233"/>
              <p:cNvSpPr/>
              <p:nvPr/>
            </p:nvSpPr>
            <p:spPr>
              <a:xfrm>
                <a:off x="2430290" y="3710378"/>
                <a:ext cx="107224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cxnSp>
        <p:nvCxnSpPr>
          <p:cNvPr id="281" name="Gerader Verbinder 280"/>
          <p:cNvCxnSpPr/>
          <p:nvPr/>
        </p:nvCxnSpPr>
        <p:spPr>
          <a:xfrm flipV="1">
            <a:off x="531805" y="6504868"/>
            <a:ext cx="11314101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2" name="Gerader Verbinder 281"/>
          <p:cNvCxnSpPr/>
          <p:nvPr/>
        </p:nvCxnSpPr>
        <p:spPr>
          <a:xfrm flipV="1">
            <a:off x="529139" y="4233875"/>
            <a:ext cx="11316767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Gerader Verbinder 282"/>
          <p:cNvCxnSpPr/>
          <p:nvPr/>
        </p:nvCxnSpPr>
        <p:spPr>
          <a:xfrm flipH="1">
            <a:off x="8162404" y="2217651"/>
            <a:ext cx="0" cy="417863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Textfeld 283"/>
          <p:cNvSpPr txBox="1"/>
          <p:nvPr/>
        </p:nvSpPr>
        <p:spPr>
          <a:xfrm>
            <a:off x="5737072" y="4084501"/>
            <a:ext cx="1399742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err="1"/>
              <a:t>Zajdenicki</a:t>
            </a:r>
            <a:r>
              <a:rPr lang="de-AT" sz="1600" dirty="0"/>
              <a:t> </a:t>
            </a:r>
            <a:r>
              <a:rPr lang="de-AT" sz="1600" dirty="0" err="1"/>
              <a:t>cilj</a:t>
            </a:r>
            <a:endParaRPr lang="de-AT" sz="1600" dirty="0"/>
          </a:p>
        </p:txBody>
      </p:sp>
      <p:sp>
        <p:nvSpPr>
          <p:cNvPr id="286" name="Textfeld 285"/>
          <p:cNvSpPr txBox="1"/>
          <p:nvPr/>
        </p:nvSpPr>
        <p:spPr>
          <a:xfrm>
            <a:off x="1965728" y="4044382"/>
            <a:ext cx="188064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err="1"/>
              <a:t>Zajednicki</a:t>
            </a:r>
            <a:r>
              <a:rPr lang="de-AT" sz="1600" dirty="0"/>
              <a:t> </a:t>
            </a:r>
            <a:r>
              <a:rPr lang="de-AT" sz="1600" dirty="0" err="1"/>
              <a:t>zadatak</a:t>
            </a:r>
            <a:endParaRPr lang="de-AT" sz="1600" dirty="0"/>
          </a:p>
        </p:txBody>
      </p:sp>
      <p:grpSp>
        <p:nvGrpSpPr>
          <p:cNvPr id="287" name="Gruppieren 286"/>
          <p:cNvGrpSpPr/>
          <p:nvPr/>
        </p:nvGrpSpPr>
        <p:grpSpPr>
          <a:xfrm>
            <a:off x="2669280" y="2586355"/>
            <a:ext cx="625191" cy="1383779"/>
            <a:chOff x="2636714" y="2630938"/>
            <a:chExt cx="625191" cy="1383779"/>
          </a:xfrm>
        </p:grpSpPr>
        <p:grpSp>
          <p:nvGrpSpPr>
            <p:cNvPr id="288" name="Gruppieren 287"/>
            <p:cNvGrpSpPr/>
            <p:nvPr/>
          </p:nvGrpSpPr>
          <p:grpSpPr>
            <a:xfrm>
              <a:off x="2666106" y="2630938"/>
              <a:ext cx="171252" cy="222973"/>
              <a:chOff x="2294560" y="2479165"/>
              <a:chExt cx="396270" cy="516009"/>
            </a:xfrm>
          </p:grpSpPr>
          <p:sp>
            <p:nvSpPr>
              <p:cNvPr id="317" name="Trapezoid 316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8" name="Flussdiagramm: Verbindungsstelle 277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319" name="Gruppieren 318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</p:grpSpPr>
            <p:sp>
              <p:nvSpPr>
                <p:cNvPr id="320" name="Akkord 279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321" name="Ellipse 320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2" name="Rechteck 321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rgbClr val="96846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3" name="Ellipse 322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24" name="Rechteck 323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rgbClr val="FFECD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289" name="Gruppieren 288"/>
            <p:cNvGrpSpPr/>
            <p:nvPr/>
          </p:nvGrpSpPr>
          <p:grpSpPr>
            <a:xfrm>
              <a:off x="2636714" y="2848444"/>
              <a:ext cx="219659" cy="533140"/>
              <a:chOff x="1292323" y="2937290"/>
              <a:chExt cx="508282" cy="1233804"/>
            </a:xfrm>
          </p:grpSpPr>
          <p:grpSp>
            <p:nvGrpSpPr>
              <p:cNvPr id="302" name="Gruppieren 301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</p:grpSpPr>
            <p:sp>
              <p:nvSpPr>
                <p:cNvPr id="312" name="Flussdiagramm: Verbindungsstelle 271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3" name="Flussdiagramm: Verbindungsstelle 272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4" name="Trapezoid 313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5" name="Rechteck 314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16" name="Rechteck 315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03" name="Trapezoid 302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4" name="Trapezoid 303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5" name="Trapezoid 304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6" name="Rechteck 305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7" name="Rechteck 306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8" name="Rechteck 307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9" name="Rechteck 308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0" name="Rechteck 309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11" name="Rechteck 310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0" name="Gruppieren 289"/>
            <p:cNvGrpSpPr/>
            <p:nvPr/>
          </p:nvGrpSpPr>
          <p:grpSpPr>
            <a:xfrm>
              <a:off x="2683071" y="3344189"/>
              <a:ext cx="214181" cy="670528"/>
              <a:chOff x="2333814" y="4129785"/>
              <a:chExt cx="495607" cy="1551751"/>
            </a:xfrm>
          </p:grpSpPr>
          <p:sp>
            <p:nvSpPr>
              <p:cNvPr id="298" name="Trapezoid 297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9" name="Trapezoid 298"/>
              <p:cNvSpPr/>
              <p:nvPr/>
            </p:nvSpPr>
            <p:spPr>
              <a:xfrm rot="5912808">
                <a:off x="2522517" y="5374632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0" name="Trapezoid 299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01" name="Rechteck 300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291" name="Gruppieren 290"/>
            <p:cNvGrpSpPr/>
            <p:nvPr/>
          </p:nvGrpSpPr>
          <p:grpSpPr>
            <a:xfrm rot="17963599">
              <a:off x="2899196" y="2788010"/>
              <a:ext cx="142371" cy="583046"/>
              <a:chOff x="2354817" y="3075339"/>
              <a:chExt cx="329440" cy="1349298"/>
            </a:xfrm>
          </p:grpSpPr>
          <p:sp>
            <p:nvSpPr>
              <p:cNvPr id="292" name="Trapezoid 291"/>
              <p:cNvSpPr/>
              <p:nvPr/>
            </p:nvSpPr>
            <p:spPr>
              <a:xfrm rot="10800000">
                <a:off x="2363635" y="3192311"/>
                <a:ext cx="239604" cy="576287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3" name="Flussdiagramm: Verbindungsstelle 252"/>
              <p:cNvSpPr/>
              <p:nvPr/>
            </p:nvSpPr>
            <p:spPr>
              <a:xfrm>
                <a:off x="2354817" y="3075339"/>
                <a:ext cx="253634" cy="27219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4" name="Ellipse 293"/>
              <p:cNvSpPr/>
              <p:nvPr/>
            </p:nvSpPr>
            <p:spPr>
              <a:xfrm rot="20391476">
                <a:off x="2518109" y="4104062"/>
                <a:ext cx="166148" cy="320575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5" name="Rechteck 294"/>
              <p:cNvSpPr/>
              <p:nvPr/>
            </p:nvSpPr>
            <p:spPr>
              <a:xfrm rot="20865034">
                <a:off x="2462600" y="3759129"/>
                <a:ext cx="127492" cy="404615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6" name="Rechteck 295"/>
              <p:cNvSpPr/>
              <p:nvPr/>
            </p:nvSpPr>
            <p:spPr>
              <a:xfrm>
                <a:off x="2391740" y="3275469"/>
                <a:ext cx="184536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297" name="Rechteck 296"/>
              <p:cNvSpPr/>
              <p:nvPr/>
            </p:nvSpPr>
            <p:spPr>
              <a:xfrm>
                <a:off x="2430290" y="3710378"/>
                <a:ext cx="107224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grpSp>
        <p:nvGrpSpPr>
          <p:cNvPr id="325" name="Gruppieren 324"/>
          <p:cNvGrpSpPr/>
          <p:nvPr/>
        </p:nvGrpSpPr>
        <p:grpSpPr>
          <a:xfrm flipH="1">
            <a:off x="5902723" y="2658539"/>
            <a:ext cx="395618" cy="1388806"/>
            <a:chOff x="6404109" y="2696570"/>
            <a:chExt cx="1003283" cy="3193779"/>
          </a:xfrm>
        </p:grpSpPr>
        <p:grpSp>
          <p:nvGrpSpPr>
            <p:cNvPr id="326" name="Gruppieren 325"/>
            <p:cNvGrpSpPr/>
            <p:nvPr/>
          </p:nvGrpSpPr>
          <p:grpSpPr>
            <a:xfrm>
              <a:off x="6472122" y="2696570"/>
              <a:ext cx="396270" cy="516009"/>
              <a:chOff x="2294560" y="2479165"/>
              <a:chExt cx="396270" cy="516009"/>
            </a:xfrm>
            <a:solidFill>
              <a:srgbClr val="9EB9DA"/>
            </a:solidFill>
          </p:grpSpPr>
          <p:sp>
            <p:nvSpPr>
              <p:cNvPr id="356" name="Trapezoid 355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7" name="Flussdiagramm: Verbindungsstelle 163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358" name="Gruppieren 357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  <a:grpFill/>
            </p:grpSpPr>
            <p:sp>
              <p:nvSpPr>
                <p:cNvPr id="359" name="Akkord 165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360" name="Ellipse 359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1" name="Rechteck 360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chemeClr val="bg1">
                    <a:lumMod val="6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2" name="Ellipse 361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63" name="Rechteck 362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327" name="Gruppieren 326"/>
            <p:cNvGrpSpPr/>
            <p:nvPr/>
          </p:nvGrpSpPr>
          <p:grpSpPr>
            <a:xfrm>
              <a:off x="6404109" y="3199927"/>
              <a:ext cx="508282" cy="1233804"/>
              <a:chOff x="1292323" y="2937290"/>
              <a:chExt cx="508282" cy="1233804"/>
            </a:xfrm>
            <a:solidFill>
              <a:srgbClr val="9EB9DA"/>
            </a:solidFill>
          </p:grpSpPr>
          <p:grpSp>
            <p:nvGrpSpPr>
              <p:cNvPr id="341" name="Gruppieren 340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  <a:grpFill/>
            </p:grpSpPr>
            <p:sp>
              <p:nvSpPr>
                <p:cNvPr id="351" name="Flussdiagramm: Verbindungsstelle 157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2" name="Flussdiagramm: Verbindungsstelle 158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3" name="Trapezoid 352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4" name="Rechteck 353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55" name="Rechteck 354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noFill/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42" name="Trapezoid 341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3" name="Trapezoid 342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4" name="Trapezoid 343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5" name="Rechteck 344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6" name="Rechteck 345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7" name="Rechteck 346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8" name="Rechteck 347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9" name="Rechteck 348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50" name="Rechteck 349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28" name="Gruppieren 327"/>
            <p:cNvGrpSpPr/>
            <p:nvPr/>
          </p:nvGrpSpPr>
          <p:grpSpPr>
            <a:xfrm>
              <a:off x="6511376" y="4347190"/>
              <a:ext cx="500613" cy="1543159"/>
              <a:chOff x="2333814" y="4129785"/>
              <a:chExt cx="500613" cy="1543159"/>
            </a:xfrm>
            <a:solidFill>
              <a:srgbClr val="9EB9DA"/>
            </a:solidFill>
          </p:grpSpPr>
          <p:sp>
            <p:nvSpPr>
              <p:cNvPr id="337" name="Trapezoid 336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8" name="Trapezoid 337"/>
              <p:cNvSpPr/>
              <p:nvPr/>
            </p:nvSpPr>
            <p:spPr>
              <a:xfrm rot="5912808">
                <a:off x="2527523" y="5366040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9" name="Trapezoid 338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bg1">
                  <a:lumMod val="6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40" name="Rechteck 339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bg1">
                  <a:lumMod val="6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29" name="Gruppieren 328"/>
            <p:cNvGrpSpPr/>
            <p:nvPr/>
          </p:nvGrpSpPr>
          <p:grpSpPr>
            <a:xfrm>
              <a:off x="6479231" y="3328732"/>
              <a:ext cx="928161" cy="758778"/>
              <a:chOff x="1981964" y="3448862"/>
              <a:chExt cx="928161" cy="758778"/>
            </a:xfrm>
          </p:grpSpPr>
          <p:sp>
            <p:nvSpPr>
              <p:cNvPr id="330" name="Trapezoid 329"/>
              <p:cNvSpPr/>
              <p:nvPr/>
            </p:nvSpPr>
            <p:spPr>
              <a:xfrm rot="9281275">
                <a:off x="2105627" y="3539236"/>
                <a:ext cx="239604" cy="576287"/>
              </a:xfrm>
              <a:prstGeom prst="trapezoid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1" name="Flussdiagramm: Verbindungsstelle 137"/>
              <p:cNvSpPr/>
              <p:nvPr/>
            </p:nvSpPr>
            <p:spPr>
              <a:xfrm rot="20081275">
                <a:off x="1981964" y="3448862"/>
                <a:ext cx="253634" cy="272195"/>
              </a:xfrm>
              <a:prstGeom prst="flowChartConnector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332" name="Gruppieren 331"/>
              <p:cNvGrpSpPr/>
              <p:nvPr/>
            </p:nvGrpSpPr>
            <p:grpSpPr>
              <a:xfrm rot="18701797">
                <a:off x="2435919" y="3733434"/>
                <a:ext cx="421195" cy="527217"/>
                <a:chOff x="2406116" y="4041530"/>
                <a:chExt cx="421195" cy="527217"/>
              </a:xfrm>
            </p:grpSpPr>
            <p:sp>
              <p:nvSpPr>
                <p:cNvPr id="335" name="Ellipse 334"/>
                <p:cNvSpPr/>
                <p:nvPr/>
              </p:nvSpPr>
              <p:spPr>
                <a:xfrm rot="18872751">
                  <a:off x="2583950" y="4325385"/>
                  <a:ext cx="166148" cy="320575"/>
                </a:xfrm>
                <a:prstGeom prst="ellipse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336" name="Rechteck 335"/>
                <p:cNvSpPr/>
                <p:nvPr/>
              </p:nvSpPr>
              <p:spPr>
                <a:xfrm rot="19346309">
                  <a:off x="2406116" y="4041530"/>
                  <a:ext cx="127492" cy="404615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333" name="Rechteck 332"/>
              <p:cNvSpPr/>
              <p:nvPr/>
            </p:nvSpPr>
            <p:spPr>
              <a:xfrm rot="20081275">
                <a:off x="2065513" y="3637456"/>
                <a:ext cx="184536" cy="91110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34" name="Rechteck 333"/>
              <p:cNvSpPr/>
              <p:nvPr/>
            </p:nvSpPr>
            <p:spPr>
              <a:xfrm rot="20081275">
                <a:off x="2270030" y="3975564"/>
                <a:ext cx="113364" cy="116999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  <a:ln w="12700">
                <a:noFill/>
                <a:prstDash val="sys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486" name="Rechteck 485"/>
          <p:cNvSpPr/>
          <p:nvPr/>
        </p:nvSpPr>
        <p:spPr>
          <a:xfrm rot="3066970">
            <a:off x="1491190" y="5413155"/>
            <a:ext cx="139145" cy="45719"/>
          </a:xfrm>
          <a:prstGeom prst="rect">
            <a:avLst/>
          </a:prstGeom>
          <a:solidFill>
            <a:srgbClr val="9EB9DA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487" name="Gerader Verbinder 486"/>
          <p:cNvCxnSpPr/>
          <p:nvPr/>
        </p:nvCxnSpPr>
        <p:spPr>
          <a:xfrm flipH="1">
            <a:off x="746381" y="2217651"/>
            <a:ext cx="0" cy="417863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8" name="Gerader Verbinder 487"/>
          <p:cNvCxnSpPr/>
          <p:nvPr/>
        </p:nvCxnSpPr>
        <p:spPr>
          <a:xfrm flipH="1">
            <a:off x="5282885" y="2215484"/>
            <a:ext cx="0" cy="4178631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6094" y="902265"/>
            <a:ext cx="8708091" cy="846750"/>
          </a:xfrm>
        </p:spPr>
        <p:txBody>
          <a:bodyPr/>
          <a:lstStyle/>
          <a:p>
            <a:r>
              <a:rPr lang="de-AT" dirty="0" err="1"/>
              <a:t>Interakcija</a:t>
            </a:r>
            <a:r>
              <a:rPr lang="de-AT" dirty="0"/>
              <a:t>: </a:t>
            </a:r>
            <a:r>
              <a:rPr lang="de-AT" dirty="0" err="1"/>
              <a:t>procesi</a:t>
            </a:r>
            <a:r>
              <a:rPr lang="de-AT" dirty="0"/>
              <a:t> </a:t>
            </a:r>
            <a:r>
              <a:rPr lang="de-AT" dirty="0" err="1"/>
              <a:t>rada</a:t>
            </a:r>
            <a:endParaRPr lang="de-AT" dirty="0"/>
          </a:p>
        </p:txBody>
      </p:sp>
      <p:sp>
        <p:nvSpPr>
          <p:cNvPr id="285" name="Textfeld 284"/>
          <p:cNvSpPr txBox="1"/>
          <p:nvPr/>
        </p:nvSpPr>
        <p:spPr>
          <a:xfrm>
            <a:off x="9082731" y="4091534"/>
            <a:ext cx="129234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400" dirty="0" err="1"/>
              <a:t>Razliciti</a:t>
            </a:r>
            <a:r>
              <a:rPr lang="de-AT" sz="1400" dirty="0"/>
              <a:t> </a:t>
            </a:r>
            <a:r>
              <a:rPr lang="de-AT" sz="1400" dirty="0" err="1"/>
              <a:t>ciljevi</a:t>
            </a:r>
            <a:endParaRPr lang="de-AT" sz="1400" dirty="0"/>
          </a:p>
        </p:txBody>
      </p:sp>
      <p:sp>
        <p:nvSpPr>
          <p:cNvPr id="489" name="Rechteck 488"/>
          <p:cNvSpPr/>
          <p:nvPr/>
        </p:nvSpPr>
        <p:spPr>
          <a:xfrm>
            <a:off x="3047348" y="6203234"/>
            <a:ext cx="2197092" cy="8558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490" name="Abgerundetes Rechteck 489"/>
          <p:cNvSpPr/>
          <p:nvPr/>
        </p:nvSpPr>
        <p:spPr>
          <a:xfrm rot="5400000">
            <a:off x="3691240" y="5341951"/>
            <a:ext cx="183474" cy="239307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491" name="Gruppieren 490"/>
          <p:cNvGrpSpPr/>
          <p:nvPr/>
        </p:nvGrpSpPr>
        <p:grpSpPr>
          <a:xfrm>
            <a:off x="3001809" y="5556719"/>
            <a:ext cx="1048497" cy="637733"/>
            <a:chOff x="3336919" y="4261514"/>
            <a:chExt cx="1543367" cy="973850"/>
          </a:xfrm>
        </p:grpSpPr>
        <p:sp>
          <p:nvSpPr>
            <p:cNvPr id="492" name="Abgerundetes Rechteck 491"/>
            <p:cNvSpPr/>
            <p:nvPr/>
          </p:nvSpPr>
          <p:spPr>
            <a:xfrm rot="5400000">
              <a:off x="3700518" y="4043115"/>
              <a:ext cx="823202" cy="1260000"/>
            </a:xfrm>
            <a:prstGeom prst="roundRect">
              <a:avLst>
                <a:gd name="adj" fmla="val 2360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493" name="Ellipse 492"/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494" name="Ellipse 493"/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495" name="Ellipse 494"/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sp>
          <p:nvSpPr>
            <p:cNvPr id="496" name="Ellipse 495"/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 dirty="0"/>
            </a:p>
          </p:txBody>
        </p:sp>
        <p:grpSp>
          <p:nvGrpSpPr>
            <p:cNvPr id="497" name="Gruppieren 496"/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502" name="Abgerundetes Rechteck 501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03" name="Abgerundetes Rechteck 502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04" name="Abgerundetes Rechteck 503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  <p:grpSp>
          <p:nvGrpSpPr>
            <p:cNvPr id="498" name="Gruppieren 497"/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499" name="Abgerundetes Rechteck 498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00" name="Abgerundetes Rechteck 499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  <p:sp>
            <p:nvSpPr>
              <p:cNvPr id="501" name="Abgerundetes Rechteck 500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 dirty="0"/>
              </a:p>
            </p:txBody>
          </p:sp>
        </p:grpSp>
      </p:grpSp>
      <p:sp>
        <p:nvSpPr>
          <p:cNvPr id="505" name="Rechteck 504"/>
          <p:cNvSpPr/>
          <p:nvPr/>
        </p:nvSpPr>
        <p:spPr>
          <a:xfrm>
            <a:off x="3001809" y="6203234"/>
            <a:ext cx="2197092" cy="8558"/>
          </a:xfrm>
          <a:prstGeom prst="rect">
            <a:avLst/>
          </a:prstGeom>
          <a:solidFill>
            <a:srgbClr val="000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cxnSp>
        <p:nvCxnSpPr>
          <p:cNvPr id="506" name="Gerader Verbinder 505"/>
          <p:cNvCxnSpPr>
            <a:stCxn id="499" idx="0"/>
          </p:cNvCxnSpPr>
          <p:nvPr/>
        </p:nvCxnSpPr>
        <p:spPr>
          <a:xfrm flipH="1">
            <a:off x="4047507" y="5975922"/>
            <a:ext cx="2800" cy="159593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7" name="Gerade Verbindung mit Pfeil 506"/>
          <p:cNvCxnSpPr/>
          <p:nvPr/>
        </p:nvCxnSpPr>
        <p:spPr>
          <a:xfrm>
            <a:off x="4047507" y="6082783"/>
            <a:ext cx="226677" cy="0"/>
          </a:xfrm>
          <a:prstGeom prst="straightConnector1">
            <a:avLst/>
          </a:prstGeom>
          <a:ln>
            <a:solidFill>
              <a:schemeClr val="tx1"/>
            </a:solidFill>
            <a:headEnd type="triangle" w="lg" len="sm"/>
            <a:tailEnd type="triangle" w="lg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8" name="Textfeld 507"/>
          <p:cNvSpPr txBox="1"/>
          <p:nvPr/>
        </p:nvSpPr>
        <p:spPr>
          <a:xfrm>
            <a:off x="3955085" y="6315827"/>
            <a:ext cx="1253870" cy="123177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1400"/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l"/>
            <a:r>
              <a:rPr lang="de-AT" sz="1200" dirty="0" err="1">
                <a:solidFill>
                  <a:schemeClr val="tx1"/>
                </a:solidFill>
              </a:rPr>
              <a:t>Razmak</a:t>
            </a:r>
            <a:r>
              <a:rPr lang="de-AT" sz="1200" dirty="0">
                <a:solidFill>
                  <a:schemeClr val="tx1"/>
                </a:solidFill>
              </a:rPr>
              <a:t> &gt;= 1m</a:t>
            </a:r>
          </a:p>
        </p:txBody>
      </p:sp>
      <p:cxnSp>
        <p:nvCxnSpPr>
          <p:cNvPr id="509" name="Gerade Verbindung mit Pfeil 508"/>
          <p:cNvCxnSpPr/>
          <p:nvPr/>
        </p:nvCxnSpPr>
        <p:spPr>
          <a:xfrm flipH="1" flipV="1">
            <a:off x="4149944" y="6095666"/>
            <a:ext cx="238332" cy="201735"/>
          </a:xfrm>
          <a:prstGeom prst="straightConnector1">
            <a:avLst/>
          </a:prstGeom>
          <a:ln>
            <a:solidFill>
              <a:schemeClr val="tx1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0" name="Gruppieren 509"/>
          <p:cNvGrpSpPr/>
          <p:nvPr/>
        </p:nvGrpSpPr>
        <p:grpSpPr>
          <a:xfrm flipH="1">
            <a:off x="4323194" y="4736546"/>
            <a:ext cx="929520" cy="1482443"/>
            <a:chOff x="7478289" y="4771801"/>
            <a:chExt cx="832512" cy="1389012"/>
          </a:xfrm>
        </p:grpSpPr>
        <p:grpSp>
          <p:nvGrpSpPr>
            <p:cNvPr id="511" name="Gruppieren 510"/>
            <p:cNvGrpSpPr/>
            <p:nvPr/>
          </p:nvGrpSpPr>
          <p:grpSpPr>
            <a:xfrm flipH="1">
              <a:off x="7791799" y="4771801"/>
              <a:ext cx="209694" cy="758738"/>
              <a:chOff x="3301965" y="3572189"/>
              <a:chExt cx="756509" cy="2585240"/>
            </a:xfrm>
          </p:grpSpPr>
          <p:grpSp>
            <p:nvGrpSpPr>
              <p:cNvPr id="529" name="Gruppieren 528"/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546" name="Trapezoid 545"/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7" name="Flussdiagramm: Verbindungsstelle 327"/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548" name="Gruppieren 547"/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549" name="Akkord 329"/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550" name="Ellipse 549"/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51" name="Rechteck 550"/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52" name="Ellipse 551"/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53" name="Rechteck 552"/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530" name="Gruppieren 529"/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531" name="Gruppieren 530"/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541" name="Flussdiagramm: Verbindungsstelle 321"/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2" name="Flussdiagramm: Verbindungsstelle 322"/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3" name="Trapezoid 542"/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4" name="Rechteck 543"/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545" name="Rechteck 544"/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532" name="Trapezoid 531"/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3" name="Trapezoid 532"/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4" name="Trapezoid 533"/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5" name="Rechteck 534"/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6" name="Rechteck 535"/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7" name="Rechteck 536"/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8" name="Rechteck 537"/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39" name="Rechteck 538"/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40" name="Rechteck 539"/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512" name="Gruppieren 511"/>
            <p:cNvGrpSpPr/>
            <p:nvPr/>
          </p:nvGrpSpPr>
          <p:grpSpPr>
            <a:xfrm flipH="1">
              <a:off x="7765909" y="5488250"/>
              <a:ext cx="195321" cy="672563"/>
              <a:chOff x="3461617" y="6028639"/>
              <a:chExt cx="704652" cy="2291616"/>
            </a:xfrm>
          </p:grpSpPr>
          <p:sp>
            <p:nvSpPr>
              <p:cNvPr id="525" name="Trapezoid 524"/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6" name="Trapezoid 525"/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7" name="Trapezoid 526"/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28" name="Rechteck 527"/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513" name="Trapezoid 512"/>
            <p:cNvSpPr/>
            <p:nvPr/>
          </p:nvSpPr>
          <p:spPr>
            <a:xfrm rot="13243170" flipH="1">
              <a:off x="7769107" y="5090665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4" name="Flussdiagramm: Verbindungsstelle 302"/>
            <p:cNvSpPr/>
            <p:nvPr/>
          </p:nvSpPr>
          <p:spPr>
            <a:xfrm flipH="1">
              <a:off x="7863570" y="5032191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5" name="Rechteck 514"/>
            <p:cNvSpPr/>
            <p:nvPr/>
          </p:nvSpPr>
          <p:spPr>
            <a:xfrm rot="4968884" flipH="1">
              <a:off x="7635883" y="5228671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6" name="Rechteck 515"/>
            <p:cNvSpPr/>
            <p:nvPr/>
          </p:nvSpPr>
          <p:spPr>
            <a:xfrm rot="2352727" flipH="1">
              <a:off x="7852449" y="5112459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7" name="Rechteck 516"/>
            <p:cNvSpPr/>
            <p:nvPr/>
          </p:nvSpPr>
          <p:spPr>
            <a:xfrm flipH="1">
              <a:off x="7873202" y="5309557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8" name="Trapezoid 517"/>
            <p:cNvSpPr/>
            <p:nvPr/>
          </p:nvSpPr>
          <p:spPr>
            <a:xfrm rot="8957818" flipH="1">
              <a:off x="7890077" y="5517465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19" name="Trapezoid 518"/>
            <p:cNvSpPr/>
            <p:nvPr/>
          </p:nvSpPr>
          <p:spPr>
            <a:xfrm rot="12760557" flipH="1">
              <a:off x="8236549" y="5891547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0" name="Trapezoid 519"/>
            <p:cNvSpPr/>
            <p:nvPr/>
          </p:nvSpPr>
          <p:spPr>
            <a:xfrm rot="7065802" flipH="1">
              <a:off x="8100269" y="5706336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1" name="Ellipse 520"/>
            <p:cNvSpPr/>
            <p:nvPr/>
          </p:nvSpPr>
          <p:spPr>
            <a:xfrm rot="5213167" flipH="1">
              <a:off x="7514025" y="5255319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2" name="Trapezoid 521"/>
            <p:cNvSpPr/>
            <p:nvPr/>
          </p:nvSpPr>
          <p:spPr>
            <a:xfrm rot="7065802" flipH="1">
              <a:off x="7981717" y="5756696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3" name="Trapezoid 522"/>
            <p:cNvSpPr/>
            <p:nvPr/>
          </p:nvSpPr>
          <p:spPr>
            <a:xfrm rot="8515944" flipH="1">
              <a:off x="7829250" y="5520993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524" name="Rechteck 523"/>
            <p:cNvSpPr/>
            <p:nvPr/>
          </p:nvSpPr>
          <p:spPr>
            <a:xfrm rot="19252394" flipH="1">
              <a:off x="7711059" y="5277545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554" name="Gerader Verbinder 553"/>
          <p:cNvCxnSpPr/>
          <p:nvPr/>
        </p:nvCxnSpPr>
        <p:spPr>
          <a:xfrm>
            <a:off x="4261563" y="5899346"/>
            <a:ext cx="12622" cy="24055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5" name="Abgerundetes Rechteck 554"/>
          <p:cNvSpPr/>
          <p:nvPr/>
        </p:nvSpPr>
        <p:spPr>
          <a:xfrm rot="5400000">
            <a:off x="3429930" y="5341951"/>
            <a:ext cx="183474" cy="239307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56" name="Abgerundetes Rechteck 555"/>
          <p:cNvSpPr/>
          <p:nvPr/>
        </p:nvSpPr>
        <p:spPr>
          <a:xfrm rot="5400000">
            <a:off x="3168620" y="5341951"/>
            <a:ext cx="183474" cy="239307"/>
          </a:xfrm>
          <a:prstGeom prst="roundRect">
            <a:avLst>
              <a:gd name="adj" fmla="val 14084"/>
            </a:avLst>
          </a:prstGeom>
          <a:solidFill>
            <a:schemeClr val="accent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63" name="Textfeld 562"/>
          <p:cNvSpPr txBox="1"/>
          <p:nvPr/>
        </p:nvSpPr>
        <p:spPr>
          <a:xfrm>
            <a:off x="3165468" y="4553315"/>
            <a:ext cx="797013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 err="1"/>
              <a:t>slijediti</a:t>
            </a:r>
            <a:endParaRPr lang="de-AT" sz="1600" dirty="0"/>
          </a:p>
        </p:txBody>
      </p:sp>
      <p:sp>
        <p:nvSpPr>
          <p:cNvPr id="564" name="Textfeld 563"/>
          <p:cNvSpPr txBox="1"/>
          <p:nvPr/>
        </p:nvSpPr>
        <p:spPr>
          <a:xfrm>
            <a:off x="1251689" y="4528361"/>
            <a:ext cx="110799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AT" sz="1600" dirty="0"/>
              <a:t>Na </a:t>
            </a:r>
            <a:r>
              <a:rPr lang="de-AT" sz="1600" dirty="0" err="1"/>
              <a:t>mjestu</a:t>
            </a:r>
            <a:endParaRPr lang="de-AT" sz="1600" dirty="0"/>
          </a:p>
        </p:txBody>
      </p:sp>
      <p:sp>
        <p:nvSpPr>
          <p:cNvPr id="366" name="Rechteck 365"/>
          <p:cNvSpPr/>
          <p:nvPr/>
        </p:nvSpPr>
        <p:spPr>
          <a:xfrm>
            <a:off x="8218487" y="4410571"/>
            <a:ext cx="3569594" cy="1842550"/>
          </a:xfrm>
          <a:prstGeom prst="rect">
            <a:avLst/>
          </a:prstGeom>
          <a:solidFill>
            <a:schemeClr val="bg1">
              <a:lumMod val="95000"/>
            </a:schemeClr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367" name="Gruppieren 366"/>
          <p:cNvGrpSpPr/>
          <p:nvPr/>
        </p:nvGrpSpPr>
        <p:grpSpPr>
          <a:xfrm rot="475373">
            <a:off x="10713750" y="4785470"/>
            <a:ext cx="552492" cy="473863"/>
            <a:chOff x="3336919" y="4150436"/>
            <a:chExt cx="1543367" cy="1084928"/>
          </a:xfrm>
        </p:grpSpPr>
        <p:sp>
          <p:nvSpPr>
            <p:cNvPr id="372" name="Abgerundetes Rechteck 371"/>
            <p:cNvSpPr/>
            <p:nvPr/>
          </p:nvSpPr>
          <p:spPr>
            <a:xfrm rot="5400000">
              <a:off x="3644975" y="3987576"/>
              <a:ext cx="934279" cy="1260000"/>
            </a:xfrm>
            <a:prstGeom prst="roundRect">
              <a:avLst>
                <a:gd name="adj" fmla="val 6013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373" name="Ellipse 372"/>
            <p:cNvSpPr/>
            <p:nvPr/>
          </p:nvSpPr>
          <p:spPr>
            <a:xfrm>
              <a:off x="3570262" y="5055364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74" name="Ellipse 373"/>
            <p:cNvSpPr/>
            <p:nvPr/>
          </p:nvSpPr>
          <p:spPr>
            <a:xfrm>
              <a:off x="3606262" y="5088581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75" name="Ellipse 374"/>
            <p:cNvSpPr/>
            <p:nvPr/>
          </p:nvSpPr>
          <p:spPr>
            <a:xfrm>
              <a:off x="4427769" y="5051500"/>
              <a:ext cx="180000" cy="180000"/>
            </a:xfrm>
            <a:prstGeom prst="ellipse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sp>
          <p:nvSpPr>
            <p:cNvPr id="376" name="Ellipse 375"/>
            <p:cNvSpPr/>
            <p:nvPr/>
          </p:nvSpPr>
          <p:spPr>
            <a:xfrm>
              <a:off x="4463769" y="5084717"/>
              <a:ext cx="108000" cy="108000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AT"/>
            </a:p>
          </p:txBody>
        </p:sp>
        <p:grpSp>
          <p:nvGrpSpPr>
            <p:cNvPr id="377" name="Gruppieren 376"/>
            <p:cNvGrpSpPr/>
            <p:nvPr/>
          </p:nvGrpSpPr>
          <p:grpSpPr>
            <a:xfrm>
              <a:off x="3336919" y="4814098"/>
              <a:ext cx="140163" cy="175117"/>
              <a:chOff x="3357259" y="4805007"/>
              <a:chExt cx="140163" cy="175117"/>
            </a:xfrm>
          </p:grpSpPr>
          <p:sp>
            <p:nvSpPr>
              <p:cNvPr id="382" name="Abgerundetes Rechteck 381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3" name="Abgerundetes Rechteck 382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4" name="Abgerundetes Rechteck 383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378" name="Gruppieren 377"/>
            <p:cNvGrpSpPr/>
            <p:nvPr/>
          </p:nvGrpSpPr>
          <p:grpSpPr>
            <a:xfrm>
              <a:off x="4740123" y="4814098"/>
              <a:ext cx="140163" cy="175117"/>
              <a:chOff x="3357259" y="4805007"/>
              <a:chExt cx="140163" cy="175117"/>
            </a:xfrm>
          </p:grpSpPr>
          <p:sp>
            <p:nvSpPr>
              <p:cNvPr id="379" name="Abgerundetes Rechteck 378"/>
              <p:cNvSpPr/>
              <p:nvPr/>
            </p:nvSpPr>
            <p:spPr>
              <a:xfrm rot="5400000">
                <a:off x="3339783" y="4822485"/>
                <a:ext cx="175117" cy="140161"/>
              </a:xfrm>
              <a:prstGeom prst="roundRect">
                <a:avLst>
                  <a:gd name="adj" fmla="val 22474"/>
                </a:avLst>
              </a:prstGeom>
              <a:solidFill>
                <a:srgbClr val="FFFF9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0" name="Abgerundetes Rechteck 379"/>
              <p:cNvSpPr/>
              <p:nvPr/>
            </p:nvSpPr>
            <p:spPr>
              <a:xfrm rot="5400000">
                <a:off x="3418340" y="4748130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381" name="Abgerundetes Rechteck 380"/>
              <p:cNvSpPr/>
              <p:nvPr/>
            </p:nvSpPr>
            <p:spPr>
              <a:xfrm rot="5400000">
                <a:off x="3418340" y="4889814"/>
                <a:ext cx="18000" cy="140161"/>
              </a:xfrm>
              <a:prstGeom prst="roundRect">
                <a:avLst>
                  <a:gd name="adj" fmla="val 22474"/>
                </a:avLst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  <p:sp>
        <p:nvSpPr>
          <p:cNvPr id="368" name="Rechteck 367"/>
          <p:cNvSpPr/>
          <p:nvPr/>
        </p:nvSpPr>
        <p:spPr>
          <a:xfrm>
            <a:off x="8276312" y="6191484"/>
            <a:ext cx="3425864" cy="2196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69" name="Pfeil nach links 368"/>
          <p:cNvSpPr/>
          <p:nvPr/>
        </p:nvSpPr>
        <p:spPr>
          <a:xfrm rot="11395522">
            <a:off x="11315307" y="5035356"/>
            <a:ext cx="311317" cy="145824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370" name="Abgerundetes Rechteck 369"/>
          <p:cNvSpPr/>
          <p:nvPr/>
        </p:nvSpPr>
        <p:spPr>
          <a:xfrm rot="5878746">
            <a:off x="10908663" y="4463778"/>
            <a:ext cx="265429" cy="358387"/>
          </a:xfrm>
          <a:prstGeom prst="roundRect">
            <a:avLst>
              <a:gd name="adj" fmla="val 14084"/>
            </a:avLst>
          </a:prstGeom>
          <a:solidFill>
            <a:schemeClr val="accent1">
              <a:lumMod val="20000"/>
              <a:lumOff val="80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71" name="Rechteck 370"/>
          <p:cNvSpPr/>
          <p:nvPr/>
        </p:nvSpPr>
        <p:spPr>
          <a:xfrm rot="478278">
            <a:off x="10172688" y="5272989"/>
            <a:ext cx="1598192" cy="21966"/>
          </a:xfrm>
          <a:prstGeom prst="rect">
            <a:avLst/>
          </a:prstGeom>
          <a:solidFill>
            <a:schemeClr val="bg1">
              <a:lumMod val="75000"/>
            </a:schemeClr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442" name="Gruppieren 441"/>
          <p:cNvGrpSpPr/>
          <p:nvPr/>
        </p:nvGrpSpPr>
        <p:grpSpPr>
          <a:xfrm>
            <a:off x="8693070" y="4823580"/>
            <a:ext cx="832512" cy="1389012"/>
            <a:chOff x="7478289" y="4771801"/>
            <a:chExt cx="832512" cy="1389012"/>
          </a:xfrm>
        </p:grpSpPr>
        <p:grpSp>
          <p:nvGrpSpPr>
            <p:cNvPr id="443" name="Gruppieren 442"/>
            <p:cNvGrpSpPr/>
            <p:nvPr/>
          </p:nvGrpSpPr>
          <p:grpSpPr>
            <a:xfrm flipH="1">
              <a:off x="7791799" y="4771801"/>
              <a:ext cx="209694" cy="758738"/>
              <a:chOff x="3301965" y="3572189"/>
              <a:chExt cx="756509" cy="2585240"/>
            </a:xfrm>
          </p:grpSpPr>
          <p:grpSp>
            <p:nvGrpSpPr>
              <p:cNvPr id="461" name="Gruppieren 460"/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478" name="Trapezoid 477"/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9" name="Flussdiagramm: Verbindungsstelle 327"/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480" name="Gruppieren 479"/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481" name="Akkord 329"/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482" name="Ellipse 481"/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83" name="Rechteck 482"/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84" name="Ellipse 483"/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85" name="Rechteck 484"/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462" name="Gruppieren 461"/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463" name="Gruppieren 462"/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473" name="Flussdiagramm: Verbindungsstelle 321"/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74" name="Flussdiagramm: Verbindungsstelle 322"/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75" name="Trapezoid 474"/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76" name="Rechteck 475"/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477" name="Rechteck 476"/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464" name="Trapezoid 463"/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5" name="Trapezoid 464"/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6" name="Trapezoid 465"/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7" name="Rechteck 466"/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8" name="Rechteck 467"/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69" name="Rechteck 468"/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0" name="Rechteck 469"/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1" name="Rechteck 470"/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472" name="Rechteck 471"/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444" name="Gruppieren 443"/>
            <p:cNvGrpSpPr/>
            <p:nvPr/>
          </p:nvGrpSpPr>
          <p:grpSpPr>
            <a:xfrm flipH="1">
              <a:off x="7765909" y="5488250"/>
              <a:ext cx="195321" cy="672563"/>
              <a:chOff x="3461617" y="6028639"/>
              <a:chExt cx="704652" cy="2291616"/>
            </a:xfrm>
          </p:grpSpPr>
          <p:sp>
            <p:nvSpPr>
              <p:cNvPr id="457" name="Trapezoid 456"/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8" name="Trapezoid 457"/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59" name="Trapezoid 458"/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460" name="Rechteck 459"/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445" name="Trapezoid 444"/>
            <p:cNvSpPr/>
            <p:nvPr/>
          </p:nvSpPr>
          <p:spPr>
            <a:xfrm rot="13243170" flipH="1">
              <a:off x="7769107" y="5090665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6" name="Flussdiagramm: Verbindungsstelle 302"/>
            <p:cNvSpPr/>
            <p:nvPr/>
          </p:nvSpPr>
          <p:spPr>
            <a:xfrm flipH="1">
              <a:off x="7863570" y="5032191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7" name="Rechteck 446"/>
            <p:cNvSpPr/>
            <p:nvPr/>
          </p:nvSpPr>
          <p:spPr>
            <a:xfrm rot="4968884" flipH="1">
              <a:off x="7635883" y="5228671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8" name="Rechteck 447"/>
            <p:cNvSpPr/>
            <p:nvPr/>
          </p:nvSpPr>
          <p:spPr>
            <a:xfrm rot="2352727" flipH="1">
              <a:off x="7852449" y="5112459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49" name="Rechteck 448"/>
            <p:cNvSpPr/>
            <p:nvPr/>
          </p:nvSpPr>
          <p:spPr>
            <a:xfrm flipH="1">
              <a:off x="7873202" y="5309557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0" name="Trapezoid 449"/>
            <p:cNvSpPr/>
            <p:nvPr/>
          </p:nvSpPr>
          <p:spPr>
            <a:xfrm rot="8957818" flipH="1">
              <a:off x="7916601" y="5535258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1" name="Trapezoid 450"/>
            <p:cNvSpPr/>
            <p:nvPr/>
          </p:nvSpPr>
          <p:spPr>
            <a:xfrm rot="12760557" flipH="1">
              <a:off x="8236549" y="5891547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2" name="Trapezoid 451"/>
            <p:cNvSpPr/>
            <p:nvPr/>
          </p:nvSpPr>
          <p:spPr>
            <a:xfrm rot="7065802" flipH="1">
              <a:off x="8100269" y="5706336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3" name="Ellipse 452"/>
            <p:cNvSpPr/>
            <p:nvPr/>
          </p:nvSpPr>
          <p:spPr>
            <a:xfrm rot="5213167" flipH="1">
              <a:off x="7514025" y="5255319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4" name="Trapezoid 453"/>
            <p:cNvSpPr/>
            <p:nvPr/>
          </p:nvSpPr>
          <p:spPr>
            <a:xfrm rot="7065802" flipH="1">
              <a:off x="7981717" y="5756696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5" name="Trapezoid 454"/>
            <p:cNvSpPr/>
            <p:nvPr/>
          </p:nvSpPr>
          <p:spPr>
            <a:xfrm rot="8515944" flipH="1">
              <a:off x="7829250" y="5520993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56" name="Rechteck 455"/>
            <p:cNvSpPr/>
            <p:nvPr/>
          </p:nvSpPr>
          <p:spPr>
            <a:xfrm rot="19252394" flipH="1">
              <a:off x="7711059" y="5277545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364" name="Gruppieren 364"/>
          <p:cNvGrpSpPr/>
          <p:nvPr/>
        </p:nvGrpSpPr>
        <p:grpSpPr>
          <a:xfrm>
            <a:off x="7153702" y="5013404"/>
            <a:ext cx="837556" cy="1166892"/>
            <a:chOff x="5892504" y="6745409"/>
            <a:chExt cx="837556" cy="1166892"/>
          </a:xfrm>
        </p:grpSpPr>
        <p:sp>
          <p:nvSpPr>
            <p:cNvPr id="557" name="Abgerundetes Rechteck 384"/>
            <p:cNvSpPr/>
            <p:nvPr/>
          </p:nvSpPr>
          <p:spPr>
            <a:xfrm rot="5400000">
              <a:off x="6420251" y="7181568"/>
              <a:ext cx="159916" cy="191162"/>
            </a:xfrm>
            <a:prstGeom prst="roundRect">
              <a:avLst>
                <a:gd name="adj" fmla="val 14084"/>
              </a:avLst>
            </a:prstGeom>
            <a:solidFill>
              <a:schemeClr val="accent6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grpSp>
          <p:nvGrpSpPr>
            <p:cNvPr id="558" name="Gruppieren 385"/>
            <p:cNvGrpSpPr/>
            <p:nvPr/>
          </p:nvGrpSpPr>
          <p:grpSpPr>
            <a:xfrm>
              <a:off x="5892504" y="7356453"/>
              <a:ext cx="837556" cy="555848"/>
              <a:chOff x="3336919" y="4261514"/>
              <a:chExt cx="1543367" cy="973850"/>
            </a:xfrm>
          </p:grpSpPr>
          <p:sp>
            <p:nvSpPr>
              <p:cNvPr id="559" name="Abgerundetes Rechteck 399"/>
              <p:cNvSpPr/>
              <p:nvPr/>
            </p:nvSpPr>
            <p:spPr>
              <a:xfrm rot="5400000">
                <a:off x="3700518" y="4043115"/>
                <a:ext cx="823202" cy="1260000"/>
              </a:xfrm>
              <a:prstGeom prst="roundRect">
                <a:avLst>
                  <a:gd name="adj" fmla="val 2360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0" name="Ellipse 400"/>
              <p:cNvSpPr/>
              <p:nvPr/>
            </p:nvSpPr>
            <p:spPr>
              <a:xfrm>
                <a:off x="3570262" y="5055364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61" name="Ellipse 401"/>
              <p:cNvSpPr/>
              <p:nvPr/>
            </p:nvSpPr>
            <p:spPr>
              <a:xfrm>
                <a:off x="3606262" y="5088581"/>
                <a:ext cx="108000" cy="10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65" name="Ellipse 402"/>
              <p:cNvSpPr/>
              <p:nvPr/>
            </p:nvSpPr>
            <p:spPr>
              <a:xfrm>
                <a:off x="4427769" y="5051500"/>
                <a:ext cx="180000" cy="180000"/>
              </a:xfrm>
              <a:prstGeom prst="ellipse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66" name="Ellipse 403"/>
              <p:cNvSpPr/>
              <p:nvPr/>
            </p:nvSpPr>
            <p:spPr>
              <a:xfrm>
                <a:off x="4463769" y="5084717"/>
                <a:ext cx="108000" cy="108000"/>
              </a:xfrm>
              <a:prstGeom prst="ellipse">
                <a:avLst/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grpSp>
            <p:nvGrpSpPr>
              <p:cNvPr id="567" name="Gruppieren 404"/>
              <p:cNvGrpSpPr/>
              <p:nvPr/>
            </p:nvGrpSpPr>
            <p:grpSpPr>
              <a:xfrm>
                <a:off x="3336919" y="4814098"/>
                <a:ext cx="140163" cy="175117"/>
                <a:chOff x="3357259" y="4805007"/>
                <a:chExt cx="140163" cy="175117"/>
              </a:xfrm>
            </p:grpSpPr>
            <p:sp>
              <p:nvSpPr>
                <p:cNvPr id="572" name="Abgerundetes Rechteck 409"/>
                <p:cNvSpPr/>
                <p:nvPr/>
              </p:nvSpPr>
              <p:spPr>
                <a:xfrm rot="5400000">
                  <a:off x="3339783" y="4822485"/>
                  <a:ext cx="175117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3" name="Abgerundetes Rechteck 410"/>
                <p:cNvSpPr/>
                <p:nvPr/>
              </p:nvSpPr>
              <p:spPr>
                <a:xfrm rot="5400000">
                  <a:off x="3418340" y="4748130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4" name="Abgerundetes Rechteck 411"/>
                <p:cNvSpPr/>
                <p:nvPr/>
              </p:nvSpPr>
              <p:spPr>
                <a:xfrm rot="5400000">
                  <a:off x="3418340" y="4889814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grpSp>
            <p:nvGrpSpPr>
              <p:cNvPr id="568" name="Gruppieren 405"/>
              <p:cNvGrpSpPr/>
              <p:nvPr/>
            </p:nvGrpSpPr>
            <p:grpSpPr>
              <a:xfrm>
                <a:off x="4740123" y="4814098"/>
                <a:ext cx="140163" cy="175117"/>
                <a:chOff x="3357259" y="4805007"/>
                <a:chExt cx="140163" cy="175117"/>
              </a:xfrm>
            </p:grpSpPr>
            <p:sp>
              <p:nvSpPr>
                <p:cNvPr id="569" name="Abgerundetes Rechteck 406"/>
                <p:cNvSpPr/>
                <p:nvPr/>
              </p:nvSpPr>
              <p:spPr>
                <a:xfrm rot="5400000">
                  <a:off x="3339783" y="4822485"/>
                  <a:ext cx="175117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rgbClr val="FFFF9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0" name="Abgerundetes Rechteck 407"/>
                <p:cNvSpPr/>
                <p:nvPr/>
              </p:nvSpPr>
              <p:spPr>
                <a:xfrm rot="5400000">
                  <a:off x="3418340" y="4748130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71" name="Abgerundetes Rechteck 408"/>
                <p:cNvSpPr/>
                <p:nvPr/>
              </p:nvSpPr>
              <p:spPr>
                <a:xfrm rot="5400000">
                  <a:off x="3418340" y="4889814"/>
                  <a:ext cx="18000" cy="140161"/>
                </a:xfrm>
                <a:prstGeom prst="roundRect">
                  <a:avLst>
                    <a:gd name="adj" fmla="val 22474"/>
                  </a:avLst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575" name="Gruppieren 386"/>
            <p:cNvGrpSpPr/>
            <p:nvPr/>
          </p:nvGrpSpPr>
          <p:grpSpPr>
            <a:xfrm flipH="1">
              <a:off x="5958715" y="6745409"/>
              <a:ext cx="537959" cy="605160"/>
              <a:chOff x="5204511" y="3708577"/>
              <a:chExt cx="991298" cy="1060246"/>
            </a:xfrm>
          </p:grpSpPr>
          <p:grpSp>
            <p:nvGrpSpPr>
              <p:cNvPr id="576" name="Gruppieren 387"/>
              <p:cNvGrpSpPr/>
              <p:nvPr/>
            </p:nvGrpSpPr>
            <p:grpSpPr>
              <a:xfrm rot="20064460">
                <a:off x="5204511" y="3708577"/>
                <a:ext cx="819877" cy="214081"/>
                <a:chOff x="3464092" y="2666365"/>
                <a:chExt cx="819877" cy="214081"/>
              </a:xfrm>
            </p:grpSpPr>
            <p:sp>
              <p:nvSpPr>
                <p:cNvPr id="583" name="Abgerundetes Rechteck 394"/>
                <p:cNvSpPr/>
                <p:nvPr/>
              </p:nvSpPr>
              <p:spPr>
                <a:xfrm>
                  <a:off x="3891117" y="2666365"/>
                  <a:ext cx="392852" cy="214081"/>
                </a:xfrm>
                <a:prstGeom prst="roundRect">
                  <a:avLst/>
                </a:prstGeom>
                <a:solidFill>
                  <a:srgbClr val="319362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4" name="Abgerundetes Rechteck 395"/>
                <p:cNvSpPr/>
                <p:nvPr/>
              </p:nvSpPr>
              <p:spPr>
                <a:xfrm rot="10800000">
                  <a:off x="3830999" y="2697345"/>
                  <a:ext cx="60118" cy="152120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5" name="Abgerundetes Rechteck 396"/>
                <p:cNvSpPr/>
                <p:nvPr/>
              </p:nvSpPr>
              <p:spPr>
                <a:xfrm rot="10800000">
                  <a:off x="3527191" y="2683651"/>
                  <a:ext cx="303207" cy="179507"/>
                </a:xfrm>
                <a:prstGeom prst="roundRect">
                  <a:avLst>
                    <a:gd name="adj" fmla="val 18909"/>
                  </a:avLst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6" name="Abgerundetes Rechteck 397"/>
                <p:cNvSpPr/>
                <p:nvPr/>
              </p:nvSpPr>
              <p:spPr>
                <a:xfrm rot="10800000">
                  <a:off x="3464092" y="2726868"/>
                  <a:ext cx="18000" cy="93073"/>
                </a:xfrm>
                <a:prstGeom prst="roundRect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587" name="Abgerundetes Rechteck 398"/>
                <p:cNvSpPr/>
                <p:nvPr/>
              </p:nvSpPr>
              <p:spPr>
                <a:xfrm rot="10800000">
                  <a:off x="3482862" y="2717207"/>
                  <a:ext cx="45719" cy="112396"/>
                </a:xfrm>
                <a:prstGeom prst="roundRect">
                  <a:avLst/>
                </a:prstGeom>
                <a:solidFill>
                  <a:schemeClr val="bg1">
                    <a:lumMod val="85000"/>
                  </a:schemeClr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577" name="Abgerundetes Rechteck 388"/>
              <p:cNvSpPr/>
              <p:nvPr/>
            </p:nvSpPr>
            <p:spPr>
              <a:xfrm rot="5400000">
                <a:off x="5508947" y="3983919"/>
                <a:ext cx="655443" cy="199646"/>
              </a:xfrm>
              <a:prstGeom prst="roundRect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8" name="Abgerundetes Rechteck 389"/>
              <p:cNvSpPr/>
              <p:nvPr/>
            </p:nvSpPr>
            <p:spPr>
              <a:xfrm rot="5400000">
                <a:off x="5947198" y="4547210"/>
                <a:ext cx="242210" cy="201016"/>
              </a:xfrm>
              <a:prstGeom prst="roundRect">
                <a:avLst>
                  <a:gd name="adj" fmla="val 8000"/>
                </a:avLst>
              </a:prstGeom>
              <a:solidFill>
                <a:schemeClr val="bg1">
                  <a:lumMod val="85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79" name="Abgerundetes Rechteck 390"/>
              <p:cNvSpPr/>
              <p:nvPr/>
            </p:nvSpPr>
            <p:spPr>
              <a:xfrm rot="10800000">
                <a:off x="6177809" y="4628220"/>
                <a:ext cx="18000" cy="93073"/>
              </a:xfrm>
              <a:prstGeom prst="roundRect">
                <a:avLst/>
              </a:prstGeom>
              <a:solidFill>
                <a:schemeClr val="tx1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0" name="Abgerundetes Rechteck 391"/>
              <p:cNvSpPr/>
              <p:nvPr/>
            </p:nvSpPr>
            <p:spPr>
              <a:xfrm rot="5400000">
                <a:off x="5699792" y="4452605"/>
                <a:ext cx="280175" cy="352255"/>
              </a:xfrm>
              <a:prstGeom prst="roundRect">
                <a:avLst>
                  <a:gd name="adj" fmla="val 14084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81" name="Auf der gleichen Seite des Rechtecks liegende Ecken abrunden 392"/>
              <p:cNvSpPr/>
              <p:nvPr/>
            </p:nvSpPr>
            <p:spPr>
              <a:xfrm>
                <a:off x="5657487" y="4422086"/>
                <a:ext cx="358519" cy="66556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  <p:sp>
            <p:nvSpPr>
              <p:cNvPr id="582" name="Ellipse 393"/>
              <p:cNvSpPr/>
              <p:nvPr/>
            </p:nvSpPr>
            <p:spPr>
              <a:xfrm>
                <a:off x="5679993" y="4162331"/>
                <a:ext cx="311161" cy="293672"/>
              </a:xfrm>
              <a:prstGeom prst="ellipse">
                <a:avLst/>
              </a:prstGeom>
              <a:solidFill>
                <a:srgbClr val="31936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AT"/>
              </a:p>
            </p:txBody>
          </p:sp>
        </p:grpSp>
      </p:grpSp>
      <p:sp>
        <p:nvSpPr>
          <p:cNvPr id="628" name="Pfeil nach links 412"/>
          <p:cNvSpPr/>
          <p:nvPr/>
        </p:nvSpPr>
        <p:spPr>
          <a:xfrm rot="10800000">
            <a:off x="4027971" y="5618910"/>
            <a:ext cx="309589" cy="17928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grpSp>
        <p:nvGrpSpPr>
          <p:cNvPr id="588" name="Gruppieren 587"/>
          <p:cNvGrpSpPr/>
          <p:nvPr/>
        </p:nvGrpSpPr>
        <p:grpSpPr>
          <a:xfrm>
            <a:off x="2664455" y="2585950"/>
            <a:ext cx="625191" cy="1383779"/>
            <a:chOff x="2636714" y="2630938"/>
            <a:chExt cx="625191" cy="1383779"/>
          </a:xfrm>
        </p:grpSpPr>
        <p:grpSp>
          <p:nvGrpSpPr>
            <p:cNvPr id="589" name="Gruppieren 588"/>
            <p:cNvGrpSpPr/>
            <p:nvPr/>
          </p:nvGrpSpPr>
          <p:grpSpPr>
            <a:xfrm>
              <a:off x="2666106" y="2630938"/>
              <a:ext cx="171252" cy="222973"/>
              <a:chOff x="2294560" y="2479165"/>
              <a:chExt cx="396270" cy="516009"/>
            </a:xfrm>
          </p:grpSpPr>
          <p:sp>
            <p:nvSpPr>
              <p:cNvPr id="618" name="Trapezoid 617"/>
              <p:cNvSpPr/>
              <p:nvPr/>
            </p:nvSpPr>
            <p:spPr>
              <a:xfrm rot="11314719">
                <a:off x="2347732" y="2859839"/>
                <a:ext cx="240791" cy="135335"/>
              </a:xfrm>
              <a:prstGeom prst="trapezoid">
                <a:avLst>
                  <a:gd name="adj" fmla="val 16350"/>
                </a:avLst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9" name="Flussdiagramm: Verbindungsstelle 277"/>
              <p:cNvSpPr/>
              <p:nvPr/>
            </p:nvSpPr>
            <p:spPr>
              <a:xfrm rot="20037328">
                <a:off x="2331203" y="2479165"/>
                <a:ext cx="359627" cy="481741"/>
              </a:xfrm>
              <a:prstGeom prst="flowChartConnector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grpSp>
            <p:nvGrpSpPr>
              <p:cNvPr id="620" name="Gruppieren 619"/>
              <p:cNvGrpSpPr/>
              <p:nvPr/>
            </p:nvGrpSpPr>
            <p:grpSpPr>
              <a:xfrm>
                <a:off x="2294560" y="2492681"/>
                <a:ext cx="349246" cy="401610"/>
                <a:chOff x="2272982" y="2461837"/>
                <a:chExt cx="349246" cy="401610"/>
              </a:xfrm>
            </p:grpSpPr>
            <p:sp>
              <p:nvSpPr>
                <p:cNvPr id="621" name="Akkord 279"/>
                <p:cNvSpPr/>
                <p:nvPr/>
              </p:nvSpPr>
              <p:spPr>
                <a:xfrm rot="5601670">
                  <a:off x="2394469" y="2383295"/>
                  <a:ext cx="149218" cy="306301"/>
                </a:xfrm>
                <a:prstGeom prst="chord">
                  <a:avLst>
                    <a:gd name="adj1" fmla="val 5126054"/>
                    <a:gd name="adj2" fmla="val 16134352"/>
                  </a:avLst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AT"/>
                </a:p>
              </p:txBody>
            </p:sp>
            <p:sp>
              <p:nvSpPr>
                <p:cNvPr id="622" name="Ellipse 621"/>
                <p:cNvSpPr/>
                <p:nvPr/>
              </p:nvSpPr>
              <p:spPr>
                <a:xfrm rot="21366335">
                  <a:off x="2272982" y="2470617"/>
                  <a:ext cx="223980" cy="374997"/>
                </a:xfrm>
                <a:prstGeom prst="ellipse">
                  <a:avLst/>
                </a:prstGeom>
                <a:solidFill>
                  <a:srgbClr val="968464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3" name="Rechteck 622"/>
                <p:cNvSpPr/>
                <p:nvPr/>
              </p:nvSpPr>
              <p:spPr>
                <a:xfrm rot="19518218" flipV="1">
                  <a:off x="2389955" y="2474081"/>
                  <a:ext cx="64636" cy="72668"/>
                </a:xfrm>
                <a:prstGeom prst="rect">
                  <a:avLst/>
                </a:prstGeom>
                <a:solidFill>
                  <a:srgbClr val="968464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4" name="Ellipse 623"/>
                <p:cNvSpPr/>
                <p:nvPr/>
              </p:nvSpPr>
              <p:spPr>
                <a:xfrm rot="20950855">
                  <a:off x="2411930" y="2692125"/>
                  <a:ext cx="82682" cy="138343"/>
                </a:xfrm>
                <a:prstGeom prst="ellipse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25" name="Rechteck 624"/>
                <p:cNvSpPr/>
                <p:nvPr/>
              </p:nvSpPr>
              <p:spPr>
                <a:xfrm>
                  <a:off x="2440052" y="2736392"/>
                  <a:ext cx="107224" cy="127055"/>
                </a:xfrm>
                <a:prstGeom prst="rect">
                  <a:avLst/>
                </a:prstGeom>
                <a:solidFill>
                  <a:srgbClr val="FFECD9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590" name="Gruppieren 589"/>
            <p:cNvGrpSpPr/>
            <p:nvPr/>
          </p:nvGrpSpPr>
          <p:grpSpPr>
            <a:xfrm>
              <a:off x="2636714" y="2848444"/>
              <a:ext cx="219659" cy="533140"/>
              <a:chOff x="1292323" y="2937290"/>
              <a:chExt cx="508282" cy="1233804"/>
            </a:xfrm>
          </p:grpSpPr>
          <p:grpSp>
            <p:nvGrpSpPr>
              <p:cNvPr id="603" name="Gruppieren 602"/>
              <p:cNvGrpSpPr/>
              <p:nvPr/>
            </p:nvGrpSpPr>
            <p:grpSpPr>
              <a:xfrm>
                <a:off x="1292323" y="3095012"/>
                <a:ext cx="508282" cy="1076082"/>
                <a:chOff x="1345775" y="3272729"/>
                <a:chExt cx="508282" cy="1076082"/>
              </a:xfrm>
            </p:grpSpPr>
            <p:sp>
              <p:nvSpPr>
                <p:cNvPr id="613" name="Flussdiagramm: Verbindungsstelle 271"/>
                <p:cNvSpPr/>
                <p:nvPr/>
              </p:nvSpPr>
              <p:spPr>
                <a:xfrm rot="1447126">
                  <a:off x="1345775" y="3272729"/>
                  <a:ext cx="508282" cy="363635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4" name="Flussdiagramm: Verbindungsstelle 272"/>
                <p:cNvSpPr/>
                <p:nvPr/>
              </p:nvSpPr>
              <p:spPr>
                <a:xfrm rot="601215">
                  <a:off x="1363942" y="3870653"/>
                  <a:ext cx="479367" cy="478158"/>
                </a:xfrm>
                <a:prstGeom prst="flowChartConnector">
                  <a:avLst/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5" name="Trapezoid 614"/>
                <p:cNvSpPr/>
                <p:nvPr/>
              </p:nvSpPr>
              <p:spPr>
                <a:xfrm rot="10800000">
                  <a:off x="1421114" y="3540374"/>
                  <a:ext cx="416227" cy="538911"/>
                </a:xfrm>
                <a:prstGeom prst="trapezoid">
                  <a:avLst>
                    <a:gd name="adj" fmla="val 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6" name="Rechteck 615"/>
                <p:cNvSpPr/>
                <p:nvPr/>
              </p:nvSpPr>
              <p:spPr>
                <a:xfrm>
                  <a:off x="1432225" y="3481904"/>
                  <a:ext cx="399600" cy="91110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617" name="Rechteck 616"/>
                <p:cNvSpPr/>
                <p:nvPr/>
              </p:nvSpPr>
              <p:spPr>
                <a:xfrm>
                  <a:off x="1413788" y="3988174"/>
                  <a:ext cx="415446" cy="10140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  <p:sp>
            <p:nvSpPr>
              <p:cNvPr id="604" name="Trapezoid 603"/>
              <p:cNvSpPr/>
              <p:nvPr/>
            </p:nvSpPr>
            <p:spPr>
              <a:xfrm rot="827824">
                <a:off x="1320552" y="3066702"/>
                <a:ext cx="364467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5" name="Trapezoid 604"/>
              <p:cNvSpPr/>
              <p:nvPr/>
            </p:nvSpPr>
            <p:spPr>
              <a:xfrm rot="827824">
                <a:off x="1373757" y="2937290"/>
                <a:ext cx="265483" cy="160473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6" name="Trapezoid 605"/>
              <p:cNvSpPr/>
              <p:nvPr/>
            </p:nvSpPr>
            <p:spPr>
              <a:xfrm rot="20025568">
                <a:off x="1435451" y="3076086"/>
                <a:ext cx="284164" cy="215179"/>
              </a:xfrm>
              <a:prstGeom prst="trapezoid">
                <a:avLst>
                  <a:gd name="adj" fmla="val 16350"/>
                </a:avLst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7" name="Rechteck 606"/>
              <p:cNvSpPr/>
              <p:nvPr/>
            </p:nvSpPr>
            <p:spPr>
              <a:xfrm rot="1249225">
                <a:off x="1380853" y="3008206"/>
                <a:ext cx="217394" cy="136388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8" name="Rechteck 607"/>
              <p:cNvSpPr/>
              <p:nvPr/>
            </p:nvSpPr>
            <p:spPr>
              <a:xfrm rot="20849700">
                <a:off x="1358396" y="3113892"/>
                <a:ext cx="305614" cy="235677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9" name="Rechteck 608"/>
              <p:cNvSpPr/>
              <p:nvPr/>
            </p:nvSpPr>
            <p:spPr>
              <a:xfrm rot="19704037">
                <a:off x="1463396" y="3281327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0" name="Rechteck 609"/>
              <p:cNvSpPr/>
              <p:nvPr/>
            </p:nvSpPr>
            <p:spPr>
              <a:xfrm rot="1072786">
                <a:off x="1313919" y="3193316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1" name="Rechteck 610"/>
              <p:cNvSpPr/>
              <p:nvPr/>
            </p:nvSpPr>
            <p:spPr>
              <a:xfrm rot="1072786">
                <a:off x="1363030" y="30826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12" name="Rechteck 611"/>
              <p:cNvSpPr/>
              <p:nvPr/>
            </p:nvSpPr>
            <p:spPr>
              <a:xfrm rot="19214511">
                <a:off x="1345797" y="3118428"/>
                <a:ext cx="305614" cy="45719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91" name="Gruppieren 590"/>
            <p:cNvGrpSpPr/>
            <p:nvPr/>
          </p:nvGrpSpPr>
          <p:grpSpPr>
            <a:xfrm>
              <a:off x="2683071" y="3344189"/>
              <a:ext cx="214181" cy="670528"/>
              <a:chOff x="2333814" y="4129785"/>
              <a:chExt cx="495607" cy="1551751"/>
            </a:xfrm>
          </p:grpSpPr>
          <p:sp>
            <p:nvSpPr>
              <p:cNvPr id="599" name="Trapezoid 598"/>
              <p:cNvSpPr/>
              <p:nvPr/>
            </p:nvSpPr>
            <p:spPr>
              <a:xfrm rot="10613957">
                <a:off x="2333814" y="4129785"/>
                <a:ext cx="366317" cy="693317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0" name="Trapezoid 599"/>
              <p:cNvSpPr/>
              <p:nvPr/>
            </p:nvSpPr>
            <p:spPr>
              <a:xfrm rot="5912808">
                <a:off x="2522517" y="5374632"/>
                <a:ext cx="180000" cy="43380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1" name="Trapezoid 600"/>
              <p:cNvSpPr/>
              <p:nvPr/>
            </p:nvSpPr>
            <p:spPr>
              <a:xfrm rot="10988929">
                <a:off x="2387077" y="4813183"/>
                <a:ext cx="252345" cy="705136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602" name="Rechteck 601"/>
              <p:cNvSpPr/>
              <p:nvPr/>
            </p:nvSpPr>
            <p:spPr>
              <a:xfrm>
                <a:off x="2415686" y="4769655"/>
                <a:ext cx="228782" cy="9111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grpSp>
          <p:nvGrpSpPr>
            <p:cNvPr id="592" name="Gruppieren 591"/>
            <p:cNvGrpSpPr/>
            <p:nvPr/>
          </p:nvGrpSpPr>
          <p:grpSpPr>
            <a:xfrm rot="17963599">
              <a:off x="2899196" y="2788010"/>
              <a:ext cx="142371" cy="583046"/>
              <a:chOff x="2354817" y="3075339"/>
              <a:chExt cx="329440" cy="1349298"/>
            </a:xfrm>
          </p:grpSpPr>
          <p:sp>
            <p:nvSpPr>
              <p:cNvPr id="593" name="Trapezoid 592"/>
              <p:cNvSpPr/>
              <p:nvPr/>
            </p:nvSpPr>
            <p:spPr>
              <a:xfrm rot="10800000">
                <a:off x="2363635" y="3192311"/>
                <a:ext cx="239604" cy="576287"/>
              </a:xfrm>
              <a:prstGeom prst="trapezoid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4" name="Flussdiagramm: Verbindungsstelle 252"/>
              <p:cNvSpPr/>
              <p:nvPr/>
            </p:nvSpPr>
            <p:spPr>
              <a:xfrm>
                <a:off x="2354817" y="3075339"/>
                <a:ext cx="253634" cy="272195"/>
              </a:xfrm>
              <a:prstGeom prst="flowChartConnector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5" name="Ellipse 594"/>
              <p:cNvSpPr/>
              <p:nvPr/>
            </p:nvSpPr>
            <p:spPr>
              <a:xfrm rot="20391476">
                <a:off x="2518109" y="4104062"/>
                <a:ext cx="166148" cy="320575"/>
              </a:xfrm>
              <a:prstGeom prst="ellipse">
                <a:avLst/>
              </a:prstGeom>
              <a:solidFill>
                <a:srgbClr val="FFECD9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6" name="Rechteck 595"/>
              <p:cNvSpPr/>
              <p:nvPr/>
            </p:nvSpPr>
            <p:spPr>
              <a:xfrm rot="20865034">
                <a:off x="2462600" y="3759129"/>
                <a:ext cx="127492" cy="404615"/>
              </a:xfrm>
              <a:prstGeom prst="rect">
                <a:avLst/>
              </a:prstGeom>
              <a:solidFill>
                <a:srgbClr val="9EB9DA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7" name="Rechteck 596"/>
              <p:cNvSpPr/>
              <p:nvPr/>
            </p:nvSpPr>
            <p:spPr>
              <a:xfrm>
                <a:off x="2391740" y="3275469"/>
                <a:ext cx="184536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98" name="Rechteck 597"/>
              <p:cNvSpPr/>
              <p:nvPr/>
            </p:nvSpPr>
            <p:spPr>
              <a:xfrm>
                <a:off x="2430290" y="3710378"/>
                <a:ext cx="107224" cy="91110"/>
              </a:xfrm>
              <a:prstGeom prst="rect">
                <a:avLst/>
              </a:prstGeom>
              <a:solidFill>
                <a:srgbClr val="9EB9DA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4642618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387286D-F1B2-45A9-B7A6-D1CA3CA30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92" y="914879"/>
            <a:ext cx="8708091" cy="846750"/>
          </a:xfrm>
        </p:spPr>
        <p:txBody>
          <a:bodyPr/>
          <a:lstStyle/>
          <a:p>
            <a:r>
              <a:rPr lang="de-AT" dirty="0" err="1"/>
              <a:t>Dron</a:t>
            </a:r>
            <a:r>
              <a:rPr lang="de-AT" dirty="0"/>
              <a:t> je </a:t>
            </a:r>
            <a:r>
              <a:rPr lang="de-AT" dirty="0" err="1"/>
              <a:t>kolaboracijski</a:t>
            </a:r>
            <a:r>
              <a:rPr lang="de-AT" dirty="0"/>
              <a:t> </a:t>
            </a:r>
            <a:r>
              <a:rPr lang="de-AT" dirty="0" err="1"/>
              <a:t>robot</a:t>
            </a:r>
            <a:endParaRPr lang="de-AT" dirty="0"/>
          </a:p>
        </p:txBody>
      </p:sp>
      <p:sp>
        <p:nvSpPr>
          <p:cNvPr id="4" name="Textplatzhalter 3"/>
          <p:cNvSpPr>
            <a:spLocks noGrp="1"/>
          </p:cNvSpPr>
          <p:nvPr>
            <p:ph type="body" sz="quarter" idx="10"/>
          </p:nvPr>
        </p:nvSpPr>
        <p:spPr>
          <a:xfrm>
            <a:off x="2658366" y="1818521"/>
            <a:ext cx="7125313" cy="1568075"/>
          </a:xfrm>
          <a:solidFill>
            <a:schemeClr val="accent5">
              <a:lumMod val="20000"/>
              <a:lumOff val="80000"/>
            </a:schemeClr>
          </a:solidFill>
        </p:spPr>
        <p:txBody>
          <a:bodyPr anchor="ctr"/>
          <a:lstStyle/>
          <a:p>
            <a:pPr marL="0" indent="0" algn="ctr"/>
            <a:r>
              <a:rPr lang="de-AT" sz="2000" dirty="0"/>
              <a:t>Automatizirani tijekovi rada u kojima se ostvaruju računalno upravljani autonomni letovi s višekopterima </a:t>
            </a:r>
            <a:r>
              <a:rPr lang="hr-HR" sz="2000" dirty="0" err="1"/>
              <a:t>ubr</a:t>
            </a:r>
            <a:r>
              <a:rPr lang="de-AT" sz="2000" dirty="0"/>
              <a:t>aj</a:t>
            </a:r>
            <a:r>
              <a:rPr lang="hr-HR" sz="2000" dirty="0"/>
              <a:t>aj</a:t>
            </a:r>
            <a:r>
              <a:rPr lang="de-AT" sz="2000" dirty="0"/>
              <a:t>u u područje primjene kolaboracijskih robota.</a:t>
            </a:r>
          </a:p>
          <a:p>
            <a:pPr marL="0" indent="0" algn="ctr"/>
            <a:endParaRPr lang="de-AT" sz="1200" dirty="0"/>
          </a:p>
          <a:p>
            <a:pPr marL="0" indent="0" algn="ctr"/>
            <a:r>
              <a:rPr lang="de-AT" sz="1400" i="1" dirty="0"/>
              <a:t>Quelle: DGUV Information Multikopter (Drohne), 2019, </a:t>
            </a:r>
            <a:r>
              <a:rPr lang="de-AT" sz="1400" i="1" dirty="0" err="1"/>
              <a:t>Draft</a:t>
            </a:r>
            <a:endParaRPr lang="de-AT" sz="1400" i="1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2495600" y="6029144"/>
            <a:ext cx="292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AT" sz="1400" b="1" dirty="0" err="1">
                <a:solidFill>
                  <a:prstClr val="black"/>
                </a:solidFill>
              </a:rPr>
              <a:t>Praćenje</a:t>
            </a:r>
            <a:r>
              <a:rPr lang="de-AT" sz="1400" b="1" dirty="0">
                <a:solidFill>
                  <a:prstClr val="black"/>
                </a:solidFill>
              </a:rPr>
              <a:t> </a:t>
            </a:r>
            <a:r>
              <a:rPr lang="de-AT" sz="1400" b="1" dirty="0" err="1">
                <a:solidFill>
                  <a:prstClr val="black"/>
                </a:solidFill>
              </a:rPr>
              <a:t>brzine</a:t>
            </a:r>
            <a:r>
              <a:rPr lang="de-AT" sz="1400" b="1" dirty="0">
                <a:solidFill>
                  <a:prstClr val="black"/>
                </a:solidFill>
              </a:rPr>
              <a:t> i </a:t>
            </a:r>
            <a:r>
              <a:rPr lang="de-AT" sz="1400" b="1" dirty="0" err="1">
                <a:solidFill>
                  <a:prstClr val="black"/>
                </a:solidFill>
              </a:rPr>
              <a:t>udaljenosti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8" name="Textfeld 37"/>
          <p:cNvSpPr txBox="1"/>
          <p:nvPr/>
        </p:nvSpPr>
        <p:spPr>
          <a:xfrm>
            <a:off x="6902390" y="5956499"/>
            <a:ext cx="29255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de-AT" sz="1400" b="1" dirty="0" err="1">
                <a:solidFill>
                  <a:prstClr val="black"/>
                </a:solidFill>
              </a:rPr>
              <a:t>Ograničenje</a:t>
            </a:r>
            <a:r>
              <a:rPr lang="de-AT" sz="1400" b="1" dirty="0">
                <a:solidFill>
                  <a:prstClr val="black"/>
                </a:solidFill>
              </a:rPr>
              <a:t> </a:t>
            </a:r>
            <a:r>
              <a:rPr lang="de-AT" sz="1400" b="1" dirty="0" err="1">
                <a:solidFill>
                  <a:prstClr val="black"/>
                </a:solidFill>
              </a:rPr>
              <a:t>snage</a:t>
            </a:r>
            <a:r>
              <a:rPr lang="de-AT" sz="1400" b="1" dirty="0">
                <a:solidFill>
                  <a:prstClr val="black"/>
                </a:solidFill>
              </a:rPr>
              <a:t> i </a:t>
            </a:r>
            <a:r>
              <a:rPr lang="de-AT" sz="1400" b="1" dirty="0" err="1">
                <a:solidFill>
                  <a:prstClr val="black"/>
                </a:solidFill>
              </a:rPr>
              <a:t>sile</a:t>
            </a:r>
            <a:endParaRPr kumimoji="0" lang="de-AT" sz="1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6865619B-432B-4775-8A73-F3B640F8CD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84404" y="4141918"/>
            <a:ext cx="7139035" cy="1798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06317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36C2EB-503C-4A48-840E-9CA8D4A627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7281" y="864942"/>
            <a:ext cx="6286543" cy="846750"/>
          </a:xfrm>
        </p:spPr>
        <p:txBody>
          <a:bodyPr/>
          <a:lstStyle/>
          <a:p>
            <a:r>
              <a:rPr lang="pl-PL" dirty="0"/>
              <a:t>Čovjek u </a:t>
            </a:r>
            <a:r>
              <a:rPr lang="de-AT" dirty="0" err="1"/>
              <a:t>kolaboraciji</a:t>
            </a:r>
            <a:r>
              <a:rPr lang="de-AT" dirty="0"/>
              <a:t> </a:t>
            </a:r>
            <a:r>
              <a:rPr lang="pl-PL" dirty="0"/>
              <a:t>s dronom</a:t>
            </a:r>
            <a:r>
              <a:rPr lang="de-AT" dirty="0"/>
              <a:t>?</a:t>
            </a:r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82EC715-FAFF-4AB9-990D-FD9C86517067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27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ＭＳ Ｐゴシック" charset="-128"/>
              <a:cs typeface="+mn-cs"/>
            </a:endParaRPr>
          </a:p>
        </p:txBody>
      </p:sp>
      <p:grpSp>
        <p:nvGrpSpPr>
          <p:cNvPr id="41" name="Gruppieren 40">
            <a:extLst>
              <a:ext uri="{FF2B5EF4-FFF2-40B4-BE49-F238E27FC236}">
                <a16:creationId xmlns:a16="http://schemas.microsoft.com/office/drawing/2014/main" id="{5011A4D8-0355-4006-BD01-57588A882329}"/>
              </a:ext>
            </a:extLst>
          </p:cNvPr>
          <p:cNvGrpSpPr/>
          <p:nvPr/>
        </p:nvGrpSpPr>
        <p:grpSpPr>
          <a:xfrm flipH="1">
            <a:off x="7737889" y="2869068"/>
            <a:ext cx="1403657" cy="2536401"/>
            <a:chOff x="7948036" y="2967522"/>
            <a:chExt cx="832512" cy="1389012"/>
          </a:xfrm>
        </p:grpSpPr>
        <p:grpSp>
          <p:nvGrpSpPr>
            <p:cNvPr id="42" name="Gruppieren 41">
              <a:extLst>
                <a:ext uri="{FF2B5EF4-FFF2-40B4-BE49-F238E27FC236}">
                  <a16:creationId xmlns:a16="http://schemas.microsoft.com/office/drawing/2014/main" id="{97DE3EB7-9697-4ECE-824D-6CB41A49FBC0}"/>
                </a:ext>
              </a:extLst>
            </p:cNvPr>
            <p:cNvGrpSpPr/>
            <p:nvPr/>
          </p:nvGrpSpPr>
          <p:grpSpPr>
            <a:xfrm flipH="1">
              <a:off x="8261546" y="2967522"/>
              <a:ext cx="209694" cy="758738"/>
              <a:chOff x="3301965" y="3572189"/>
              <a:chExt cx="756509" cy="2585240"/>
            </a:xfrm>
          </p:grpSpPr>
          <p:grpSp>
            <p:nvGrpSpPr>
              <p:cNvPr id="60" name="Gruppieren 59">
                <a:extLst>
                  <a:ext uri="{FF2B5EF4-FFF2-40B4-BE49-F238E27FC236}">
                    <a16:creationId xmlns:a16="http://schemas.microsoft.com/office/drawing/2014/main" id="{74C35B54-87CA-4AC4-B1D2-B34C2A1A22B0}"/>
                  </a:ext>
                </a:extLst>
              </p:cNvPr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77" name="Trapezoid 76">
                  <a:extLst>
                    <a:ext uri="{FF2B5EF4-FFF2-40B4-BE49-F238E27FC236}">
                      <a16:creationId xmlns:a16="http://schemas.microsoft.com/office/drawing/2014/main" id="{F7696C22-8108-43EF-80EB-58713809CD90}"/>
                    </a:ext>
                  </a:extLst>
                </p:cNvPr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8" name="Flussdiagramm: Verbindungsstelle 327">
                  <a:extLst>
                    <a:ext uri="{FF2B5EF4-FFF2-40B4-BE49-F238E27FC236}">
                      <a16:creationId xmlns:a16="http://schemas.microsoft.com/office/drawing/2014/main" id="{ACDC4D62-7F19-4026-AAF0-C5CFD5E36ADA}"/>
                    </a:ext>
                  </a:extLst>
                </p:cNvPr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79" name="Gruppieren 78">
                  <a:extLst>
                    <a:ext uri="{FF2B5EF4-FFF2-40B4-BE49-F238E27FC236}">
                      <a16:creationId xmlns:a16="http://schemas.microsoft.com/office/drawing/2014/main" id="{1C5C295A-9865-48C6-B621-6898619B5227}"/>
                    </a:ext>
                  </a:extLst>
                </p:cNvPr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80" name="Akkord 329">
                    <a:extLst>
                      <a:ext uri="{FF2B5EF4-FFF2-40B4-BE49-F238E27FC236}">
                        <a16:creationId xmlns:a16="http://schemas.microsoft.com/office/drawing/2014/main" id="{3182FF5B-63DE-4CF0-B43A-6B07EEDA19C7}"/>
                      </a:ext>
                    </a:extLst>
                  </p:cNvPr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A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1" name="Ellipse 80">
                    <a:extLst>
                      <a:ext uri="{FF2B5EF4-FFF2-40B4-BE49-F238E27FC236}">
                        <a16:creationId xmlns:a16="http://schemas.microsoft.com/office/drawing/2014/main" id="{1123EE9D-056D-44E0-A231-5156A98A0727}"/>
                      </a:ext>
                    </a:extLst>
                  </p:cNvPr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2" name="Rechteck 81">
                    <a:extLst>
                      <a:ext uri="{FF2B5EF4-FFF2-40B4-BE49-F238E27FC236}">
                        <a16:creationId xmlns:a16="http://schemas.microsoft.com/office/drawing/2014/main" id="{4B7CE5ED-AC1D-4572-977C-F627C7EC9919}"/>
                      </a:ext>
                    </a:extLst>
                  </p:cNvPr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3" name="Ellipse 82">
                    <a:extLst>
                      <a:ext uri="{FF2B5EF4-FFF2-40B4-BE49-F238E27FC236}">
                        <a16:creationId xmlns:a16="http://schemas.microsoft.com/office/drawing/2014/main" id="{6F0375F4-47B7-4986-B9CA-3C6251C63860}"/>
                      </a:ext>
                    </a:extLst>
                  </p:cNvPr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84" name="Rechteck 83">
                    <a:extLst>
                      <a:ext uri="{FF2B5EF4-FFF2-40B4-BE49-F238E27FC236}">
                        <a16:creationId xmlns:a16="http://schemas.microsoft.com/office/drawing/2014/main" id="{A676F236-8873-4081-97E9-430A57020635}"/>
                      </a:ext>
                    </a:extLst>
                  </p:cNvPr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61" name="Gruppieren 60">
                <a:extLst>
                  <a:ext uri="{FF2B5EF4-FFF2-40B4-BE49-F238E27FC236}">
                    <a16:creationId xmlns:a16="http://schemas.microsoft.com/office/drawing/2014/main" id="{1F9FA254-4B64-4CEF-90E8-ED71A7360789}"/>
                  </a:ext>
                </a:extLst>
              </p:cNvPr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62" name="Gruppieren 61">
                  <a:extLst>
                    <a:ext uri="{FF2B5EF4-FFF2-40B4-BE49-F238E27FC236}">
                      <a16:creationId xmlns:a16="http://schemas.microsoft.com/office/drawing/2014/main" id="{906DE228-501C-4BF2-A987-EE440EF00475}"/>
                    </a:ext>
                  </a:extLst>
                </p:cNvPr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72" name="Flussdiagramm: Verbindungsstelle 321">
                    <a:extLst>
                      <a:ext uri="{FF2B5EF4-FFF2-40B4-BE49-F238E27FC236}">
                        <a16:creationId xmlns:a16="http://schemas.microsoft.com/office/drawing/2014/main" id="{5C56807D-1D36-4F2C-B229-AA90F0685344}"/>
                      </a:ext>
                    </a:extLst>
                  </p:cNvPr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3" name="Flussdiagramm: Verbindungsstelle 322">
                    <a:extLst>
                      <a:ext uri="{FF2B5EF4-FFF2-40B4-BE49-F238E27FC236}">
                        <a16:creationId xmlns:a16="http://schemas.microsoft.com/office/drawing/2014/main" id="{DDC99939-41A7-4AC4-84C6-9A70E2870DEE}"/>
                      </a:ext>
                    </a:extLst>
                  </p:cNvPr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4" name="Trapezoid 73">
                    <a:extLst>
                      <a:ext uri="{FF2B5EF4-FFF2-40B4-BE49-F238E27FC236}">
                        <a16:creationId xmlns:a16="http://schemas.microsoft.com/office/drawing/2014/main" id="{03CD86B2-9BA9-422B-BCAF-293F11C958B3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5" name="Rechteck 74">
                    <a:extLst>
                      <a:ext uri="{FF2B5EF4-FFF2-40B4-BE49-F238E27FC236}">
                        <a16:creationId xmlns:a16="http://schemas.microsoft.com/office/drawing/2014/main" id="{A491BF9B-DFEF-46B2-ACC7-C9F1CD3A5B7D}"/>
                      </a:ext>
                    </a:extLst>
                  </p:cNvPr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76" name="Rechteck 75">
                    <a:extLst>
                      <a:ext uri="{FF2B5EF4-FFF2-40B4-BE49-F238E27FC236}">
                        <a16:creationId xmlns:a16="http://schemas.microsoft.com/office/drawing/2014/main" id="{55B5DD84-2B77-4F17-99B0-E28CF66164D7}"/>
                      </a:ext>
                    </a:extLst>
                  </p:cNvPr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63" name="Trapezoid 62">
                  <a:extLst>
                    <a:ext uri="{FF2B5EF4-FFF2-40B4-BE49-F238E27FC236}">
                      <a16:creationId xmlns:a16="http://schemas.microsoft.com/office/drawing/2014/main" id="{62C9569E-17FD-45A2-AAED-5C5305FE58F7}"/>
                    </a:ext>
                  </a:extLst>
                </p:cNvPr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4" name="Trapezoid 63">
                  <a:extLst>
                    <a:ext uri="{FF2B5EF4-FFF2-40B4-BE49-F238E27FC236}">
                      <a16:creationId xmlns:a16="http://schemas.microsoft.com/office/drawing/2014/main" id="{459AB681-5E90-4303-B484-19CA47B2B8B1}"/>
                    </a:ext>
                  </a:extLst>
                </p:cNvPr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5" name="Trapezoid 64">
                  <a:extLst>
                    <a:ext uri="{FF2B5EF4-FFF2-40B4-BE49-F238E27FC236}">
                      <a16:creationId xmlns:a16="http://schemas.microsoft.com/office/drawing/2014/main" id="{F6D85D05-9C7F-42CB-B2E7-2EE94C9257F2}"/>
                    </a:ext>
                  </a:extLst>
                </p:cNvPr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6" name="Rechteck 65">
                  <a:extLst>
                    <a:ext uri="{FF2B5EF4-FFF2-40B4-BE49-F238E27FC236}">
                      <a16:creationId xmlns:a16="http://schemas.microsoft.com/office/drawing/2014/main" id="{6A22E5F1-158C-4B84-B0C8-6D2341BFD415}"/>
                    </a:ext>
                  </a:extLst>
                </p:cNvPr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7" name="Rechteck 66">
                  <a:extLst>
                    <a:ext uri="{FF2B5EF4-FFF2-40B4-BE49-F238E27FC236}">
                      <a16:creationId xmlns:a16="http://schemas.microsoft.com/office/drawing/2014/main" id="{1C2753FB-2ED8-46FC-8F57-116F384D2197}"/>
                    </a:ext>
                  </a:extLst>
                </p:cNvPr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hteck 67">
                  <a:extLst>
                    <a:ext uri="{FF2B5EF4-FFF2-40B4-BE49-F238E27FC236}">
                      <a16:creationId xmlns:a16="http://schemas.microsoft.com/office/drawing/2014/main" id="{448D8994-165B-442E-A084-B55CBB3C122E}"/>
                    </a:ext>
                  </a:extLst>
                </p:cNvPr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69" name="Rechteck 68">
                  <a:extLst>
                    <a:ext uri="{FF2B5EF4-FFF2-40B4-BE49-F238E27FC236}">
                      <a16:creationId xmlns:a16="http://schemas.microsoft.com/office/drawing/2014/main" id="{1277B325-449B-4B5A-8D80-C6173B605C9A}"/>
                    </a:ext>
                  </a:extLst>
                </p:cNvPr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0" name="Rechteck 69">
                  <a:extLst>
                    <a:ext uri="{FF2B5EF4-FFF2-40B4-BE49-F238E27FC236}">
                      <a16:creationId xmlns:a16="http://schemas.microsoft.com/office/drawing/2014/main" id="{68CF0B20-2DD3-430F-B9F2-6F7072B552D6}"/>
                    </a:ext>
                  </a:extLst>
                </p:cNvPr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71" name="Rechteck 70">
                  <a:extLst>
                    <a:ext uri="{FF2B5EF4-FFF2-40B4-BE49-F238E27FC236}">
                      <a16:creationId xmlns:a16="http://schemas.microsoft.com/office/drawing/2014/main" id="{2D601E5B-67BF-4434-8EEA-1362A64BBE8B}"/>
                    </a:ext>
                  </a:extLst>
                </p:cNvPr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3" name="Gruppieren 42">
              <a:extLst>
                <a:ext uri="{FF2B5EF4-FFF2-40B4-BE49-F238E27FC236}">
                  <a16:creationId xmlns:a16="http://schemas.microsoft.com/office/drawing/2014/main" id="{D4C50114-84A6-44A5-B439-6C11D1C32B2B}"/>
                </a:ext>
              </a:extLst>
            </p:cNvPr>
            <p:cNvGrpSpPr/>
            <p:nvPr/>
          </p:nvGrpSpPr>
          <p:grpSpPr>
            <a:xfrm flipH="1">
              <a:off x="8235656" y="3683971"/>
              <a:ext cx="195321" cy="672563"/>
              <a:chOff x="3461617" y="6028639"/>
              <a:chExt cx="704652" cy="2291616"/>
            </a:xfrm>
          </p:grpSpPr>
          <p:sp>
            <p:nvSpPr>
              <p:cNvPr id="56" name="Trapezoid 55">
                <a:extLst>
                  <a:ext uri="{FF2B5EF4-FFF2-40B4-BE49-F238E27FC236}">
                    <a16:creationId xmlns:a16="http://schemas.microsoft.com/office/drawing/2014/main" id="{61361966-19F2-4AE3-8003-5B0A9F39A82C}"/>
                  </a:ext>
                </a:extLst>
              </p:cNvPr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7" name="Trapezoid 56">
                <a:extLst>
                  <a:ext uri="{FF2B5EF4-FFF2-40B4-BE49-F238E27FC236}">
                    <a16:creationId xmlns:a16="http://schemas.microsoft.com/office/drawing/2014/main" id="{F5AC82BE-396F-47E6-A873-18B47F82DBB7}"/>
                  </a:ext>
                </a:extLst>
              </p:cNvPr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8" name="Trapezoid 57">
                <a:extLst>
                  <a:ext uri="{FF2B5EF4-FFF2-40B4-BE49-F238E27FC236}">
                    <a16:creationId xmlns:a16="http://schemas.microsoft.com/office/drawing/2014/main" id="{D28C9293-AA3C-4AEE-BF9C-0BF750D1B460}"/>
                  </a:ext>
                </a:extLst>
              </p:cNvPr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9" name="Rechteck 58">
                <a:extLst>
                  <a:ext uri="{FF2B5EF4-FFF2-40B4-BE49-F238E27FC236}">
                    <a16:creationId xmlns:a16="http://schemas.microsoft.com/office/drawing/2014/main" id="{4FBECA49-0C3E-4802-B310-973A09FDEF37}"/>
                  </a:ext>
                </a:extLst>
              </p:cNvPr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44" name="Trapezoid 43">
              <a:extLst>
                <a:ext uri="{FF2B5EF4-FFF2-40B4-BE49-F238E27FC236}">
                  <a16:creationId xmlns:a16="http://schemas.microsoft.com/office/drawing/2014/main" id="{A80A2208-9533-4747-A71B-3303E6FC3BB2}"/>
                </a:ext>
              </a:extLst>
            </p:cNvPr>
            <p:cNvSpPr/>
            <p:nvPr/>
          </p:nvSpPr>
          <p:spPr>
            <a:xfrm rot="13243170" flipH="1">
              <a:off x="8238854" y="3286386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Flussdiagramm: Verbindungsstelle 302">
              <a:extLst>
                <a:ext uri="{FF2B5EF4-FFF2-40B4-BE49-F238E27FC236}">
                  <a16:creationId xmlns:a16="http://schemas.microsoft.com/office/drawing/2014/main" id="{FC5EABF3-7D89-4063-AB95-8BC3BC6289A9}"/>
                </a:ext>
              </a:extLst>
            </p:cNvPr>
            <p:cNvSpPr/>
            <p:nvPr/>
          </p:nvSpPr>
          <p:spPr>
            <a:xfrm flipH="1">
              <a:off x="8333317" y="3227912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Rechteck 45">
              <a:extLst>
                <a:ext uri="{FF2B5EF4-FFF2-40B4-BE49-F238E27FC236}">
                  <a16:creationId xmlns:a16="http://schemas.microsoft.com/office/drawing/2014/main" id="{AE714D56-96A8-4527-BE21-57C586CB6BB2}"/>
                </a:ext>
              </a:extLst>
            </p:cNvPr>
            <p:cNvSpPr/>
            <p:nvPr/>
          </p:nvSpPr>
          <p:spPr>
            <a:xfrm rot="4968884" flipH="1">
              <a:off x="8105630" y="3424392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Rechteck 46">
              <a:extLst>
                <a:ext uri="{FF2B5EF4-FFF2-40B4-BE49-F238E27FC236}">
                  <a16:creationId xmlns:a16="http://schemas.microsoft.com/office/drawing/2014/main" id="{6CBCCDFF-B48F-44B5-B04A-1BD7FD43B4EE}"/>
                </a:ext>
              </a:extLst>
            </p:cNvPr>
            <p:cNvSpPr/>
            <p:nvPr/>
          </p:nvSpPr>
          <p:spPr>
            <a:xfrm rot="2352727" flipH="1">
              <a:off x="8322196" y="3308180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Rechteck 47">
              <a:extLst>
                <a:ext uri="{FF2B5EF4-FFF2-40B4-BE49-F238E27FC236}">
                  <a16:creationId xmlns:a16="http://schemas.microsoft.com/office/drawing/2014/main" id="{E6DCA19A-B9CA-4D00-AD0D-29C8AE7EA131}"/>
                </a:ext>
              </a:extLst>
            </p:cNvPr>
            <p:cNvSpPr/>
            <p:nvPr/>
          </p:nvSpPr>
          <p:spPr>
            <a:xfrm flipH="1">
              <a:off x="8342949" y="3505278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Trapezoid 48">
              <a:extLst>
                <a:ext uri="{FF2B5EF4-FFF2-40B4-BE49-F238E27FC236}">
                  <a16:creationId xmlns:a16="http://schemas.microsoft.com/office/drawing/2014/main" id="{65720085-11F3-45CC-B960-C5D7E158FD25}"/>
                </a:ext>
              </a:extLst>
            </p:cNvPr>
            <p:cNvSpPr/>
            <p:nvPr/>
          </p:nvSpPr>
          <p:spPr>
            <a:xfrm rot="8957818" flipH="1">
              <a:off x="8359824" y="3713186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Trapezoid 49">
              <a:extLst>
                <a:ext uri="{FF2B5EF4-FFF2-40B4-BE49-F238E27FC236}">
                  <a16:creationId xmlns:a16="http://schemas.microsoft.com/office/drawing/2014/main" id="{06DDCFDD-FDA8-4E9D-9EFD-98F515164DD3}"/>
                </a:ext>
              </a:extLst>
            </p:cNvPr>
            <p:cNvSpPr/>
            <p:nvPr/>
          </p:nvSpPr>
          <p:spPr>
            <a:xfrm rot="12760557" flipH="1">
              <a:off x="8706296" y="4087268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Trapezoid 50">
              <a:extLst>
                <a:ext uri="{FF2B5EF4-FFF2-40B4-BE49-F238E27FC236}">
                  <a16:creationId xmlns:a16="http://schemas.microsoft.com/office/drawing/2014/main" id="{F841B406-C056-4DE8-B857-6454DA8CAE2F}"/>
                </a:ext>
              </a:extLst>
            </p:cNvPr>
            <p:cNvSpPr/>
            <p:nvPr/>
          </p:nvSpPr>
          <p:spPr>
            <a:xfrm rot="7065802" flipH="1">
              <a:off x="8570016" y="3902057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Ellipse 51">
              <a:extLst>
                <a:ext uri="{FF2B5EF4-FFF2-40B4-BE49-F238E27FC236}">
                  <a16:creationId xmlns:a16="http://schemas.microsoft.com/office/drawing/2014/main" id="{F51885E1-F45D-478A-B0C3-E444A2256E47}"/>
                </a:ext>
              </a:extLst>
            </p:cNvPr>
            <p:cNvSpPr/>
            <p:nvPr/>
          </p:nvSpPr>
          <p:spPr>
            <a:xfrm rot="5213167" flipH="1">
              <a:off x="7983772" y="3451040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Trapezoid 52">
              <a:extLst>
                <a:ext uri="{FF2B5EF4-FFF2-40B4-BE49-F238E27FC236}">
                  <a16:creationId xmlns:a16="http://schemas.microsoft.com/office/drawing/2014/main" id="{16475755-8B96-49C9-8D1C-1047E32C2D3A}"/>
                </a:ext>
              </a:extLst>
            </p:cNvPr>
            <p:cNvSpPr/>
            <p:nvPr/>
          </p:nvSpPr>
          <p:spPr>
            <a:xfrm rot="7065802" flipH="1">
              <a:off x="8451464" y="3952417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Trapezoid 53">
              <a:extLst>
                <a:ext uri="{FF2B5EF4-FFF2-40B4-BE49-F238E27FC236}">
                  <a16:creationId xmlns:a16="http://schemas.microsoft.com/office/drawing/2014/main" id="{56C982A5-A308-4F47-88A1-B2013858B4E2}"/>
                </a:ext>
              </a:extLst>
            </p:cNvPr>
            <p:cNvSpPr/>
            <p:nvPr/>
          </p:nvSpPr>
          <p:spPr>
            <a:xfrm rot="8515944" flipH="1">
              <a:off x="8298997" y="3716714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Rechteck 54">
              <a:extLst>
                <a:ext uri="{FF2B5EF4-FFF2-40B4-BE49-F238E27FC236}">
                  <a16:creationId xmlns:a16="http://schemas.microsoft.com/office/drawing/2014/main" id="{AE996771-3C5B-4C49-B1DE-966B406438E4}"/>
                </a:ext>
              </a:extLst>
            </p:cNvPr>
            <p:cNvSpPr/>
            <p:nvPr/>
          </p:nvSpPr>
          <p:spPr>
            <a:xfrm rot="19252394" flipH="1">
              <a:off x="8180806" y="3473266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85" name="Gruppieren 84">
            <a:extLst>
              <a:ext uri="{FF2B5EF4-FFF2-40B4-BE49-F238E27FC236}">
                <a16:creationId xmlns:a16="http://schemas.microsoft.com/office/drawing/2014/main" id="{48764A33-6C9B-48A1-983D-6997E754EFEB}"/>
              </a:ext>
            </a:extLst>
          </p:cNvPr>
          <p:cNvGrpSpPr/>
          <p:nvPr/>
        </p:nvGrpSpPr>
        <p:grpSpPr>
          <a:xfrm>
            <a:off x="8888161" y="3609256"/>
            <a:ext cx="846126" cy="550701"/>
            <a:chOff x="8733042" y="3460367"/>
            <a:chExt cx="1393734" cy="792825"/>
          </a:xfrm>
        </p:grpSpPr>
        <p:sp>
          <p:nvSpPr>
            <p:cNvPr id="90" name="Bogen 89">
              <a:extLst>
                <a:ext uri="{FF2B5EF4-FFF2-40B4-BE49-F238E27FC236}">
                  <a16:creationId xmlns:a16="http://schemas.microsoft.com/office/drawing/2014/main" id="{41333558-556E-4AC9-BEFF-33E770CADBE9}"/>
                </a:ext>
              </a:extLst>
            </p:cNvPr>
            <p:cNvSpPr/>
            <p:nvPr/>
          </p:nvSpPr>
          <p:spPr>
            <a:xfrm>
              <a:off x="8733042" y="3639650"/>
              <a:ext cx="507575" cy="432547"/>
            </a:xfrm>
            <a:prstGeom prst="arc">
              <a:avLst>
                <a:gd name="adj1" fmla="val 19640238"/>
                <a:gd name="adj2" fmla="val 2201611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Bogen 90">
              <a:extLst>
                <a:ext uri="{FF2B5EF4-FFF2-40B4-BE49-F238E27FC236}">
                  <a16:creationId xmlns:a16="http://schemas.microsoft.com/office/drawing/2014/main" id="{9DD663EA-1AA3-40A2-86DF-E2790BB9BA14}"/>
                </a:ext>
              </a:extLst>
            </p:cNvPr>
            <p:cNvSpPr/>
            <p:nvPr/>
          </p:nvSpPr>
          <p:spPr>
            <a:xfrm>
              <a:off x="8843467" y="3584186"/>
              <a:ext cx="474166" cy="556136"/>
            </a:xfrm>
            <a:prstGeom prst="arc">
              <a:avLst>
                <a:gd name="adj1" fmla="val 17836633"/>
                <a:gd name="adj2" fmla="val 3906565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Bogen 91">
              <a:extLst>
                <a:ext uri="{FF2B5EF4-FFF2-40B4-BE49-F238E27FC236}">
                  <a16:creationId xmlns:a16="http://schemas.microsoft.com/office/drawing/2014/main" id="{12E026FE-E36B-4ADD-8A73-F079A20C6865}"/>
                </a:ext>
              </a:extLst>
            </p:cNvPr>
            <p:cNvSpPr/>
            <p:nvPr/>
          </p:nvSpPr>
          <p:spPr>
            <a:xfrm>
              <a:off x="8931920" y="3475840"/>
              <a:ext cx="474166" cy="777352"/>
            </a:xfrm>
            <a:prstGeom prst="arc">
              <a:avLst>
                <a:gd name="adj1" fmla="val 16732585"/>
                <a:gd name="adj2" fmla="val 5214123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Bogen 92">
              <a:extLst>
                <a:ext uri="{FF2B5EF4-FFF2-40B4-BE49-F238E27FC236}">
                  <a16:creationId xmlns:a16="http://schemas.microsoft.com/office/drawing/2014/main" id="{8FD3CBBD-21AB-430B-9A63-E29BDE5940CF}"/>
                </a:ext>
              </a:extLst>
            </p:cNvPr>
            <p:cNvSpPr/>
            <p:nvPr/>
          </p:nvSpPr>
          <p:spPr>
            <a:xfrm flipH="1">
              <a:off x="9619201" y="3631019"/>
              <a:ext cx="507575" cy="432547"/>
            </a:xfrm>
            <a:prstGeom prst="arc">
              <a:avLst>
                <a:gd name="adj1" fmla="val 19640238"/>
                <a:gd name="adj2" fmla="val 2201611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Bogen 93">
              <a:extLst>
                <a:ext uri="{FF2B5EF4-FFF2-40B4-BE49-F238E27FC236}">
                  <a16:creationId xmlns:a16="http://schemas.microsoft.com/office/drawing/2014/main" id="{1BC59CF7-072B-47AB-A052-61A911A0CAB2}"/>
                </a:ext>
              </a:extLst>
            </p:cNvPr>
            <p:cNvSpPr/>
            <p:nvPr/>
          </p:nvSpPr>
          <p:spPr>
            <a:xfrm flipH="1">
              <a:off x="9514088" y="3569224"/>
              <a:ext cx="474166" cy="556136"/>
            </a:xfrm>
            <a:prstGeom prst="arc">
              <a:avLst>
                <a:gd name="adj1" fmla="val 17836633"/>
                <a:gd name="adj2" fmla="val 3906565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Bogen 94">
              <a:extLst>
                <a:ext uri="{FF2B5EF4-FFF2-40B4-BE49-F238E27FC236}">
                  <a16:creationId xmlns:a16="http://schemas.microsoft.com/office/drawing/2014/main" id="{FF176BC7-4398-4AE1-92B9-A1EFBB98D53E}"/>
                </a:ext>
              </a:extLst>
            </p:cNvPr>
            <p:cNvSpPr/>
            <p:nvPr/>
          </p:nvSpPr>
          <p:spPr>
            <a:xfrm flipH="1">
              <a:off x="9433612" y="3460367"/>
              <a:ext cx="474166" cy="777352"/>
            </a:xfrm>
            <a:prstGeom prst="arc">
              <a:avLst>
                <a:gd name="adj1" fmla="val 16732585"/>
                <a:gd name="adj2" fmla="val 5214123"/>
              </a:avLst>
            </a:prstGeom>
            <a:ln w="3175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96" name="Pfeil: nach unten 95">
            <a:extLst>
              <a:ext uri="{FF2B5EF4-FFF2-40B4-BE49-F238E27FC236}">
                <a16:creationId xmlns:a16="http://schemas.microsoft.com/office/drawing/2014/main" id="{7DC053C7-E06C-4272-B7CF-0E5F42D7DBFF}"/>
              </a:ext>
            </a:extLst>
          </p:cNvPr>
          <p:cNvSpPr/>
          <p:nvPr/>
        </p:nvSpPr>
        <p:spPr>
          <a:xfrm rot="5400000">
            <a:off x="10195559" y="4308642"/>
            <a:ext cx="261112" cy="667433"/>
          </a:xfrm>
          <a:prstGeom prst="downArrow">
            <a:avLst>
              <a:gd name="adj1" fmla="val 50000"/>
              <a:gd name="adj2" fmla="val 63762"/>
            </a:avLst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7" name="Textfeld 96">
            <a:extLst>
              <a:ext uri="{FF2B5EF4-FFF2-40B4-BE49-F238E27FC236}">
                <a16:creationId xmlns:a16="http://schemas.microsoft.com/office/drawing/2014/main" id="{EC2BE026-24E0-47BA-BAE9-CC54C6E46597}"/>
              </a:ext>
            </a:extLst>
          </p:cNvPr>
          <p:cNvSpPr txBox="1"/>
          <p:nvPr/>
        </p:nvSpPr>
        <p:spPr>
          <a:xfrm>
            <a:off x="10123899" y="5582785"/>
            <a:ext cx="1799469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izvedba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prema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+mn-cs"/>
              </a:rPr>
              <a:t> ISO/TR 15066</a:t>
            </a:r>
          </a:p>
        </p:txBody>
      </p:sp>
      <p:sp>
        <p:nvSpPr>
          <p:cNvPr id="3" name="Rechteck 2"/>
          <p:cNvSpPr/>
          <p:nvPr/>
        </p:nvSpPr>
        <p:spPr>
          <a:xfrm>
            <a:off x="7494281" y="2643500"/>
            <a:ext cx="1813676" cy="757272"/>
          </a:xfrm>
          <a:prstGeom prst="rect">
            <a:avLst/>
          </a:prstGeom>
          <a:solidFill>
            <a:srgbClr val="FF0000">
              <a:alpha val="4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9" name="Gruppieren 88">
            <a:extLst>
              <a:ext uri="{FF2B5EF4-FFF2-40B4-BE49-F238E27FC236}">
                <a16:creationId xmlns:a16="http://schemas.microsoft.com/office/drawing/2014/main" id="{E55B17E8-28D8-4012-9438-405019F92968}"/>
              </a:ext>
            </a:extLst>
          </p:cNvPr>
          <p:cNvGrpSpPr/>
          <p:nvPr/>
        </p:nvGrpSpPr>
        <p:grpSpPr>
          <a:xfrm>
            <a:off x="549279" y="4413420"/>
            <a:ext cx="1515205" cy="622314"/>
            <a:chOff x="217342" y="3816136"/>
            <a:chExt cx="4010889" cy="1779231"/>
          </a:xfrm>
        </p:grpSpPr>
        <p:grpSp>
          <p:nvGrpSpPr>
            <p:cNvPr id="99" name="Gruppieren 98">
              <a:extLst>
                <a:ext uri="{FF2B5EF4-FFF2-40B4-BE49-F238E27FC236}">
                  <a16:creationId xmlns:a16="http://schemas.microsoft.com/office/drawing/2014/main" id="{FB2B0A99-0BBD-40FC-8C72-AA388B22ED6D}"/>
                </a:ext>
              </a:extLst>
            </p:cNvPr>
            <p:cNvGrpSpPr/>
            <p:nvPr/>
          </p:nvGrpSpPr>
          <p:grpSpPr>
            <a:xfrm>
              <a:off x="371302" y="3997613"/>
              <a:ext cx="3696929" cy="1327246"/>
              <a:chOff x="8007031" y="1661505"/>
              <a:chExt cx="3648104" cy="1136032"/>
            </a:xfrm>
          </p:grpSpPr>
          <p:grpSp>
            <p:nvGrpSpPr>
              <p:cNvPr id="111" name="Gruppieren 110">
                <a:extLst>
                  <a:ext uri="{FF2B5EF4-FFF2-40B4-BE49-F238E27FC236}">
                    <a16:creationId xmlns:a16="http://schemas.microsoft.com/office/drawing/2014/main" id="{2EA61C71-F01C-4F13-B153-4BA91803077F}"/>
                  </a:ext>
                </a:extLst>
              </p:cNvPr>
              <p:cNvGrpSpPr/>
              <p:nvPr/>
            </p:nvGrpSpPr>
            <p:grpSpPr>
              <a:xfrm>
                <a:off x="8007031" y="1661505"/>
                <a:ext cx="3648104" cy="1136032"/>
                <a:chOff x="7567061" y="1569712"/>
                <a:chExt cx="3447648" cy="1073609"/>
              </a:xfrm>
            </p:grpSpPr>
            <p:sp>
              <p:nvSpPr>
                <p:cNvPr id="113" name="Rechteck 112">
                  <a:extLst>
                    <a:ext uri="{FF2B5EF4-FFF2-40B4-BE49-F238E27FC236}">
                      <a16:creationId xmlns:a16="http://schemas.microsoft.com/office/drawing/2014/main" id="{2706A2C4-FFB5-4DB4-BD73-B09FC235BCF6}"/>
                    </a:ext>
                  </a:extLst>
                </p:cNvPr>
                <p:cNvSpPr/>
                <p:nvPr/>
              </p:nvSpPr>
              <p:spPr>
                <a:xfrm>
                  <a:off x="10362385" y="1683419"/>
                  <a:ext cx="120832" cy="11650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4" name="Rechteck 113">
                  <a:extLst>
                    <a:ext uri="{FF2B5EF4-FFF2-40B4-BE49-F238E27FC236}">
                      <a16:creationId xmlns:a16="http://schemas.microsoft.com/office/drawing/2014/main" id="{002E1CDB-0A92-4179-959B-E545491BCF99}"/>
                    </a:ext>
                  </a:extLst>
                </p:cNvPr>
                <p:cNvSpPr/>
                <p:nvPr/>
              </p:nvSpPr>
              <p:spPr>
                <a:xfrm>
                  <a:off x="8088475" y="1683897"/>
                  <a:ext cx="120832" cy="11603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15" name="Gruppieren 114">
                  <a:extLst>
                    <a:ext uri="{FF2B5EF4-FFF2-40B4-BE49-F238E27FC236}">
                      <a16:creationId xmlns:a16="http://schemas.microsoft.com/office/drawing/2014/main" id="{71F37347-535A-4D30-85A2-885DFBE4F3BB}"/>
                    </a:ext>
                  </a:extLst>
                </p:cNvPr>
                <p:cNvGrpSpPr/>
                <p:nvPr/>
              </p:nvGrpSpPr>
              <p:grpSpPr>
                <a:xfrm flipH="1">
                  <a:off x="9972452" y="1991406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127" name="Gerader Verbinder 126">
                    <a:extLst>
                      <a:ext uri="{FF2B5EF4-FFF2-40B4-BE49-F238E27FC236}">
                        <a16:creationId xmlns:a16="http://schemas.microsoft.com/office/drawing/2014/main" id="{28D62BEE-015F-48F5-A8B9-F255C7BA91D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8" name="Gerader Verbinder 127">
                    <a:extLst>
                      <a:ext uri="{FF2B5EF4-FFF2-40B4-BE49-F238E27FC236}">
                        <a16:creationId xmlns:a16="http://schemas.microsoft.com/office/drawing/2014/main" id="{083EE860-CF58-4344-94B3-6B91818487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16" name="Gruppieren 115">
                  <a:extLst>
                    <a:ext uri="{FF2B5EF4-FFF2-40B4-BE49-F238E27FC236}">
                      <a16:creationId xmlns:a16="http://schemas.microsoft.com/office/drawing/2014/main" id="{1C3D3071-A082-4B0B-8155-14965D990C7C}"/>
                    </a:ext>
                  </a:extLst>
                </p:cNvPr>
                <p:cNvGrpSpPr/>
                <p:nvPr/>
              </p:nvGrpSpPr>
              <p:grpSpPr>
                <a:xfrm>
                  <a:off x="8534398" y="1998039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125" name="Gerader Verbinder 124">
                    <a:extLst>
                      <a:ext uri="{FF2B5EF4-FFF2-40B4-BE49-F238E27FC236}">
                        <a16:creationId xmlns:a16="http://schemas.microsoft.com/office/drawing/2014/main" id="{92D7FE9B-6F5E-40E5-9882-6F4B19975C0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26" name="Gerader Verbinder 125">
                    <a:extLst>
                      <a:ext uri="{FF2B5EF4-FFF2-40B4-BE49-F238E27FC236}">
                        <a16:creationId xmlns:a16="http://schemas.microsoft.com/office/drawing/2014/main" id="{81DEE859-C940-4103-8427-215A416E9C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117" name="Freihandform: Form 116">
                  <a:extLst>
                    <a:ext uri="{FF2B5EF4-FFF2-40B4-BE49-F238E27FC236}">
                      <a16:creationId xmlns:a16="http://schemas.microsoft.com/office/drawing/2014/main" id="{892E3199-7D87-4B9B-84E0-9B5542BF8277}"/>
                    </a:ext>
                  </a:extLst>
                </p:cNvPr>
                <p:cNvSpPr/>
                <p:nvPr/>
              </p:nvSpPr>
              <p:spPr>
                <a:xfrm>
                  <a:off x="8031649" y="1569712"/>
                  <a:ext cx="2520280" cy="432048"/>
                </a:xfrm>
                <a:custGeom>
                  <a:avLst/>
                  <a:gdLst>
                    <a:gd name="connsiteX0" fmla="*/ 1260140 w 2520280"/>
                    <a:gd name="connsiteY0" fmla="*/ 0 h 432048"/>
                    <a:gd name="connsiteX1" fmla="*/ 2016224 w 2520280"/>
                    <a:gd name="connsiteY1" fmla="*/ 216024 h 432048"/>
                    <a:gd name="connsiteX2" fmla="*/ 2520280 w 2520280"/>
                    <a:gd name="connsiteY2" fmla="*/ 216024 h 432048"/>
                    <a:gd name="connsiteX3" fmla="*/ 2520280 w 2520280"/>
                    <a:gd name="connsiteY3" fmla="*/ 432048 h 432048"/>
                    <a:gd name="connsiteX4" fmla="*/ 0 w 2520280"/>
                    <a:gd name="connsiteY4" fmla="*/ 432048 h 432048"/>
                    <a:gd name="connsiteX5" fmla="*/ 0 w 2520280"/>
                    <a:gd name="connsiteY5" fmla="*/ 216024 h 432048"/>
                    <a:gd name="connsiteX6" fmla="*/ 504056 w 2520280"/>
                    <a:gd name="connsiteY6" fmla="*/ 216024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0280" h="432048">
                      <a:moveTo>
                        <a:pt x="1260140" y="0"/>
                      </a:moveTo>
                      <a:lnTo>
                        <a:pt x="2016224" y="216024"/>
                      </a:lnTo>
                      <a:lnTo>
                        <a:pt x="2520280" y="216024"/>
                      </a:lnTo>
                      <a:lnTo>
                        <a:pt x="2520280" y="432048"/>
                      </a:lnTo>
                      <a:lnTo>
                        <a:pt x="0" y="432048"/>
                      </a:lnTo>
                      <a:lnTo>
                        <a:pt x="0" y="216024"/>
                      </a:lnTo>
                      <a:lnTo>
                        <a:pt x="504056" y="216024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8" name="Freihandform: Form 117">
                  <a:extLst>
                    <a:ext uri="{FF2B5EF4-FFF2-40B4-BE49-F238E27FC236}">
                      <a16:creationId xmlns:a16="http://schemas.microsoft.com/office/drawing/2014/main" id="{AA14E03A-1252-4CCC-AE8B-5B71A91363A2}"/>
                    </a:ext>
                  </a:extLst>
                </p:cNvPr>
                <p:cNvSpPr/>
                <p:nvPr/>
              </p:nvSpPr>
              <p:spPr>
                <a:xfrm rot="16200000">
                  <a:off x="7832437" y="1349158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19" name="Freihandform: Form 118">
                  <a:extLst>
                    <a:ext uri="{FF2B5EF4-FFF2-40B4-BE49-F238E27FC236}">
                      <a16:creationId xmlns:a16="http://schemas.microsoft.com/office/drawing/2014/main" id="{D948DDC2-9ADC-47A2-9361-98C606D02277}"/>
                    </a:ext>
                  </a:extLst>
                </p:cNvPr>
                <p:cNvSpPr/>
                <p:nvPr/>
              </p:nvSpPr>
              <p:spPr>
                <a:xfrm rot="16200000">
                  <a:off x="10104775" y="1351626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0" name="Freihandform: Form 119">
                  <a:extLst>
                    <a:ext uri="{FF2B5EF4-FFF2-40B4-BE49-F238E27FC236}">
                      <a16:creationId xmlns:a16="http://schemas.microsoft.com/office/drawing/2014/main" id="{14191781-3934-4978-B3B1-664842FA96A7}"/>
                    </a:ext>
                  </a:extLst>
                </p:cNvPr>
                <p:cNvSpPr/>
                <p:nvPr/>
              </p:nvSpPr>
              <p:spPr>
                <a:xfrm rot="5400000">
                  <a:off x="8405184" y="1347647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1" name="Freihandform: Form 120">
                  <a:extLst>
                    <a:ext uri="{FF2B5EF4-FFF2-40B4-BE49-F238E27FC236}">
                      <a16:creationId xmlns:a16="http://schemas.microsoft.com/office/drawing/2014/main" id="{DB04B88C-A414-4DE8-89A4-DEF0B51B065B}"/>
                    </a:ext>
                  </a:extLst>
                </p:cNvPr>
                <p:cNvSpPr/>
                <p:nvPr/>
              </p:nvSpPr>
              <p:spPr>
                <a:xfrm rot="5400000">
                  <a:off x="10692430" y="1349423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2" name="Rechteck 121">
                  <a:extLst>
                    <a:ext uri="{FF2B5EF4-FFF2-40B4-BE49-F238E27FC236}">
                      <a16:creationId xmlns:a16="http://schemas.microsoft.com/office/drawing/2014/main" id="{EA3CCE29-BF3D-49C6-8E10-5768987521E7}"/>
                    </a:ext>
                  </a:extLst>
                </p:cNvPr>
                <p:cNvSpPr/>
                <p:nvPr/>
              </p:nvSpPr>
              <p:spPr>
                <a:xfrm>
                  <a:off x="10398710" y="1617951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3" name="Rechteck 122">
                  <a:extLst>
                    <a:ext uri="{FF2B5EF4-FFF2-40B4-BE49-F238E27FC236}">
                      <a16:creationId xmlns:a16="http://schemas.microsoft.com/office/drawing/2014/main" id="{5FADF9B3-071C-4153-B5F0-6E4A6DEB6423}"/>
                    </a:ext>
                  </a:extLst>
                </p:cNvPr>
                <p:cNvSpPr/>
                <p:nvPr/>
              </p:nvSpPr>
              <p:spPr>
                <a:xfrm>
                  <a:off x="8127415" y="1620273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Rechteck 123">
                  <a:extLst>
                    <a:ext uri="{FF2B5EF4-FFF2-40B4-BE49-F238E27FC236}">
                      <a16:creationId xmlns:a16="http://schemas.microsoft.com/office/drawing/2014/main" id="{3653562E-C9FC-4983-8A2A-4825FE861DCB}"/>
                    </a:ext>
                  </a:extLst>
                </p:cNvPr>
                <p:cNvSpPr/>
                <p:nvPr/>
              </p:nvSpPr>
              <p:spPr>
                <a:xfrm>
                  <a:off x="8929389" y="2001760"/>
                  <a:ext cx="79208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12" name="Picture 2" descr="Bildergebnis für CE Zeichen">
                <a:extLst>
                  <a:ext uri="{FF2B5EF4-FFF2-40B4-BE49-F238E27FC236}">
                    <a16:creationId xmlns:a16="http://schemas.microsoft.com/office/drawing/2014/main" id="{E3DB1E44-AB93-4A04-B2F2-E40E4BFA9C3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2320" y="2317215"/>
                <a:ext cx="250639" cy="179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00" name="Gruppieren 99">
              <a:extLst>
                <a:ext uri="{FF2B5EF4-FFF2-40B4-BE49-F238E27FC236}">
                  <a16:creationId xmlns:a16="http://schemas.microsoft.com/office/drawing/2014/main" id="{AEF8FEA3-48CA-4E53-A063-BF3E296203E0}"/>
                </a:ext>
              </a:extLst>
            </p:cNvPr>
            <p:cNvGrpSpPr/>
            <p:nvPr/>
          </p:nvGrpSpPr>
          <p:grpSpPr>
            <a:xfrm>
              <a:off x="217342" y="3830218"/>
              <a:ext cx="1584146" cy="520695"/>
              <a:chOff x="7518985" y="2002971"/>
              <a:chExt cx="4146737" cy="1003065"/>
            </a:xfrm>
          </p:grpSpPr>
          <p:sp>
            <p:nvSpPr>
              <p:cNvPr id="107" name="Rechteck 106">
                <a:extLst>
                  <a:ext uri="{FF2B5EF4-FFF2-40B4-BE49-F238E27FC236}">
                    <a16:creationId xmlns:a16="http://schemas.microsoft.com/office/drawing/2014/main" id="{631C3000-0104-48FB-8FD2-420F0A97B3E4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8" name="Rechteck 107">
                <a:extLst>
                  <a:ext uri="{FF2B5EF4-FFF2-40B4-BE49-F238E27FC236}">
                    <a16:creationId xmlns:a16="http://schemas.microsoft.com/office/drawing/2014/main" id="{18560728-F0A5-40EE-BBCA-0EEEF02C644E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9" name="Rechteck 108">
                <a:extLst>
                  <a:ext uri="{FF2B5EF4-FFF2-40B4-BE49-F238E27FC236}">
                    <a16:creationId xmlns:a16="http://schemas.microsoft.com/office/drawing/2014/main" id="{C3B1752C-3411-4633-AC93-06D8F5C13A81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0" name="Rechteck 109">
                <a:extLst>
                  <a:ext uri="{FF2B5EF4-FFF2-40B4-BE49-F238E27FC236}">
                    <a16:creationId xmlns:a16="http://schemas.microsoft.com/office/drawing/2014/main" id="{E4F208E8-DB85-44B7-9933-AFE1C041CD13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01" name="Gruppieren 100">
              <a:extLst>
                <a:ext uri="{FF2B5EF4-FFF2-40B4-BE49-F238E27FC236}">
                  <a16:creationId xmlns:a16="http://schemas.microsoft.com/office/drawing/2014/main" id="{3F349E3C-8774-4D00-94BF-6E44D126E107}"/>
                </a:ext>
              </a:extLst>
            </p:cNvPr>
            <p:cNvGrpSpPr/>
            <p:nvPr/>
          </p:nvGrpSpPr>
          <p:grpSpPr>
            <a:xfrm>
              <a:off x="2644085" y="3816136"/>
              <a:ext cx="1584146" cy="520695"/>
              <a:chOff x="7518985" y="2002971"/>
              <a:chExt cx="4146737" cy="1003065"/>
            </a:xfrm>
          </p:grpSpPr>
          <p:sp>
            <p:nvSpPr>
              <p:cNvPr id="103" name="Rechteck 102">
                <a:extLst>
                  <a:ext uri="{FF2B5EF4-FFF2-40B4-BE49-F238E27FC236}">
                    <a16:creationId xmlns:a16="http://schemas.microsoft.com/office/drawing/2014/main" id="{E19B8E9A-2FB4-414D-BA44-AFC0B9614244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4" name="Rechteck 103">
                <a:extLst>
                  <a:ext uri="{FF2B5EF4-FFF2-40B4-BE49-F238E27FC236}">
                    <a16:creationId xmlns:a16="http://schemas.microsoft.com/office/drawing/2014/main" id="{706A82A5-7181-473C-9151-0FC1A5838650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5" name="Rechteck 104">
                <a:extLst>
                  <a:ext uri="{FF2B5EF4-FFF2-40B4-BE49-F238E27FC236}">
                    <a16:creationId xmlns:a16="http://schemas.microsoft.com/office/drawing/2014/main" id="{CD35D6A7-4C0D-4F56-BFC4-ED64466C71E1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06" name="Rechteck 105">
                <a:extLst>
                  <a:ext uri="{FF2B5EF4-FFF2-40B4-BE49-F238E27FC236}">
                    <a16:creationId xmlns:a16="http://schemas.microsoft.com/office/drawing/2014/main" id="{FE47EB42-CEBC-4896-87E0-9B04D1CEA649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2" name="Rechteck 101">
              <a:extLst>
                <a:ext uri="{FF2B5EF4-FFF2-40B4-BE49-F238E27FC236}">
                  <a16:creationId xmlns:a16="http://schemas.microsoft.com/office/drawing/2014/main" id="{E7BF8C1E-9C76-44C8-B9E5-84189BB24333}"/>
                </a:ext>
              </a:extLst>
            </p:cNvPr>
            <p:cNvSpPr/>
            <p:nvPr/>
          </p:nvSpPr>
          <p:spPr>
            <a:xfrm>
              <a:off x="1441111" y="5175647"/>
              <a:ext cx="1619244" cy="419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29" name="Rechteck 128">
            <a:extLst>
              <a:ext uri="{FF2B5EF4-FFF2-40B4-BE49-F238E27FC236}">
                <a16:creationId xmlns:a16="http://schemas.microsoft.com/office/drawing/2014/main" id="{9097F42C-09F5-434A-9B2A-59578934DAF6}"/>
              </a:ext>
            </a:extLst>
          </p:cNvPr>
          <p:cNvSpPr/>
          <p:nvPr/>
        </p:nvSpPr>
        <p:spPr>
          <a:xfrm>
            <a:off x="2119178" y="2916960"/>
            <a:ext cx="107245" cy="2480825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30" name="Gruppieren 129">
            <a:extLst>
              <a:ext uri="{FF2B5EF4-FFF2-40B4-BE49-F238E27FC236}">
                <a16:creationId xmlns:a16="http://schemas.microsoft.com/office/drawing/2014/main" id="{EAFEB1F5-E0DE-4594-B63E-EE614C2C4D47}"/>
              </a:ext>
            </a:extLst>
          </p:cNvPr>
          <p:cNvGrpSpPr/>
          <p:nvPr/>
        </p:nvGrpSpPr>
        <p:grpSpPr>
          <a:xfrm>
            <a:off x="3271371" y="4574583"/>
            <a:ext cx="1111375" cy="1791909"/>
            <a:chOff x="7948036" y="2967522"/>
            <a:chExt cx="832512" cy="1389012"/>
          </a:xfrm>
        </p:grpSpPr>
        <p:grpSp>
          <p:nvGrpSpPr>
            <p:cNvPr id="131" name="Gruppieren 130">
              <a:extLst>
                <a:ext uri="{FF2B5EF4-FFF2-40B4-BE49-F238E27FC236}">
                  <a16:creationId xmlns:a16="http://schemas.microsoft.com/office/drawing/2014/main" id="{0693A531-A1A0-404D-BD92-D36DD7395ADF}"/>
                </a:ext>
              </a:extLst>
            </p:cNvPr>
            <p:cNvGrpSpPr/>
            <p:nvPr/>
          </p:nvGrpSpPr>
          <p:grpSpPr>
            <a:xfrm flipH="1">
              <a:off x="8261546" y="2967522"/>
              <a:ext cx="209694" cy="758738"/>
              <a:chOff x="3301965" y="3572189"/>
              <a:chExt cx="756509" cy="2585240"/>
            </a:xfrm>
          </p:grpSpPr>
          <p:grpSp>
            <p:nvGrpSpPr>
              <p:cNvPr id="149" name="Gruppieren 148">
                <a:extLst>
                  <a:ext uri="{FF2B5EF4-FFF2-40B4-BE49-F238E27FC236}">
                    <a16:creationId xmlns:a16="http://schemas.microsoft.com/office/drawing/2014/main" id="{C72A4BEE-7FFD-475D-94DE-1C87F8FF51A2}"/>
                  </a:ext>
                </a:extLst>
              </p:cNvPr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166" name="Trapezoid 165">
                  <a:extLst>
                    <a:ext uri="{FF2B5EF4-FFF2-40B4-BE49-F238E27FC236}">
                      <a16:creationId xmlns:a16="http://schemas.microsoft.com/office/drawing/2014/main" id="{E33C0239-9E6C-4B31-8601-9483AC963572}"/>
                    </a:ext>
                  </a:extLst>
                </p:cNvPr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7" name="Flussdiagramm: Verbindungsstelle 327">
                  <a:extLst>
                    <a:ext uri="{FF2B5EF4-FFF2-40B4-BE49-F238E27FC236}">
                      <a16:creationId xmlns:a16="http://schemas.microsoft.com/office/drawing/2014/main" id="{51190BFA-512C-4A73-9EF1-969D5460A920}"/>
                    </a:ext>
                  </a:extLst>
                </p:cNvPr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68" name="Gruppieren 167">
                  <a:extLst>
                    <a:ext uri="{FF2B5EF4-FFF2-40B4-BE49-F238E27FC236}">
                      <a16:creationId xmlns:a16="http://schemas.microsoft.com/office/drawing/2014/main" id="{F0F3B99C-991D-47AB-8459-7443CAE0C080}"/>
                    </a:ext>
                  </a:extLst>
                </p:cNvPr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169" name="Akkord 329">
                    <a:extLst>
                      <a:ext uri="{FF2B5EF4-FFF2-40B4-BE49-F238E27FC236}">
                        <a16:creationId xmlns:a16="http://schemas.microsoft.com/office/drawing/2014/main" id="{169961A8-1A4D-4F25-82F7-94CF4517E093}"/>
                      </a:ext>
                    </a:extLst>
                  </p:cNvPr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A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0" name="Ellipse 169">
                    <a:extLst>
                      <a:ext uri="{FF2B5EF4-FFF2-40B4-BE49-F238E27FC236}">
                        <a16:creationId xmlns:a16="http://schemas.microsoft.com/office/drawing/2014/main" id="{50D56615-480B-4890-BC6F-ECF3EE1B07FF}"/>
                      </a:ext>
                    </a:extLst>
                  </p:cNvPr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1" name="Rechteck 170">
                    <a:extLst>
                      <a:ext uri="{FF2B5EF4-FFF2-40B4-BE49-F238E27FC236}">
                        <a16:creationId xmlns:a16="http://schemas.microsoft.com/office/drawing/2014/main" id="{6514BD3D-52FC-4FBB-8BE9-D1EEFF3CD703}"/>
                      </a:ext>
                    </a:extLst>
                  </p:cNvPr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2" name="Ellipse 171">
                    <a:extLst>
                      <a:ext uri="{FF2B5EF4-FFF2-40B4-BE49-F238E27FC236}">
                        <a16:creationId xmlns:a16="http://schemas.microsoft.com/office/drawing/2014/main" id="{14FA8D18-8F9E-4FD0-8580-19A89C606665}"/>
                      </a:ext>
                    </a:extLst>
                  </p:cNvPr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3" name="Rechteck 172">
                    <a:extLst>
                      <a:ext uri="{FF2B5EF4-FFF2-40B4-BE49-F238E27FC236}">
                        <a16:creationId xmlns:a16="http://schemas.microsoft.com/office/drawing/2014/main" id="{7D0EDDB8-5408-4A11-A9C2-11DBDFBF466F}"/>
                      </a:ext>
                    </a:extLst>
                  </p:cNvPr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50" name="Gruppieren 149">
                <a:extLst>
                  <a:ext uri="{FF2B5EF4-FFF2-40B4-BE49-F238E27FC236}">
                    <a16:creationId xmlns:a16="http://schemas.microsoft.com/office/drawing/2014/main" id="{B48EA390-D8BE-4D21-B36F-161BEF81B1DF}"/>
                  </a:ext>
                </a:extLst>
              </p:cNvPr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151" name="Gruppieren 150">
                  <a:extLst>
                    <a:ext uri="{FF2B5EF4-FFF2-40B4-BE49-F238E27FC236}">
                      <a16:creationId xmlns:a16="http://schemas.microsoft.com/office/drawing/2014/main" id="{BDB9748B-E08B-430B-945E-95A7F49162FB}"/>
                    </a:ext>
                  </a:extLst>
                </p:cNvPr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161" name="Flussdiagramm: Verbindungsstelle 321">
                    <a:extLst>
                      <a:ext uri="{FF2B5EF4-FFF2-40B4-BE49-F238E27FC236}">
                        <a16:creationId xmlns:a16="http://schemas.microsoft.com/office/drawing/2014/main" id="{105BBB91-011D-47D8-8B74-E35581F53B76}"/>
                      </a:ext>
                    </a:extLst>
                  </p:cNvPr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2" name="Flussdiagramm: Verbindungsstelle 322">
                    <a:extLst>
                      <a:ext uri="{FF2B5EF4-FFF2-40B4-BE49-F238E27FC236}">
                        <a16:creationId xmlns:a16="http://schemas.microsoft.com/office/drawing/2014/main" id="{68AC11F3-A3C9-4D73-8E7A-9F8C966E0678}"/>
                      </a:ext>
                    </a:extLst>
                  </p:cNvPr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3" name="Trapezoid 162">
                    <a:extLst>
                      <a:ext uri="{FF2B5EF4-FFF2-40B4-BE49-F238E27FC236}">
                        <a16:creationId xmlns:a16="http://schemas.microsoft.com/office/drawing/2014/main" id="{F531464D-EE86-4616-BB23-E51A36A7B3D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Rechteck 163">
                    <a:extLst>
                      <a:ext uri="{FF2B5EF4-FFF2-40B4-BE49-F238E27FC236}">
                        <a16:creationId xmlns:a16="http://schemas.microsoft.com/office/drawing/2014/main" id="{48DBBD0C-CA9E-48FE-BE69-46F650AA37E2}"/>
                      </a:ext>
                    </a:extLst>
                  </p:cNvPr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5" name="Rechteck 164">
                    <a:extLst>
                      <a:ext uri="{FF2B5EF4-FFF2-40B4-BE49-F238E27FC236}">
                        <a16:creationId xmlns:a16="http://schemas.microsoft.com/office/drawing/2014/main" id="{CF7BA935-602E-4D26-9B4B-EE3D5E824717}"/>
                      </a:ext>
                    </a:extLst>
                  </p:cNvPr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52" name="Trapezoid 151">
                  <a:extLst>
                    <a:ext uri="{FF2B5EF4-FFF2-40B4-BE49-F238E27FC236}">
                      <a16:creationId xmlns:a16="http://schemas.microsoft.com/office/drawing/2014/main" id="{D77763AB-1D00-40DA-9597-9EA765DDFE2C}"/>
                    </a:ext>
                  </a:extLst>
                </p:cNvPr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3" name="Trapezoid 152">
                  <a:extLst>
                    <a:ext uri="{FF2B5EF4-FFF2-40B4-BE49-F238E27FC236}">
                      <a16:creationId xmlns:a16="http://schemas.microsoft.com/office/drawing/2014/main" id="{3E4AA6CB-2C68-4482-919A-ED07411210A5}"/>
                    </a:ext>
                  </a:extLst>
                </p:cNvPr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4" name="Trapezoid 153">
                  <a:extLst>
                    <a:ext uri="{FF2B5EF4-FFF2-40B4-BE49-F238E27FC236}">
                      <a16:creationId xmlns:a16="http://schemas.microsoft.com/office/drawing/2014/main" id="{39C6BA5A-0DEF-4477-8082-2F4739CDC6FA}"/>
                    </a:ext>
                  </a:extLst>
                </p:cNvPr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5" name="Rechteck 154">
                  <a:extLst>
                    <a:ext uri="{FF2B5EF4-FFF2-40B4-BE49-F238E27FC236}">
                      <a16:creationId xmlns:a16="http://schemas.microsoft.com/office/drawing/2014/main" id="{3CF5323B-1CC0-45EE-A690-5585F5774F94}"/>
                    </a:ext>
                  </a:extLst>
                </p:cNvPr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6" name="Rechteck 155">
                  <a:extLst>
                    <a:ext uri="{FF2B5EF4-FFF2-40B4-BE49-F238E27FC236}">
                      <a16:creationId xmlns:a16="http://schemas.microsoft.com/office/drawing/2014/main" id="{0F81B398-EC1E-4F0C-997C-1D3D29BEC840}"/>
                    </a:ext>
                  </a:extLst>
                </p:cNvPr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7" name="Rechteck 156">
                  <a:extLst>
                    <a:ext uri="{FF2B5EF4-FFF2-40B4-BE49-F238E27FC236}">
                      <a16:creationId xmlns:a16="http://schemas.microsoft.com/office/drawing/2014/main" id="{FA2F3F9B-97C9-4420-B561-97E7539155A3}"/>
                    </a:ext>
                  </a:extLst>
                </p:cNvPr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8" name="Rechteck 157">
                  <a:extLst>
                    <a:ext uri="{FF2B5EF4-FFF2-40B4-BE49-F238E27FC236}">
                      <a16:creationId xmlns:a16="http://schemas.microsoft.com/office/drawing/2014/main" id="{423AAF42-50C9-42DE-88B2-59727C046EB6}"/>
                    </a:ext>
                  </a:extLst>
                </p:cNvPr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59" name="Rechteck 158">
                  <a:extLst>
                    <a:ext uri="{FF2B5EF4-FFF2-40B4-BE49-F238E27FC236}">
                      <a16:creationId xmlns:a16="http://schemas.microsoft.com/office/drawing/2014/main" id="{269E169F-12F2-4D7E-B28D-94DBF9E7FBBD}"/>
                    </a:ext>
                  </a:extLst>
                </p:cNvPr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0" name="Rechteck 159">
                  <a:extLst>
                    <a:ext uri="{FF2B5EF4-FFF2-40B4-BE49-F238E27FC236}">
                      <a16:creationId xmlns:a16="http://schemas.microsoft.com/office/drawing/2014/main" id="{E5B8C1A0-996A-4587-838B-31A42698A5F4}"/>
                    </a:ext>
                  </a:extLst>
                </p:cNvPr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2" name="Gruppieren 131">
              <a:extLst>
                <a:ext uri="{FF2B5EF4-FFF2-40B4-BE49-F238E27FC236}">
                  <a16:creationId xmlns:a16="http://schemas.microsoft.com/office/drawing/2014/main" id="{E9CB76CC-0DD0-45A1-B679-DD9F8D04ECBE}"/>
                </a:ext>
              </a:extLst>
            </p:cNvPr>
            <p:cNvGrpSpPr/>
            <p:nvPr/>
          </p:nvGrpSpPr>
          <p:grpSpPr>
            <a:xfrm flipH="1">
              <a:off x="8235656" y="3683971"/>
              <a:ext cx="195321" cy="672563"/>
              <a:chOff x="3461617" y="6028639"/>
              <a:chExt cx="704652" cy="2291616"/>
            </a:xfrm>
          </p:grpSpPr>
          <p:sp>
            <p:nvSpPr>
              <p:cNvPr id="145" name="Trapezoid 144">
                <a:extLst>
                  <a:ext uri="{FF2B5EF4-FFF2-40B4-BE49-F238E27FC236}">
                    <a16:creationId xmlns:a16="http://schemas.microsoft.com/office/drawing/2014/main" id="{5EC93AAE-7C7A-41A3-AD0A-2E6493025CE4}"/>
                  </a:ext>
                </a:extLst>
              </p:cNvPr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6" name="Trapezoid 145">
                <a:extLst>
                  <a:ext uri="{FF2B5EF4-FFF2-40B4-BE49-F238E27FC236}">
                    <a16:creationId xmlns:a16="http://schemas.microsoft.com/office/drawing/2014/main" id="{CBDFA26A-C1FB-4C1A-84F0-1BB5F3F8DB27}"/>
                  </a:ext>
                </a:extLst>
              </p:cNvPr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7" name="Trapezoid 146">
                <a:extLst>
                  <a:ext uri="{FF2B5EF4-FFF2-40B4-BE49-F238E27FC236}">
                    <a16:creationId xmlns:a16="http://schemas.microsoft.com/office/drawing/2014/main" id="{1EA5E17A-EC4C-406A-AFE2-DC7E2D60E7F1}"/>
                  </a:ext>
                </a:extLst>
              </p:cNvPr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48" name="Rechteck 147">
                <a:extLst>
                  <a:ext uri="{FF2B5EF4-FFF2-40B4-BE49-F238E27FC236}">
                    <a16:creationId xmlns:a16="http://schemas.microsoft.com/office/drawing/2014/main" id="{5123FCA7-2124-44A6-8AF1-F153A3FBD7D4}"/>
                  </a:ext>
                </a:extLst>
              </p:cNvPr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33" name="Trapezoid 132">
              <a:extLst>
                <a:ext uri="{FF2B5EF4-FFF2-40B4-BE49-F238E27FC236}">
                  <a16:creationId xmlns:a16="http://schemas.microsoft.com/office/drawing/2014/main" id="{F58B147C-A730-4965-B76D-97D1EC720189}"/>
                </a:ext>
              </a:extLst>
            </p:cNvPr>
            <p:cNvSpPr/>
            <p:nvPr/>
          </p:nvSpPr>
          <p:spPr>
            <a:xfrm rot="13243170" flipH="1">
              <a:off x="8238854" y="3286386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4" name="Flussdiagramm: Verbindungsstelle 302">
              <a:extLst>
                <a:ext uri="{FF2B5EF4-FFF2-40B4-BE49-F238E27FC236}">
                  <a16:creationId xmlns:a16="http://schemas.microsoft.com/office/drawing/2014/main" id="{75671ACF-0DFD-435D-98C2-4BA8F7963116}"/>
                </a:ext>
              </a:extLst>
            </p:cNvPr>
            <p:cNvSpPr/>
            <p:nvPr/>
          </p:nvSpPr>
          <p:spPr>
            <a:xfrm flipH="1">
              <a:off x="8333317" y="3227912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5" name="Rechteck 134">
              <a:extLst>
                <a:ext uri="{FF2B5EF4-FFF2-40B4-BE49-F238E27FC236}">
                  <a16:creationId xmlns:a16="http://schemas.microsoft.com/office/drawing/2014/main" id="{AF4B04B4-FEFF-4B68-9A84-FFAFD2FADA36}"/>
                </a:ext>
              </a:extLst>
            </p:cNvPr>
            <p:cNvSpPr/>
            <p:nvPr/>
          </p:nvSpPr>
          <p:spPr>
            <a:xfrm rot="4968884" flipH="1">
              <a:off x="8105630" y="3424392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6" name="Rechteck 135">
              <a:extLst>
                <a:ext uri="{FF2B5EF4-FFF2-40B4-BE49-F238E27FC236}">
                  <a16:creationId xmlns:a16="http://schemas.microsoft.com/office/drawing/2014/main" id="{74488854-DAD9-4B40-970A-8330F0D58CF5}"/>
                </a:ext>
              </a:extLst>
            </p:cNvPr>
            <p:cNvSpPr/>
            <p:nvPr/>
          </p:nvSpPr>
          <p:spPr>
            <a:xfrm rot="2352727" flipH="1">
              <a:off x="8322196" y="3308180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7" name="Rechteck 136">
              <a:extLst>
                <a:ext uri="{FF2B5EF4-FFF2-40B4-BE49-F238E27FC236}">
                  <a16:creationId xmlns:a16="http://schemas.microsoft.com/office/drawing/2014/main" id="{A79389D5-8361-432E-AEA4-786270E14F2B}"/>
                </a:ext>
              </a:extLst>
            </p:cNvPr>
            <p:cNvSpPr/>
            <p:nvPr/>
          </p:nvSpPr>
          <p:spPr>
            <a:xfrm flipH="1">
              <a:off x="8342949" y="3505278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8" name="Trapezoid 137">
              <a:extLst>
                <a:ext uri="{FF2B5EF4-FFF2-40B4-BE49-F238E27FC236}">
                  <a16:creationId xmlns:a16="http://schemas.microsoft.com/office/drawing/2014/main" id="{371333C1-258E-46F3-9004-46BC21AA7F78}"/>
                </a:ext>
              </a:extLst>
            </p:cNvPr>
            <p:cNvSpPr/>
            <p:nvPr/>
          </p:nvSpPr>
          <p:spPr>
            <a:xfrm rot="8957818" flipH="1">
              <a:off x="8359824" y="3713186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9" name="Trapezoid 138">
              <a:extLst>
                <a:ext uri="{FF2B5EF4-FFF2-40B4-BE49-F238E27FC236}">
                  <a16:creationId xmlns:a16="http://schemas.microsoft.com/office/drawing/2014/main" id="{C7CFE2D5-9AE7-41DE-91CD-AC753B72E0B7}"/>
                </a:ext>
              </a:extLst>
            </p:cNvPr>
            <p:cNvSpPr/>
            <p:nvPr/>
          </p:nvSpPr>
          <p:spPr>
            <a:xfrm rot="12760557" flipH="1">
              <a:off x="8706296" y="4087268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0" name="Trapezoid 139">
              <a:extLst>
                <a:ext uri="{FF2B5EF4-FFF2-40B4-BE49-F238E27FC236}">
                  <a16:creationId xmlns:a16="http://schemas.microsoft.com/office/drawing/2014/main" id="{16A3E65E-A40B-4637-8C8B-72243FDDC94B}"/>
                </a:ext>
              </a:extLst>
            </p:cNvPr>
            <p:cNvSpPr/>
            <p:nvPr/>
          </p:nvSpPr>
          <p:spPr>
            <a:xfrm rot="7065802" flipH="1">
              <a:off x="8570016" y="3902057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1" name="Ellipse 140">
              <a:extLst>
                <a:ext uri="{FF2B5EF4-FFF2-40B4-BE49-F238E27FC236}">
                  <a16:creationId xmlns:a16="http://schemas.microsoft.com/office/drawing/2014/main" id="{9251D72A-DDB8-4528-9910-A4CAD3DD0F1D}"/>
                </a:ext>
              </a:extLst>
            </p:cNvPr>
            <p:cNvSpPr/>
            <p:nvPr/>
          </p:nvSpPr>
          <p:spPr>
            <a:xfrm rot="5213167" flipH="1">
              <a:off x="7983772" y="3451040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2" name="Trapezoid 141">
              <a:extLst>
                <a:ext uri="{FF2B5EF4-FFF2-40B4-BE49-F238E27FC236}">
                  <a16:creationId xmlns:a16="http://schemas.microsoft.com/office/drawing/2014/main" id="{161C3DA2-941C-4593-AEEE-A4322D303A64}"/>
                </a:ext>
              </a:extLst>
            </p:cNvPr>
            <p:cNvSpPr/>
            <p:nvPr/>
          </p:nvSpPr>
          <p:spPr>
            <a:xfrm rot="7065802" flipH="1">
              <a:off x="8451464" y="3952417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3" name="Trapezoid 142">
              <a:extLst>
                <a:ext uri="{FF2B5EF4-FFF2-40B4-BE49-F238E27FC236}">
                  <a16:creationId xmlns:a16="http://schemas.microsoft.com/office/drawing/2014/main" id="{15A3A00E-2627-47E0-912C-CC1F6C260362}"/>
                </a:ext>
              </a:extLst>
            </p:cNvPr>
            <p:cNvSpPr/>
            <p:nvPr/>
          </p:nvSpPr>
          <p:spPr>
            <a:xfrm rot="8515944" flipH="1">
              <a:off x="8298997" y="3716714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4" name="Rechteck 143">
              <a:extLst>
                <a:ext uri="{FF2B5EF4-FFF2-40B4-BE49-F238E27FC236}">
                  <a16:creationId xmlns:a16="http://schemas.microsoft.com/office/drawing/2014/main" id="{2285581B-1C95-4B76-B321-2EDF9279F6A1}"/>
                </a:ext>
              </a:extLst>
            </p:cNvPr>
            <p:cNvSpPr/>
            <p:nvPr/>
          </p:nvSpPr>
          <p:spPr>
            <a:xfrm rot="19252394" flipH="1">
              <a:off x="8180806" y="3473266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74" name="Rechteck 173">
            <a:extLst>
              <a:ext uri="{FF2B5EF4-FFF2-40B4-BE49-F238E27FC236}">
                <a16:creationId xmlns:a16="http://schemas.microsoft.com/office/drawing/2014/main" id="{82F9D125-8ABA-43E4-82A0-45FCF4A1D0D6}"/>
              </a:ext>
            </a:extLst>
          </p:cNvPr>
          <p:cNvSpPr/>
          <p:nvPr/>
        </p:nvSpPr>
        <p:spPr>
          <a:xfrm rot="20508728" flipH="1">
            <a:off x="2064535" y="2225443"/>
            <a:ext cx="4386427" cy="114989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5" name="Rechteck 174">
            <a:extLst>
              <a:ext uri="{FF2B5EF4-FFF2-40B4-BE49-F238E27FC236}">
                <a16:creationId xmlns:a16="http://schemas.microsoft.com/office/drawing/2014/main" id="{D8BFB513-BC72-47EC-926A-6263D7EB6A1B}"/>
              </a:ext>
            </a:extLst>
          </p:cNvPr>
          <p:cNvSpPr/>
          <p:nvPr/>
        </p:nvSpPr>
        <p:spPr>
          <a:xfrm rot="1668469">
            <a:off x="713353" y="5436088"/>
            <a:ext cx="2021724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6" name="Rechteck 175">
            <a:extLst>
              <a:ext uri="{FF2B5EF4-FFF2-40B4-BE49-F238E27FC236}">
                <a16:creationId xmlns:a16="http://schemas.microsoft.com/office/drawing/2014/main" id="{24E11459-7E6E-484C-ADBB-22D676236497}"/>
              </a:ext>
            </a:extLst>
          </p:cNvPr>
          <p:cNvSpPr/>
          <p:nvPr/>
        </p:nvSpPr>
        <p:spPr>
          <a:xfrm flipV="1">
            <a:off x="2616207" y="5900464"/>
            <a:ext cx="643291" cy="50277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7" name="Rechteck 176">
            <a:extLst>
              <a:ext uri="{FF2B5EF4-FFF2-40B4-BE49-F238E27FC236}">
                <a16:creationId xmlns:a16="http://schemas.microsoft.com/office/drawing/2014/main" id="{D2089B0D-DEDA-480C-BFD1-9903AF7ABFB4}"/>
              </a:ext>
            </a:extLst>
          </p:cNvPr>
          <p:cNvSpPr/>
          <p:nvPr/>
        </p:nvSpPr>
        <p:spPr>
          <a:xfrm rot="5400000" flipV="1">
            <a:off x="3207840" y="5851756"/>
            <a:ext cx="149037" cy="45719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bg1">
                <a:lumMod val="6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8" name="Rechteck 177">
            <a:extLst>
              <a:ext uri="{FF2B5EF4-FFF2-40B4-BE49-F238E27FC236}">
                <a16:creationId xmlns:a16="http://schemas.microsoft.com/office/drawing/2014/main" id="{3D3DAFB2-D098-4BC5-951B-67ABC215E1E4}"/>
              </a:ext>
            </a:extLst>
          </p:cNvPr>
          <p:cNvSpPr/>
          <p:nvPr/>
        </p:nvSpPr>
        <p:spPr>
          <a:xfrm>
            <a:off x="2631542" y="5748561"/>
            <a:ext cx="611706" cy="14680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9" name="Rechteck 178">
            <a:extLst>
              <a:ext uri="{FF2B5EF4-FFF2-40B4-BE49-F238E27FC236}">
                <a16:creationId xmlns:a16="http://schemas.microsoft.com/office/drawing/2014/main" id="{9E4C1A00-5E6C-45AD-BAEA-B692A91999A6}"/>
              </a:ext>
            </a:extLst>
          </p:cNvPr>
          <p:cNvSpPr/>
          <p:nvPr/>
        </p:nvSpPr>
        <p:spPr>
          <a:xfrm>
            <a:off x="2104500" y="5662712"/>
            <a:ext cx="99107" cy="554994"/>
          </a:xfrm>
          <a:prstGeom prst="rect">
            <a:avLst/>
          </a:prstGeom>
          <a:pattFill prst="diagBrick">
            <a:fgClr>
              <a:schemeClr val="accent1"/>
            </a:fgClr>
            <a:bgClr>
              <a:schemeClr val="bg1"/>
            </a:bgClr>
          </a:patt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0" name="Pfeil nach rechts 26">
            <a:extLst>
              <a:ext uri="{FF2B5EF4-FFF2-40B4-BE49-F238E27FC236}">
                <a16:creationId xmlns:a16="http://schemas.microsoft.com/office/drawing/2014/main" id="{F7299F84-19C7-4440-8E68-F54426793E67}"/>
              </a:ext>
            </a:extLst>
          </p:cNvPr>
          <p:cNvSpPr/>
          <p:nvPr/>
        </p:nvSpPr>
        <p:spPr>
          <a:xfrm rot="1768739">
            <a:off x="1598365" y="5221410"/>
            <a:ext cx="380749" cy="169330"/>
          </a:xfrm>
          <a:prstGeom prst="rightArrow">
            <a:avLst>
              <a:gd name="adj1" fmla="val 50000"/>
              <a:gd name="adj2" fmla="val 54272"/>
            </a:avLst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1" name="Rechteck 180">
            <a:extLst>
              <a:ext uri="{FF2B5EF4-FFF2-40B4-BE49-F238E27FC236}">
                <a16:creationId xmlns:a16="http://schemas.microsoft.com/office/drawing/2014/main" id="{56D255F5-CE54-4CAB-AD19-3BB1A4938ACB}"/>
              </a:ext>
            </a:extLst>
          </p:cNvPr>
          <p:cNvSpPr/>
          <p:nvPr/>
        </p:nvSpPr>
        <p:spPr>
          <a:xfrm>
            <a:off x="416008" y="6145043"/>
            <a:ext cx="1165340" cy="7121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82" name="Gruppieren 181">
            <a:extLst>
              <a:ext uri="{FF2B5EF4-FFF2-40B4-BE49-F238E27FC236}">
                <a16:creationId xmlns:a16="http://schemas.microsoft.com/office/drawing/2014/main" id="{DDBF2B73-E990-40E4-B860-8CCE49F18D57}"/>
              </a:ext>
            </a:extLst>
          </p:cNvPr>
          <p:cNvGrpSpPr/>
          <p:nvPr/>
        </p:nvGrpSpPr>
        <p:grpSpPr>
          <a:xfrm>
            <a:off x="224587" y="5614446"/>
            <a:ext cx="1515205" cy="527700"/>
            <a:chOff x="217342" y="3816136"/>
            <a:chExt cx="4010889" cy="1508723"/>
          </a:xfrm>
        </p:grpSpPr>
        <p:grpSp>
          <p:nvGrpSpPr>
            <p:cNvPr id="183" name="Gruppieren 182">
              <a:extLst>
                <a:ext uri="{FF2B5EF4-FFF2-40B4-BE49-F238E27FC236}">
                  <a16:creationId xmlns:a16="http://schemas.microsoft.com/office/drawing/2014/main" id="{BA1ADF35-B86C-49C6-AC0B-DB729E7AEBBE}"/>
                </a:ext>
              </a:extLst>
            </p:cNvPr>
            <p:cNvGrpSpPr/>
            <p:nvPr/>
          </p:nvGrpSpPr>
          <p:grpSpPr>
            <a:xfrm>
              <a:off x="371302" y="3997613"/>
              <a:ext cx="3696929" cy="1327246"/>
              <a:chOff x="8007031" y="1661505"/>
              <a:chExt cx="3648104" cy="1136032"/>
            </a:xfrm>
          </p:grpSpPr>
          <p:grpSp>
            <p:nvGrpSpPr>
              <p:cNvPr id="194" name="Gruppieren 193">
                <a:extLst>
                  <a:ext uri="{FF2B5EF4-FFF2-40B4-BE49-F238E27FC236}">
                    <a16:creationId xmlns:a16="http://schemas.microsoft.com/office/drawing/2014/main" id="{FF5A52A7-201B-4A3E-B05E-26C59C09EADE}"/>
                  </a:ext>
                </a:extLst>
              </p:cNvPr>
              <p:cNvGrpSpPr/>
              <p:nvPr/>
            </p:nvGrpSpPr>
            <p:grpSpPr>
              <a:xfrm>
                <a:off x="8007031" y="1661505"/>
                <a:ext cx="3648104" cy="1136032"/>
                <a:chOff x="7567061" y="1569712"/>
                <a:chExt cx="3447648" cy="1073609"/>
              </a:xfrm>
            </p:grpSpPr>
            <p:sp>
              <p:nvSpPr>
                <p:cNvPr id="196" name="Rechteck 195">
                  <a:extLst>
                    <a:ext uri="{FF2B5EF4-FFF2-40B4-BE49-F238E27FC236}">
                      <a16:creationId xmlns:a16="http://schemas.microsoft.com/office/drawing/2014/main" id="{0E1FA226-E201-4C79-9EAF-D037808D5600}"/>
                    </a:ext>
                  </a:extLst>
                </p:cNvPr>
                <p:cNvSpPr/>
                <p:nvPr/>
              </p:nvSpPr>
              <p:spPr>
                <a:xfrm>
                  <a:off x="10362385" y="1683419"/>
                  <a:ext cx="120832" cy="11650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97" name="Rechteck 196">
                  <a:extLst>
                    <a:ext uri="{FF2B5EF4-FFF2-40B4-BE49-F238E27FC236}">
                      <a16:creationId xmlns:a16="http://schemas.microsoft.com/office/drawing/2014/main" id="{C28E0203-07F3-4FAD-83E7-803D92C6D8EA}"/>
                    </a:ext>
                  </a:extLst>
                </p:cNvPr>
                <p:cNvSpPr/>
                <p:nvPr/>
              </p:nvSpPr>
              <p:spPr>
                <a:xfrm>
                  <a:off x="8088475" y="1683897"/>
                  <a:ext cx="120832" cy="11603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98" name="Gruppieren 197">
                  <a:extLst>
                    <a:ext uri="{FF2B5EF4-FFF2-40B4-BE49-F238E27FC236}">
                      <a16:creationId xmlns:a16="http://schemas.microsoft.com/office/drawing/2014/main" id="{6FD49366-123A-470E-8FC8-00F8DFE4EB29}"/>
                    </a:ext>
                  </a:extLst>
                </p:cNvPr>
                <p:cNvGrpSpPr/>
                <p:nvPr/>
              </p:nvGrpSpPr>
              <p:grpSpPr>
                <a:xfrm flipH="1">
                  <a:off x="9972452" y="1991406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10" name="Gerader Verbinder 209">
                    <a:extLst>
                      <a:ext uri="{FF2B5EF4-FFF2-40B4-BE49-F238E27FC236}">
                        <a16:creationId xmlns:a16="http://schemas.microsoft.com/office/drawing/2014/main" id="{C3EF6ED8-08D1-4E98-A98C-42D6652C2B12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1" name="Gerader Verbinder 210">
                    <a:extLst>
                      <a:ext uri="{FF2B5EF4-FFF2-40B4-BE49-F238E27FC236}">
                        <a16:creationId xmlns:a16="http://schemas.microsoft.com/office/drawing/2014/main" id="{528C95F5-FA48-4C79-8EFA-99F7D5B3CE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99" name="Gruppieren 198">
                  <a:extLst>
                    <a:ext uri="{FF2B5EF4-FFF2-40B4-BE49-F238E27FC236}">
                      <a16:creationId xmlns:a16="http://schemas.microsoft.com/office/drawing/2014/main" id="{CE1812DF-7C05-4B00-A1FC-D4B20EA81E64}"/>
                    </a:ext>
                  </a:extLst>
                </p:cNvPr>
                <p:cNvGrpSpPr/>
                <p:nvPr/>
              </p:nvGrpSpPr>
              <p:grpSpPr>
                <a:xfrm>
                  <a:off x="8534398" y="1998039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08" name="Gerader Verbinder 207">
                    <a:extLst>
                      <a:ext uri="{FF2B5EF4-FFF2-40B4-BE49-F238E27FC236}">
                        <a16:creationId xmlns:a16="http://schemas.microsoft.com/office/drawing/2014/main" id="{34174684-B08D-4558-83ED-447625FF4004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9" name="Gerader Verbinder 208">
                    <a:extLst>
                      <a:ext uri="{FF2B5EF4-FFF2-40B4-BE49-F238E27FC236}">
                        <a16:creationId xmlns:a16="http://schemas.microsoft.com/office/drawing/2014/main" id="{B9CDC9BD-07C4-4296-97D1-007546DF50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00" name="Freihandform: Form 12">
                  <a:extLst>
                    <a:ext uri="{FF2B5EF4-FFF2-40B4-BE49-F238E27FC236}">
                      <a16:creationId xmlns:a16="http://schemas.microsoft.com/office/drawing/2014/main" id="{91DB3BFB-11A8-4BF8-82CD-FCAEB46D0443}"/>
                    </a:ext>
                  </a:extLst>
                </p:cNvPr>
                <p:cNvSpPr/>
                <p:nvPr/>
              </p:nvSpPr>
              <p:spPr>
                <a:xfrm>
                  <a:off x="8031649" y="1569712"/>
                  <a:ext cx="2520280" cy="432048"/>
                </a:xfrm>
                <a:custGeom>
                  <a:avLst/>
                  <a:gdLst>
                    <a:gd name="connsiteX0" fmla="*/ 1260140 w 2520280"/>
                    <a:gd name="connsiteY0" fmla="*/ 0 h 432048"/>
                    <a:gd name="connsiteX1" fmla="*/ 2016224 w 2520280"/>
                    <a:gd name="connsiteY1" fmla="*/ 216024 h 432048"/>
                    <a:gd name="connsiteX2" fmla="*/ 2520280 w 2520280"/>
                    <a:gd name="connsiteY2" fmla="*/ 216024 h 432048"/>
                    <a:gd name="connsiteX3" fmla="*/ 2520280 w 2520280"/>
                    <a:gd name="connsiteY3" fmla="*/ 432048 h 432048"/>
                    <a:gd name="connsiteX4" fmla="*/ 0 w 2520280"/>
                    <a:gd name="connsiteY4" fmla="*/ 432048 h 432048"/>
                    <a:gd name="connsiteX5" fmla="*/ 0 w 2520280"/>
                    <a:gd name="connsiteY5" fmla="*/ 216024 h 432048"/>
                    <a:gd name="connsiteX6" fmla="*/ 504056 w 2520280"/>
                    <a:gd name="connsiteY6" fmla="*/ 216024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0280" h="432048">
                      <a:moveTo>
                        <a:pt x="1260140" y="0"/>
                      </a:moveTo>
                      <a:lnTo>
                        <a:pt x="2016224" y="216024"/>
                      </a:lnTo>
                      <a:lnTo>
                        <a:pt x="2520280" y="216024"/>
                      </a:lnTo>
                      <a:lnTo>
                        <a:pt x="2520280" y="432048"/>
                      </a:lnTo>
                      <a:lnTo>
                        <a:pt x="0" y="432048"/>
                      </a:lnTo>
                      <a:lnTo>
                        <a:pt x="0" y="216024"/>
                      </a:lnTo>
                      <a:lnTo>
                        <a:pt x="504056" y="216024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1" name="Freihandform: Form 13">
                  <a:extLst>
                    <a:ext uri="{FF2B5EF4-FFF2-40B4-BE49-F238E27FC236}">
                      <a16:creationId xmlns:a16="http://schemas.microsoft.com/office/drawing/2014/main" id="{59E5E4ED-0837-4BA5-9D6B-6D7BDADEB4A4}"/>
                    </a:ext>
                  </a:extLst>
                </p:cNvPr>
                <p:cNvSpPr/>
                <p:nvPr/>
              </p:nvSpPr>
              <p:spPr>
                <a:xfrm rot="16200000">
                  <a:off x="7832437" y="1349158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2" name="Freihandform: Form 14">
                  <a:extLst>
                    <a:ext uri="{FF2B5EF4-FFF2-40B4-BE49-F238E27FC236}">
                      <a16:creationId xmlns:a16="http://schemas.microsoft.com/office/drawing/2014/main" id="{7DAFB3F4-7B75-4857-81D4-FBA9E5557A5E}"/>
                    </a:ext>
                  </a:extLst>
                </p:cNvPr>
                <p:cNvSpPr/>
                <p:nvPr/>
              </p:nvSpPr>
              <p:spPr>
                <a:xfrm rot="16200000">
                  <a:off x="10104775" y="1351626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3" name="Freihandform: Form 15">
                  <a:extLst>
                    <a:ext uri="{FF2B5EF4-FFF2-40B4-BE49-F238E27FC236}">
                      <a16:creationId xmlns:a16="http://schemas.microsoft.com/office/drawing/2014/main" id="{846F277F-3377-4558-B874-82DD4FA7D6D9}"/>
                    </a:ext>
                  </a:extLst>
                </p:cNvPr>
                <p:cNvSpPr/>
                <p:nvPr/>
              </p:nvSpPr>
              <p:spPr>
                <a:xfrm rot="5400000">
                  <a:off x="8405184" y="1347647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4" name="Freihandform: Form 16">
                  <a:extLst>
                    <a:ext uri="{FF2B5EF4-FFF2-40B4-BE49-F238E27FC236}">
                      <a16:creationId xmlns:a16="http://schemas.microsoft.com/office/drawing/2014/main" id="{6902796C-803E-4494-B11A-FE78A5958383}"/>
                    </a:ext>
                  </a:extLst>
                </p:cNvPr>
                <p:cNvSpPr/>
                <p:nvPr/>
              </p:nvSpPr>
              <p:spPr>
                <a:xfrm rot="5400000">
                  <a:off x="10692430" y="1349423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5" name="Rechteck 204">
                  <a:extLst>
                    <a:ext uri="{FF2B5EF4-FFF2-40B4-BE49-F238E27FC236}">
                      <a16:creationId xmlns:a16="http://schemas.microsoft.com/office/drawing/2014/main" id="{7ED0C865-87A6-489E-A68C-D11146BE72B3}"/>
                    </a:ext>
                  </a:extLst>
                </p:cNvPr>
                <p:cNvSpPr/>
                <p:nvPr/>
              </p:nvSpPr>
              <p:spPr>
                <a:xfrm>
                  <a:off x="10398710" y="1617951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6" name="Rechteck 205">
                  <a:extLst>
                    <a:ext uri="{FF2B5EF4-FFF2-40B4-BE49-F238E27FC236}">
                      <a16:creationId xmlns:a16="http://schemas.microsoft.com/office/drawing/2014/main" id="{345AB3B9-8031-4D2D-9218-2161B3F487C6}"/>
                    </a:ext>
                  </a:extLst>
                </p:cNvPr>
                <p:cNvSpPr/>
                <p:nvPr/>
              </p:nvSpPr>
              <p:spPr>
                <a:xfrm>
                  <a:off x="8127415" y="1620273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07" name="Rechteck 206">
                  <a:extLst>
                    <a:ext uri="{FF2B5EF4-FFF2-40B4-BE49-F238E27FC236}">
                      <a16:creationId xmlns:a16="http://schemas.microsoft.com/office/drawing/2014/main" id="{BB04C55E-59E5-44A5-9C28-3F789150E854}"/>
                    </a:ext>
                  </a:extLst>
                </p:cNvPr>
                <p:cNvSpPr/>
                <p:nvPr/>
              </p:nvSpPr>
              <p:spPr>
                <a:xfrm>
                  <a:off x="8929389" y="2001760"/>
                  <a:ext cx="79208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195" name="Picture 2" descr="Bildergebnis für CE Zeichen">
                <a:extLst>
                  <a:ext uri="{FF2B5EF4-FFF2-40B4-BE49-F238E27FC236}">
                    <a16:creationId xmlns:a16="http://schemas.microsoft.com/office/drawing/2014/main" id="{0ED2E161-1E1D-4E27-BAFC-825C5ACE136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2320" y="2317215"/>
                <a:ext cx="250639" cy="179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184" name="Gruppieren 183">
              <a:extLst>
                <a:ext uri="{FF2B5EF4-FFF2-40B4-BE49-F238E27FC236}">
                  <a16:creationId xmlns:a16="http://schemas.microsoft.com/office/drawing/2014/main" id="{9ABD6B89-65D6-4727-9AB4-D4FB6DF5689B}"/>
                </a:ext>
              </a:extLst>
            </p:cNvPr>
            <p:cNvGrpSpPr/>
            <p:nvPr/>
          </p:nvGrpSpPr>
          <p:grpSpPr>
            <a:xfrm>
              <a:off x="217342" y="3830218"/>
              <a:ext cx="1584146" cy="520695"/>
              <a:chOff x="7518985" y="2002971"/>
              <a:chExt cx="4146737" cy="1003065"/>
            </a:xfrm>
          </p:grpSpPr>
          <p:sp>
            <p:nvSpPr>
              <p:cNvPr id="190" name="Rechteck 189">
                <a:extLst>
                  <a:ext uri="{FF2B5EF4-FFF2-40B4-BE49-F238E27FC236}">
                    <a16:creationId xmlns:a16="http://schemas.microsoft.com/office/drawing/2014/main" id="{849CBEBF-57FD-40F4-AD22-0E2AAA04CD07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1" name="Rechteck 190">
                <a:extLst>
                  <a:ext uri="{FF2B5EF4-FFF2-40B4-BE49-F238E27FC236}">
                    <a16:creationId xmlns:a16="http://schemas.microsoft.com/office/drawing/2014/main" id="{253B50F2-90E0-4B54-A848-0A5A43F72F08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2" name="Rechteck 191">
                <a:extLst>
                  <a:ext uri="{FF2B5EF4-FFF2-40B4-BE49-F238E27FC236}">
                    <a16:creationId xmlns:a16="http://schemas.microsoft.com/office/drawing/2014/main" id="{50A2DD22-69C7-4A74-B616-EB12784A9B00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93" name="Rechteck 192">
                <a:extLst>
                  <a:ext uri="{FF2B5EF4-FFF2-40B4-BE49-F238E27FC236}">
                    <a16:creationId xmlns:a16="http://schemas.microsoft.com/office/drawing/2014/main" id="{0983E9A3-9ADF-4DCC-923E-D34EA29B7182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185" name="Gruppieren 184">
              <a:extLst>
                <a:ext uri="{FF2B5EF4-FFF2-40B4-BE49-F238E27FC236}">
                  <a16:creationId xmlns:a16="http://schemas.microsoft.com/office/drawing/2014/main" id="{A8B9B4CA-C775-4400-963F-0822E9D87B5B}"/>
                </a:ext>
              </a:extLst>
            </p:cNvPr>
            <p:cNvGrpSpPr/>
            <p:nvPr/>
          </p:nvGrpSpPr>
          <p:grpSpPr>
            <a:xfrm>
              <a:off x="2644085" y="3816136"/>
              <a:ext cx="1584146" cy="520695"/>
              <a:chOff x="7518985" y="2002971"/>
              <a:chExt cx="4146737" cy="1003065"/>
            </a:xfrm>
          </p:grpSpPr>
          <p:sp>
            <p:nvSpPr>
              <p:cNvPr id="186" name="Rechteck 185">
                <a:extLst>
                  <a:ext uri="{FF2B5EF4-FFF2-40B4-BE49-F238E27FC236}">
                    <a16:creationId xmlns:a16="http://schemas.microsoft.com/office/drawing/2014/main" id="{FC584AB3-A456-4169-AEFE-CF62969E4B6D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7" name="Rechteck 186">
                <a:extLst>
                  <a:ext uri="{FF2B5EF4-FFF2-40B4-BE49-F238E27FC236}">
                    <a16:creationId xmlns:a16="http://schemas.microsoft.com/office/drawing/2014/main" id="{6D2B99ED-418B-429C-B070-5D8A01847025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8" name="Rechteck 187">
                <a:extLst>
                  <a:ext uri="{FF2B5EF4-FFF2-40B4-BE49-F238E27FC236}">
                    <a16:creationId xmlns:a16="http://schemas.microsoft.com/office/drawing/2014/main" id="{0339DC9C-A1F1-48BA-ACEB-DC08C95F4AA0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89" name="Rechteck 188">
                <a:extLst>
                  <a:ext uri="{FF2B5EF4-FFF2-40B4-BE49-F238E27FC236}">
                    <a16:creationId xmlns:a16="http://schemas.microsoft.com/office/drawing/2014/main" id="{FE4BD5C8-6C3E-4F0A-8890-B712407F3867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</p:grpSp>
      <p:sp>
        <p:nvSpPr>
          <p:cNvPr id="212" name="Textfeld 211">
            <a:extLst>
              <a:ext uri="{FF2B5EF4-FFF2-40B4-BE49-F238E27FC236}">
                <a16:creationId xmlns:a16="http://schemas.microsoft.com/office/drawing/2014/main" id="{715A09DB-9026-4909-9936-78F515387C15}"/>
              </a:ext>
            </a:extLst>
          </p:cNvPr>
          <p:cNvSpPr txBox="1"/>
          <p:nvPr/>
        </p:nvSpPr>
        <p:spPr>
          <a:xfrm>
            <a:off x="170725" y="6347565"/>
            <a:ext cx="19287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AT" dirty="0" err="1">
                <a:solidFill>
                  <a:prstClr val="black"/>
                </a:solidFill>
              </a:rPr>
              <a:t>uzletište</a:t>
            </a:r>
            <a:r>
              <a:rPr lang="de-AT" dirty="0">
                <a:solidFill>
                  <a:prstClr val="black"/>
                </a:solidFill>
              </a:rPr>
              <a:t> i </a:t>
            </a:r>
            <a:r>
              <a:rPr lang="de-AT" dirty="0" err="1">
                <a:solidFill>
                  <a:prstClr val="black"/>
                </a:solidFill>
              </a:rPr>
              <a:t>sletište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3" name="Textfeld 212">
            <a:extLst>
              <a:ext uri="{FF2B5EF4-FFF2-40B4-BE49-F238E27FC236}">
                <a16:creationId xmlns:a16="http://schemas.microsoft.com/office/drawing/2014/main" id="{917456E8-BB34-4A34-8F16-7B98AA069F0A}"/>
              </a:ext>
            </a:extLst>
          </p:cNvPr>
          <p:cNvSpPr txBox="1"/>
          <p:nvPr/>
        </p:nvSpPr>
        <p:spPr>
          <a:xfrm>
            <a:off x="307445" y="3659737"/>
            <a:ext cx="1782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dostava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radnog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komada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4" name="Textfeld 213">
            <a:extLst>
              <a:ext uri="{FF2B5EF4-FFF2-40B4-BE49-F238E27FC236}">
                <a16:creationId xmlns:a16="http://schemas.microsoft.com/office/drawing/2014/main" id="{34A75DD3-80F8-42FE-8292-A66A1FAE9945}"/>
              </a:ext>
            </a:extLst>
          </p:cNvPr>
          <p:cNvSpPr txBox="1"/>
          <p:nvPr/>
        </p:nvSpPr>
        <p:spPr>
          <a:xfrm>
            <a:off x="2261691" y="3083771"/>
            <a:ext cx="1685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AT" dirty="0" err="1">
                <a:solidFill>
                  <a:prstClr val="black"/>
                </a:solidFill>
              </a:rPr>
              <a:t>zaštitna</a:t>
            </a:r>
            <a:r>
              <a:rPr lang="de-AT" dirty="0">
                <a:solidFill>
                  <a:prstClr val="black"/>
                </a:solidFill>
              </a:rPr>
              <a:t> </a:t>
            </a:r>
            <a:r>
              <a:rPr lang="de-AT" dirty="0" err="1">
                <a:solidFill>
                  <a:prstClr val="black"/>
                </a:solidFill>
              </a:rPr>
              <a:t>mreža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15" name="Gruppieren 214">
            <a:extLst>
              <a:ext uri="{FF2B5EF4-FFF2-40B4-BE49-F238E27FC236}">
                <a16:creationId xmlns:a16="http://schemas.microsoft.com/office/drawing/2014/main" id="{BB4872B3-8DE7-4303-B6E5-3365B9DE4CEB}"/>
              </a:ext>
            </a:extLst>
          </p:cNvPr>
          <p:cNvGrpSpPr/>
          <p:nvPr/>
        </p:nvGrpSpPr>
        <p:grpSpPr>
          <a:xfrm>
            <a:off x="2588248" y="1667503"/>
            <a:ext cx="1515205" cy="622314"/>
            <a:chOff x="217342" y="3816136"/>
            <a:chExt cx="4010889" cy="1779231"/>
          </a:xfrm>
        </p:grpSpPr>
        <p:grpSp>
          <p:nvGrpSpPr>
            <p:cNvPr id="216" name="Gruppieren 215">
              <a:extLst>
                <a:ext uri="{FF2B5EF4-FFF2-40B4-BE49-F238E27FC236}">
                  <a16:creationId xmlns:a16="http://schemas.microsoft.com/office/drawing/2014/main" id="{36A4627B-54F4-4EB3-A518-675A2C0B913B}"/>
                </a:ext>
              </a:extLst>
            </p:cNvPr>
            <p:cNvGrpSpPr/>
            <p:nvPr/>
          </p:nvGrpSpPr>
          <p:grpSpPr>
            <a:xfrm>
              <a:off x="371302" y="3997613"/>
              <a:ext cx="3696929" cy="1327246"/>
              <a:chOff x="8007031" y="1661505"/>
              <a:chExt cx="3648104" cy="1136032"/>
            </a:xfrm>
          </p:grpSpPr>
          <p:grpSp>
            <p:nvGrpSpPr>
              <p:cNvPr id="228" name="Gruppieren 227">
                <a:extLst>
                  <a:ext uri="{FF2B5EF4-FFF2-40B4-BE49-F238E27FC236}">
                    <a16:creationId xmlns:a16="http://schemas.microsoft.com/office/drawing/2014/main" id="{BC0B8F7F-A91D-41BD-83E4-E930F60F72E6}"/>
                  </a:ext>
                </a:extLst>
              </p:cNvPr>
              <p:cNvGrpSpPr/>
              <p:nvPr/>
            </p:nvGrpSpPr>
            <p:grpSpPr>
              <a:xfrm>
                <a:off x="8007031" y="1661505"/>
                <a:ext cx="3648104" cy="1136032"/>
                <a:chOff x="7567061" y="1569712"/>
                <a:chExt cx="3447648" cy="1073609"/>
              </a:xfrm>
            </p:grpSpPr>
            <p:sp>
              <p:nvSpPr>
                <p:cNvPr id="230" name="Rechteck 229">
                  <a:extLst>
                    <a:ext uri="{FF2B5EF4-FFF2-40B4-BE49-F238E27FC236}">
                      <a16:creationId xmlns:a16="http://schemas.microsoft.com/office/drawing/2014/main" id="{7E250058-B7C5-4B07-841D-9792E0E38E69}"/>
                    </a:ext>
                  </a:extLst>
                </p:cNvPr>
                <p:cNvSpPr/>
                <p:nvPr/>
              </p:nvSpPr>
              <p:spPr>
                <a:xfrm>
                  <a:off x="10362385" y="1683419"/>
                  <a:ext cx="120832" cy="11650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1" name="Rechteck 230">
                  <a:extLst>
                    <a:ext uri="{FF2B5EF4-FFF2-40B4-BE49-F238E27FC236}">
                      <a16:creationId xmlns:a16="http://schemas.microsoft.com/office/drawing/2014/main" id="{0CFDB1CD-6744-4ABA-870A-A170AC5ECE7C}"/>
                    </a:ext>
                  </a:extLst>
                </p:cNvPr>
                <p:cNvSpPr/>
                <p:nvPr/>
              </p:nvSpPr>
              <p:spPr>
                <a:xfrm>
                  <a:off x="8088475" y="1683897"/>
                  <a:ext cx="120832" cy="11603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32" name="Gruppieren 231">
                  <a:extLst>
                    <a:ext uri="{FF2B5EF4-FFF2-40B4-BE49-F238E27FC236}">
                      <a16:creationId xmlns:a16="http://schemas.microsoft.com/office/drawing/2014/main" id="{84E6145D-9BBE-4520-908C-6A0B755EDEAB}"/>
                    </a:ext>
                  </a:extLst>
                </p:cNvPr>
                <p:cNvGrpSpPr/>
                <p:nvPr/>
              </p:nvGrpSpPr>
              <p:grpSpPr>
                <a:xfrm flipH="1">
                  <a:off x="9972452" y="1991406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44" name="Gerader Verbinder 243">
                    <a:extLst>
                      <a:ext uri="{FF2B5EF4-FFF2-40B4-BE49-F238E27FC236}">
                        <a16:creationId xmlns:a16="http://schemas.microsoft.com/office/drawing/2014/main" id="{CB146470-A02C-4B11-A8E0-3FCBC742136A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5" name="Gerader Verbinder 244">
                    <a:extLst>
                      <a:ext uri="{FF2B5EF4-FFF2-40B4-BE49-F238E27FC236}">
                        <a16:creationId xmlns:a16="http://schemas.microsoft.com/office/drawing/2014/main" id="{E3B78071-6378-4223-9A29-E7A96726B2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33" name="Gruppieren 232">
                  <a:extLst>
                    <a:ext uri="{FF2B5EF4-FFF2-40B4-BE49-F238E27FC236}">
                      <a16:creationId xmlns:a16="http://schemas.microsoft.com/office/drawing/2014/main" id="{F7C5768D-42FF-4B37-8E74-8384AAC760FB}"/>
                    </a:ext>
                  </a:extLst>
                </p:cNvPr>
                <p:cNvGrpSpPr/>
                <p:nvPr/>
              </p:nvGrpSpPr>
              <p:grpSpPr>
                <a:xfrm>
                  <a:off x="8534398" y="1998039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42" name="Gerader Verbinder 241">
                    <a:extLst>
                      <a:ext uri="{FF2B5EF4-FFF2-40B4-BE49-F238E27FC236}">
                        <a16:creationId xmlns:a16="http://schemas.microsoft.com/office/drawing/2014/main" id="{AE26A284-0AD7-4920-AFFF-DA9BFB38638B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3" name="Gerader Verbinder 242">
                    <a:extLst>
                      <a:ext uri="{FF2B5EF4-FFF2-40B4-BE49-F238E27FC236}">
                        <a16:creationId xmlns:a16="http://schemas.microsoft.com/office/drawing/2014/main" id="{2547ED9A-A85E-4DCE-9E39-21AC8B9B83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34" name="Freihandform: Form 12">
                  <a:extLst>
                    <a:ext uri="{FF2B5EF4-FFF2-40B4-BE49-F238E27FC236}">
                      <a16:creationId xmlns:a16="http://schemas.microsoft.com/office/drawing/2014/main" id="{4992468F-C452-4E46-8103-3E0D33D93C7A}"/>
                    </a:ext>
                  </a:extLst>
                </p:cNvPr>
                <p:cNvSpPr/>
                <p:nvPr/>
              </p:nvSpPr>
              <p:spPr>
                <a:xfrm>
                  <a:off x="8031649" y="1569712"/>
                  <a:ext cx="2520280" cy="432048"/>
                </a:xfrm>
                <a:custGeom>
                  <a:avLst/>
                  <a:gdLst>
                    <a:gd name="connsiteX0" fmla="*/ 1260140 w 2520280"/>
                    <a:gd name="connsiteY0" fmla="*/ 0 h 432048"/>
                    <a:gd name="connsiteX1" fmla="*/ 2016224 w 2520280"/>
                    <a:gd name="connsiteY1" fmla="*/ 216024 h 432048"/>
                    <a:gd name="connsiteX2" fmla="*/ 2520280 w 2520280"/>
                    <a:gd name="connsiteY2" fmla="*/ 216024 h 432048"/>
                    <a:gd name="connsiteX3" fmla="*/ 2520280 w 2520280"/>
                    <a:gd name="connsiteY3" fmla="*/ 432048 h 432048"/>
                    <a:gd name="connsiteX4" fmla="*/ 0 w 2520280"/>
                    <a:gd name="connsiteY4" fmla="*/ 432048 h 432048"/>
                    <a:gd name="connsiteX5" fmla="*/ 0 w 2520280"/>
                    <a:gd name="connsiteY5" fmla="*/ 216024 h 432048"/>
                    <a:gd name="connsiteX6" fmla="*/ 504056 w 2520280"/>
                    <a:gd name="connsiteY6" fmla="*/ 216024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0280" h="432048">
                      <a:moveTo>
                        <a:pt x="1260140" y="0"/>
                      </a:moveTo>
                      <a:lnTo>
                        <a:pt x="2016224" y="216024"/>
                      </a:lnTo>
                      <a:lnTo>
                        <a:pt x="2520280" y="216024"/>
                      </a:lnTo>
                      <a:lnTo>
                        <a:pt x="2520280" y="432048"/>
                      </a:lnTo>
                      <a:lnTo>
                        <a:pt x="0" y="432048"/>
                      </a:lnTo>
                      <a:lnTo>
                        <a:pt x="0" y="216024"/>
                      </a:lnTo>
                      <a:lnTo>
                        <a:pt x="504056" y="216024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5" name="Freihandform: Form 13">
                  <a:extLst>
                    <a:ext uri="{FF2B5EF4-FFF2-40B4-BE49-F238E27FC236}">
                      <a16:creationId xmlns:a16="http://schemas.microsoft.com/office/drawing/2014/main" id="{B5A6EE8B-9301-4AE9-B550-817EBBC697ED}"/>
                    </a:ext>
                  </a:extLst>
                </p:cNvPr>
                <p:cNvSpPr/>
                <p:nvPr/>
              </p:nvSpPr>
              <p:spPr>
                <a:xfrm rot="16200000">
                  <a:off x="7832437" y="1349158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6" name="Freihandform: Form 14">
                  <a:extLst>
                    <a:ext uri="{FF2B5EF4-FFF2-40B4-BE49-F238E27FC236}">
                      <a16:creationId xmlns:a16="http://schemas.microsoft.com/office/drawing/2014/main" id="{1497F4B5-66DA-43F3-ABE4-3CA2F594BC35}"/>
                    </a:ext>
                  </a:extLst>
                </p:cNvPr>
                <p:cNvSpPr/>
                <p:nvPr/>
              </p:nvSpPr>
              <p:spPr>
                <a:xfrm rot="16200000">
                  <a:off x="10104775" y="1351626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7" name="Freihandform: Form 15">
                  <a:extLst>
                    <a:ext uri="{FF2B5EF4-FFF2-40B4-BE49-F238E27FC236}">
                      <a16:creationId xmlns:a16="http://schemas.microsoft.com/office/drawing/2014/main" id="{F9476919-8933-4C30-8814-1493D7E93848}"/>
                    </a:ext>
                  </a:extLst>
                </p:cNvPr>
                <p:cNvSpPr/>
                <p:nvPr/>
              </p:nvSpPr>
              <p:spPr>
                <a:xfrm rot="5400000">
                  <a:off x="8405184" y="1347647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8" name="Freihandform: Form 16">
                  <a:extLst>
                    <a:ext uri="{FF2B5EF4-FFF2-40B4-BE49-F238E27FC236}">
                      <a16:creationId xmlns:a16="http://schemas.microsoft.com/office/drawing/2014/main" id="{95DF9699-33D6-4CE7-8EC7-50449396A3AA}"/>
                    </a:ext>
                  </a:extLst>
                </p:cNvPr>
                <p:cNvSpPr/>
                <p:nvPr/>
              </p:nvSpPr>
              <p:spPr>
                <a:xfrm rot="5400000">
                  <a:off x="10692430" y="1349423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39" name="Rechteck 238">
                  <a:extLst>
                    <a:ext uri="{FF2B5EF4-FFF2-40B4-BE49-F238E27FC236}">
                      <a16:creationId xmlns:a16="http://schemas.microsoft.com/office/drawing/2014/main" id="{7CFFC080-D498-4F7E-9F15-65C3AFA4D78D}"/>
                    </a:ext>
                  </a:extLst>
                </p:cNvPr>
                <p:cNvSpPr/>
                <p:nvPr/>
              </p:nvSpPr>
              <p:spPr>
                <a:xfrm>
                  <a:off x="10398710" y="1617951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0" name="Rechteck 239">
                  <a:extLst>
                    <a:ext uri="{FF2B5EF4-FFF2-40B4-BE49-F238E27FC236}">
                      <a16:creationId xmlns:a16="http://schemas.microsoft.com/office/drawing/2014/main" id="{498A6D0C-EB45-4B4F-B1E6-A3798676FCC5}"/>
                    </a:ext>
                  </a:extLst>
                </p:cNvPr>
                <p:cNvSpPr/>
                <p:nvPr/>
              </p:nvSpPr>
              <p:spPr>
                <a:xfrm>
                  <a:off x="8127415" y="1620273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41" name="Rechteck 240">
                  <a:extLst>
                    <a:ext uri="{FF2B5EF4-FFF2-40B4-BE49-F238E27FC236}">
                      <a16:creationId xmlns:a16="http://schemas.microsoft.com/office/drawing/2014/main" id="{7AD41946-E618-4B8E-9A11-2D030EA7ACD1}"/>
                    </a:ext>
                  </a:extLst>
                </p:cNvPr>
                <p:cNvSpPr/>
                <p:nvPr/>
              </p:nvSpPr>
              <p:spPr>
                <a:xfrm>
                  <a:off x="8929389" y="2001760"/>
                  <a:ext cx="79208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29" name="Picture 2" descr="Bildergebnis für CE Zeichen">
                <a:extLst>
                  <a:ext uri="{FF2B5EF4-FFF2-40B4-BE49-F238E27FC236}">
                    <a16:creationId xmlns:a16="http://schemas.microsoft.com/office/drawing/2014/main" id="{9CBDE830-4D17-4F68-BC89-5644D9DD20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2320" y="2317215"/>
                <a:ext cx="250639" cy="179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17" name="Gruppieren 216">
              <a:extLst>
                <a:ext uri="{FF2B5EF4-FFF2-40B4-BE49-F238E27FC236}">
                  <a16:creationId xmlns:a16="http://schemas.microsoft.com/office/drawing/2014/main" id="{EAA48650-D42D-41E7-B441-1601E216BB26}"/>
                </a:ext>
              </a:extLst>
            </p:cNvPr>
            <p:cNvGrpSpPr/>
            <p:nvPr/>
          </p:nvGrpSpPr>
          <p:grpSpPr>
            <a:xfrm>
              <a:off x="217342" y="3830218"/>
              <a:ext cx="1584146" cy="520695"/>
              <a:chOff x="7518985" y="2002971"/>
              <a:chExt cx="4146737" cy="1003065"/>
            </a:xfrm>
          </p:grpSpPr>
          <p:sp>
            <p:nvSpPr>
              <p:cNvPr id="224" name="Rechteck 223">
                <a:extLst>
                  <a:ext uri="{FF2B5EF4-FFF2-40B4-BE49-F238E27FC236}">
                    <a16:creationId xmlns:a16="http://schemas.microsoft.com/office/drawing/2014/main" id="{5085BB08-8875-44D5-813E-29AF90445328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5" name="Rechteck 224">
                <a:extLst>
                  <a:ext uri="{FF2B5EF4-FFF2-40B4-BE49-F238E27FC236}">
                    <a16:creationId xmlns:a16="http://schemas.microsoft.com/office/drawing/2014/main" id="{3E1F45AC-A11A-4711-AD07-9A7760029CE8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6" name="Rechteck 225">
                <a:extLst>
                  <a:ext uri="{FF2B5EF4-FFF2-40B4-BE49-F238E27FC236}">
                    <a16:creationId xmlns:a16="http://schemas.microsoft.com/office/drawing/2014/main" id="{56BF76B7-D3DC-4738-A3F3-3BFA5A82D8F2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7" name="Rechteck 226">
                <a:extLst>
                  <a:ext uri="{FF2B5EF4-FFF2-40B4-BE49-F238E27FC236}">
                    <a16:creationId xmlns:a16="http://schemas.microsoft.com/office/drawing/2014/main" id="{E094812F-6895-4F25-9D30-BD365F0D42C8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18" name="Gruppieren 217">
              <a:extLst>
                <a:ext uri="{FF2B5EF4-FFF2-40B4-BE49-F238E27FC236}">
                  <a16:creationId xmlns:a16="http://schemas.microsoft.com/office/drawing/2014/main" id="{C416DA0F-D2F0-4117-BC88-02024C6B61A5}"/>
                </a:ext>
              </a:extLst>
            </p:cNvPr>
            <p:cNvGrpSpPr/>
            <p:nvPr/>
          </p:nvGrpSpPr>
          <p:grpSpPr>
            <a:xfrm>
              <a:off x="2644085" y="3816136"/>
              <a:ext cx="1584146" cy="520695"/>
              <a:chOff x="7518985" y="2002971"/>
              <a:chExt cx="4146737" cy="1003065"/>
            </a:xfrm>
          </p:grpSpPr>
          <p:sp>
            <p:nvSpPr>
              <p:cNvPr id="220" name="Rechteck 219">
                <a:extLst>
                  <a:ext uri="{FF2B5EF4-FFF2-40B4-BE49-F238E27FC236}">
                    <a16:creationId xmlns:a16="http://schemas.microsoft.com/office/drawing/2014/main" id="{BEDE7F6E-416C-4EC1-94D2-D81630F29298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1" name="Rechteck 220">
                <a:extLst>
                  <a:ext uri="{FF2B5EF4-FFF2-40B4-BE49-F238E27FC236}">
                    <a16:creationId xmlns:a16="http://schemas.microsoft.com/office/drawing/2014/main" id="{2D6796C8-1FF6-4768-8ABC-012610D5E93D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2" name="Rechteck 221">
                <a:extLst>
                  <a:ext uri="{FF2B5EF4-FFF2-40B4-BE49-F238E27FC236}">
                    <a16:creationId xmlns:a16="http://schemas.microsoft.com/office/drawing/2014/main" id="{5A0F754D-A158-4090-93A3-44D2D485FB8D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23" name="Rechteck 222">
                <a:extLst>
                  <a:ext uri="{FF2B5EF4-FFF2-40B4-BE49-F238E27FC236}">
                    <a16:creationId xmlns:a16="http://schemas.microsoft.com/office/drawing/2014/main" id="{08668CA6-F985-4443-98B6-B541699A72AE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9" name="Rechteck 218">
              <a:extLst>
                <a:ext uri="{FF2B5EF4-FFF2-40B4-BE49-F238E27FC236}">
                  <a16:creationId xmlns:a16="http://schemas.microsoft.com/office/drawing/2014/main" id="{F7C47CE9-3C0D-4813-8411-37823329ACFF}"/>
                </a:ext>
              </a:extLst>
            </p:cNvPr>
            <p:cNvSpPr/>
            <p:nvPr/>
          </p:nvSpPr>
          <p:spPr>
            <a:xfrm>
              <a:off x="1441111" y="5175647"/>
              <a:ext cx="1619244" cy="419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46" name="Pfeil nach rechts 255">
            <a:extLst>
              <a:ext uri="{FF2B5EF4-FFF2-40B4-BE49-F238E27FC236}">
                <a16:creationId xmlns:a16="http://schemas.microsoft.com/office/drawing/2014/main" id="{41A00750-FC42-458B-B36F-A47BD81FB4CC}"/>
              </a:ext>
            </a:extLst>
          </p:cNvPr>
          <p:cNvSpPr/>
          <p:nvPr/>
        </p:nvSpPr>
        <p:spPr>
          <a:xfrm rot="9889053">
            <a:off x="2194317" y="2164416"/>
            <a:ext cx="380749" cy="169330"/>
          </a:xfrm>
          <a:prstGeom prst="rightArrow">
            <a:avLst>
              <a:gd name="adj1" fmla="val 50000"/>
              <a:gd name="adj2" fmla="val 54272"/>
            </a:avLst>
          </a:prstGeom>
          <a:noFill/>
          <a:ln>
            <a:solidFill>
              <a:srgbClr val="00B0F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7" name="Rechteck 246">
            <a:extLst>
              <a:ext uri="{FF2B5EF4-FFF2-40B4-BE49-F238E27FC236}">
                <a16:creationId xmlns:a16="http://schemas.microsoft.com/office/drawing/2014/main" id="{240CC8DF-8563-40FB-97AB-21D65167D661}"/>
              </a:ext>
            </a:extLst>
          </p:cNvPr>
          <p:cNvSpPr/>
          <p:nvPr/>
        </p:nvSpPr>
        <p:spPr>
          <a:xfrm>
            <a:off x="285060" y="6348300"/>
            <a:ext cx="5091172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248" name="Gruppieren 247">
            <a:extLst>
              <a:ext uri="{FF2B5EF4-FFF2-40B4-BE49-F238E27FC236}">
                <a16:creationId xmlns:a16="http://schemas.microsoft.com/office/drawing/2014/main" id="{779A853A-1BE5-484A-A78E-EAD174F0BD27}"/>
              </a:ext>
            </a:extLst>
          </p:cNvPr>
          <p:cNvGrpSpPr/>
          <p:nvPr/>
        </p:nvGrpSpPr>
        <p:grpSpPr>
          <a:xfrm>
            <a:off x="9562149" y="3769105"/>
            <a:ext cx="1515205" cy="622314"/>
            <a:chOff x="217342" y="3816136"/>
            <a:chExt cx="4010889" cy="1779231"/>
          </a:xfrm>
        </p:grpSpPr>
        <p:grpSp>
          <p:nvGrpSpPr>
            <p:cNvPr id="249" name="Gruppieren 248">
              <a:extLst>
                <a:ext uri="{FF2B5EF4-FFF2-40B4-BE49-F238E27FC236}">
                  <a16:creationId xmlns:a16="http://schemas.microsoft.com/office/drawing/2014/main" id="{B2CCC9E9-C293-4AB9-9A10-0096E90CE373}"/>
                </a:ext>
              </a:extLst>
            </p:cNvPr>
            <p:cNvGrpSpPr/>
            <p:nvPr/>
          </p:nvGrpSpPr>
          <p:grpSpPr>
            <a:xfrm>
              <a:off x="371302" y="3997613"/>
              <a:ext cx="3696929" cy="1327246"/>
              <a:chOff x="8007031" y="1661505"/>
              <a:chExt cx="3648104" cy="1136032"/>
            </a:xfrm>
          </p:grpSpPr>
          <p:grpSp>
            <p:nvGrpSpPr>
              <p:cNvPr id="261" name="Gruppieren 260">
                <a:extLst>
                  <a:ext uri="{FF2B5EF4-FFF2-40B4-BE49-F238E27FC236}">
                    <a16:creationId xmlns:a16="http://schemas.microsoft.com/office/drawing/2014/main" id="{7124F91B-819A-4E82-BFAA-109D369D6729}"/>
                  </a:ext>
                </a:extLst>
              </p:cNvPr>
              <p:cNvGrpSpPr/>
              <p:nvPr/>
            </p:nvGrpSpPr>
            <p:grpSpPr>
              <a:xfrm>
                <a:off x="8007031" y="1661505"/>
                <a:ext cx="3648104" cy="1136032"/>
                <a:chOff x="7567061" y="1569712"/>
                <a:chExt cx="3447648" cy="1073609"/>
              </a:xfrm>
            </p:grpSpPr>
            <p:sp>
              <p:nvSpPr>
                <p:cNvPr id="263" name="Rechteck 262">
                  <a:extLst>
                    <a:ext uri="{FF2B5EF4-FFF2-40B4-BE49-F238E27FC236}">
                      <a16:creationId xmlns:a16="http://schemas.microsoft.com/office/drawing/2014/main" id="{8BBF7FAA-0F86-4712-9EDC-09972A7680F5}"/>
                    </a:ext>
                  </a:extLst>
                </p:cNvPr>
                <p:cNvSpPr/>
                <p:nvPr/>
              </p:nvSpPr>
              <p:spPr>
                <a:xfrm>
                  <a:off x="10362385" y="1683419"/>
                  <a:ext cx="120832" cy="116507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4" name="Rechteck 263">
                  <a:extLst>
                    <a:ext uri="{FF2B5EF4-FFF2-40B4-BE49-F238E27FC236}">
                      <a16:creationId xmlns:a16="http://schemas.microsoft.com/office/drawing/2014/main" id="{9736CD9C-E375-4E4B-A162-58EF9420F3B3}"/>
                    </a:ext>
                  </a:extLst>
                </p:cNvPr>
                <p:cNvSpPr/>
                <p:nvPr/>
              </p:nvSpPr>
              <p:spPr>
                <a:xfrm>
                  <a:off x="8088475" y="1683897"/>
                  <a:ext cx="120832" cy="116030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265" name="Gruppieren 264">
                  <a:extLst>
                    <a:ext uri="{FF2B5EF4-FFF2-40B4-BE49-F238E27FC236}">
                      <a16:creationId xmlns:a16="http://schemas.microsoft.com/office/drawing/2014/main" id="{2D1C4A67-A635-4B6E-8D57-0F768BFCD111}"/>
                    </a:ext>
                  </a:extLst>
                </p:cNvPr>
                <p:cNvGrpSpPr/>
                <p:nvPr/>
              </p:nvGrpSpPr>
              <p:grpSpPr>
                <a:xfrm flipH="1">
                  <a:off x="9972452" y="1991406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77" name="Gerader Verbinder 276">
                    <a:extLst>
                      <a:ext uri="{FF2B5EF4-FFF2-40B4-BE49-F238E27FC236}">
                        <a16:creationId xmlns:a16="http://schemas.microsoft.com/office/drawing/2014/main" id="{D08FB6AD-658B-4504-9DCB-EB5F19899446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8" name="Gerader Verbinder 277">
                    <a:extLst>
                      <a:ext uri="{FF2B5EF4-FFF2-40B4-BE49-F238E27FC236}">
                        <a16:creationId xmlns:a16="http://schemas.microsoft.com/office/drawing/2014/main" id="{CA5487B3-4D5E-4F71-B3B1-C36EF494C3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266" name="Gruppieren 265">
                  <a:extLst>
                    <a:ext uri="{FF2B5EF4-FFF2-40B4-BE49-F238E27FC236}">
                      <a16:creationId xmlns:a16="http://schemas.microsoft.com/office/drawing/2014/main" id="{60617767-105E-43B4-9707-8D5975B71768}"/>
                    </a:ext>
                  </a:extLst>
                </p:cNvPr>
                <p:cNvGrpSpPr/>
                <p:nvPr/>
              </p:nvGrpSpPr>
              <p:grpSpPr>
                <a:xfrm>
                  <a:off x="8534398" y="1998039"/>
                  <a:ext cx="144016" cy="645282"/>
                  <a:chOff x="8894438" y="2012230"/>
                  <a:chExt cx="144016" cy="645282"/>
                </a:xfrm>
              </p:grpSpPr>
              <p:cxnSp>
                <p:nvCxnSpPr>
                  <p:cNvPr id="275" name="Gerader Verbinder 274">
                    <a:extLst>
                      <a:ext uri="{FF2B5EF4-FFF2-40B4-BE49-F238E27FC236}">
                        <a16:creationId xmlns:a16="http://schemas.microsoft.com/office/drawing/2014/main" id="{8F946925-D6CC-4241-9F02-49938F125F2F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8894438" y="2012230"/>
                    <a:ext cx="144016" cy="432048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6" name="Gerader Verbinder 275">
                    <a:extLst>
                      <a:ext uri="{FF2B5EF4-FFF2-40B4-BE49-F238E27FC236}">
                        <a16:creationId xmlns:a16="http://schemas.microsoft.com/office/drawing/2014/main" id="{2B963781-F867-4030-B4C6-A59D9E6AFF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H="1">
                    <a:off x="8894438" y="2436825"/>
                    <a:ext cx="1" cy="220687"/>
                  </a:xfrm>
                  <a:prstGeom prst="line">
                    <a:avLst/>
                  </a:prstGeom>
                  <a:ln w="57150">
                    <a:solidFill>
                      <a:schemeClr val="bg1">
                        <a:lumMod val="50000"/>
                      </a:schemeClr>
                    </a:solidFill>
                  </a:ln>
                  <a:effectLst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sp>
              <p:nvSpPr>
                <p:cNvPr id="267" name="Freihandform: Form 266">
                  <a:extLst>
                    <a:ext uri="{FF2B5EF4-FFF2-40B4-BE49-F238E27FC236}">
                      <a16:creationId xmlns:a16="http://schemas.microsoft.com/office/drawing/2014/main" id="{FAEEFE0A-CF9A-4D0C-BF14-5EC6D87CBF29}"/>
                    </a:ext>
                  </a:extLst>
                </p:cNvPr>
                <p:cNvSpPr/>
                <p:nvPr/>
              </p:nvSpPr>
              <p:spPr>
                <a:xfrm>
                  <a:off x="8031649" y="1569712"/>
                  <a:ext cx="2520280" cy="432048"/>
                </a:xfrm>
                <a:custGeom>
                  <a:avLst/>
                  <a:gdLst>
                    <a:gd name="connsiteX0" fmla="*/ 1260140 w 2520280"/>
                    <a:gd name="connsiteY0" fmla="*/ 0 h 432048"/>
                    <a:gd name="connsiteX1" fmla="*/ 2016224 w 2520280"/>
                    <a:gd name="connsiteY1" fmla="*/ 216024 h 432048"/>
                    <a:gd name="connsiteX2" fmla="*/ 2520280 w 2520280"/>
                    <a:gd name="connsiteY2" fmla="*/ 216024 h 432048"/>
                    <a:gd name="connsiteX3" fmla="*/ 2520280 w 2520280"/>
                    <a:gd name="connsiteY3" fmla="*/ 432048 h 432048"/>
                    <a:gd name="connsiteX4" fmla="*/ 0 w 2520280"/>
                    <a:gd name="connsiteY4" fmla="*/ 432048 h 432048"/>
                    <a:gd name="connsiteX5" fmla="*/ 0 w 2520280"/>
                    <a:gd name="connsiteY5" fmla="*/ 216024 h 432048"/>
                    <a:gd name="connsiteX6" fmla="*/ 504056 w 2520280"/>
                    <a:gd name="connsiteY6" fmla="*/ 216024 h 4320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20280" h="432048">
                      <a:moveTo>
                        <a:pt x="1260140" y="0"/>
                      </a:moveTo>
                      <a:lnTo>
                        <a:pt x="2016224" y="216024"/>
                      </a:lnTo>
                      <a:lnTo>
                        <a:pt x="2520280" y="216024"/>
                      </a:lnTo>
                      <a:lnTo>
                        <a:pt x="2520280" y="432048"/>
                      </a:lnTo>
                      <a:lnTo>
                        <a:pt x="0" y="432048"/>
                      </a:lnTo>
                      <a:lnTo>
                        <a:pt x="0" y="216024"/>
                      </a:lnTo>
                      <a:lnTo>
                        <a:pt x="504056" y="216024"/>
                      </a:lnTo>
                      <a:close/>
                    </a:path>
                  </a:pathLst>
                </a:cu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8" name="Freihandform: Form 267">
                  <a:extLst>
                    <a:ext uri="{FF2B5EF4-FFF2-40B4-BE49-F238E27FC236}">
                      <a16:creationId xmlns:a16="http://schemas.microsoft.com/office/drawing/2014/main" id="{6CDC6E68-0CE8-464E-ABEE-B80FA1812897}"/>
                    </a:ext>
                  </a:extLst>
                </p:cNvPr>
                <p:cNvSpPr/>
                <p:nvPr/>
              </p:nvSpPr>
              <p:spPr>
                <a:xfrm rot="16200000">
                  <a:off x="7832437" y="1349158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69" name="Freihandform: Form 268">
                  <a:extLst>
                    <a:ext uri="{FF2B5EF4-FFF2-40B4-BE49-F238E27FC236}">
                      <a16:creationId xmlns:a16="http://schemas.microsoft.com/office/drawing/2014/main" id="{81674AE3-8CC5-4362-AB60-1692CD362CF9}"/>
                    </a:ext>
                  </a:extLst>
                </p:cNvPr>
                <p:cNvSpPr/>
                <p:nvPr/>
              </p:nvSpPr>
              <p:spPr>
                <a:xfrm rot="16200000">
                  <a:off x="10104775" y="1351626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0" name="Freihandform: Form 269">
                  <a:extLst>
                    <a:ext uri="{FF2B5EF4-FFF2-40B4-BE49-F238E27FC236}">
                      <a16:creationId xmlns:a16="http://schemas.microsoft.com/office/drawing/2014/main" id="{F9497DCF-E144-4824-9C0F-983E0956A32A}"/>
                    </a:ext>
                  </a:extLst>
                </p:cNvPr>
                <p:cNvSpPr/>
                <p:nvPr/>
              </p:nvSpPr>
              <p:spPr>
                <a:xfrm rot="5400000">
                  <a:off x="8405184" y="1347647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1" name="Freihandform: Form 270">
                  <a:extLst>
                    <a:ext uri="{FF2B5EF4-FFF2-40B4-BE49-F238E27FC236}">
                      <a16:creationId xmlns:a16="http://schemas.microsoft.com/office/drawing/2014/main" id="{4A0CB940-9AEA-4DD4-82AF-BDCBB16700E6}"/>
                    </a:ext>
                  </a:extLst>
                </p:cNvPr>
                <p:cNvSpPr/>
                <p:nvPr/>
              </p:nvSpPr>
              <p:spPr>
                <a:xfrm rot="5400000">
                  <a:off x="10692430" y="1349423"/>
                  <a:ext cx="56903" cy="587655"/>
                </a:xfrm>
                <a:custGeom>
                  <a:avLst/>
                  <a:gdLst>
                    <a:gd name="connsiteX0" fmla="*/ 140644 w 140644"/>
                    <a:gd name="connsiteY0" fmla="*/ 576065 h 782717"/>
                    <a:gd name="connsiteX1" fmla="*/ 70322 w 140644"/>
                    <a:gd name="connsiteY1" fmla="*/ 782717 h 782717"/>
                    <a:gd name="connsiteX2" fmla="*/ 0 w 140644"/>
                    <a:gd name="connsiteY2" fmla="*/ 576065 h 782717"/>
                    <a:gd name="connsiteX3" fmla="*/ 70322 w 140644"/>
                    <a:gd name="connsiteY3" fmla="*/ 0 h 782717"/>
                    <a:gd name="connsiteX4" fmla="*/ 140643 w 140644"/>
                    <a:gd name="connsiteY4" fmla="*/ 576065 h 7827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0644" h="782717">
                      <a:moveTo>
                        <a:pt x="140644" y="576065"/>
                      </a:moveTo>
                      <a:lnTo>
                        <a:pt x="70322" y="782717"/>
                      </a:lnTo>
                      <a:lnTo>
                        <a:pt x="0" y="576065"/>
                      </a:lnTo>
                      <a:lnTo>
                        <a:pt x="70322" y="0"/>
                      </a:lnTo>
                      <a:lnTo>
                        <a:pt x="140643" y="576065"/>
                      </a:lnTo>
                      <a:close/>
                    </a:path>
                  </a:pathLst>
                </a:cu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2" name="Rechteck 271">
                  <a:extLst>
                    <a:ext uri="{FF2B5EF4-FFF2-40B4-BE49-F238E27FC236}">
                      <a16:creationId xmlns:a16="http://schemas.microsoft.com/office/drawing/2014/main" id="{6AC98ED0-E139-4903-A5F7-FDBB589A32F0}"/>
                    </a:ext>
                  </a:extLst>
                </p:cNvPr>
                <p:cNvSpPr/>
                <p:nvPr/>
              </p:nvSpPr>
              <p:spPr>
                <a:xfrm>
                  <a:off x="10398710" y="1617951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3" name="Rechteck 272">
                  <a:extLst>
                    <a:ext uri="{FF2B5EF4-FFF2-40B4-BE49-F238E27FC236}">
                      <a16:creationId xmlns:a16="http://schemas.microsoft.com/office/drawing/2014/main" id="{C67C08FB-B7CF-4DF2-BFE2-C70AF8C632D4}"/>
                    </a:ext>
                  </a:extLst>
                </p:cNvPr>
                <p:cNvSpPr/>
                <p:nvPr/>
              </p:nvSpPr>
              <p:spPr>
                <a:xfrm>
                  <a:off x="8127415" y="1620273"/>
                  <a:ext cx="45719" cy="63624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/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274" name="Rechteck 273">
                  <a:extLst>
                    <a:ext uri="{FF2B5EF4-FFF2-40B4-BE49-F238E27FC236}">
                      <a16:creationId xmlns:a16="http://schemas.microsoft.com/office/drawing/2014/main" id="{9D250385-FE76-4F46-9864-44633E94C9AA}"/>
                    </a:ext>
                  </a:extLst>
                </p:cNvPr>
                <p:cNvSpPr/>
                <p:nvPr/>
              </p:nvSpPr>
              <p:spPr>
                <a:xfrm>
                  <a:off x="8929389" y="2001760"/>
                  <a:ext cx="792088" cy="432048"/>
                </a:xfrm>
                <a:prstGeom prst="rect">
                  <a:avLst/>
                </a:prstGeom>
                <a:solidFill>
                  <a:schemeClr val="tx2">
                    <a:lumMod val="20000"/>
                    <a:lumOff val="80000"/>
                  </a:schemeClr>
                </a:solidFill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  <a:prstTxWarp prst="textNoShape">
                    <a:avLst/>
                  </a:prstTxWarp>
                  <a:noAutofit/>
                </a:bodyPr>
                <a:lstStyle/>
                <a:p>
                  <a:pPr marL="0" marR="0" lvl="0" indent="0" algn="ctr" defTabSz="483763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AT" sz="1905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  <p:pic>
            <p:nvPicPr>
              <p:cNvPr id="262" name="Picture 2" descr="Bildergebnis für CE Zeichen">
                <a:extLst>
                  <a:ext uri="{FF2B5EF4-FFF2-40B4-BE49-F238E27FC236}">
                    <a16:creationId xmlns:a16="http://schemas.microsoft.com/office/drawing/2014/main" id="{0AC13632-26B3-4C69-881E-4A239C64312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742320" y="2317215"/>
                <a:ext cx="250639" cy="17908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250" name="Gruppieren 249">
              <a:extLst>
                <a:ext uri="{FF2B5EF4-FFF2-40B4-BE49-F238E27FC236}">
                  <a16:creationId xmlns:a16="http://schemas.microsoft.com/office/drawing/2014/main" id="{8135DC73-5F47-4FE4-93BE-B1E5129C7FC8}"/>
                </a:ext>
              </a:extLst>
            </p:cNvPr>
            <p:cNvGrpSpPr/>
            <p:nvPr/>
          </p:nvGrpSpPr>
          <p:grpSpPr>
            <a:xfrm>
              <a:off x="217342" y="3830218"/>
              <a:ext cx="1584146" cy="520695"/>
              <a:chOff x="7518985" y="2002971"/>
              <a:chExt cx="4146737" cy="1003065"/>
            </a:xfrm>
          </p:grpSpPr>
          <p:sp>
            <p:nvSpPr>
              <p:cNvPr id="257" name="Rechteck 256">
                <a:extLst>
                  <a:ext uri="{FF2B5EF4-FFF2-40B4-BE49-F238E27FC236}">
                    <a16:creationId xmlns:a16="http://schemas.microsoft.com/office/drawing/2014/main" id="{AE684554-A3A0-464E-B61B-1FE6776C5A51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8" name="Rechteck 257">
                <a:extLst>
                  <a:ext uri="{FF2B5EF4-FFF2-40B4-BE49-F238E27FC236}">
                    <a16:creationId xmlns:a16="http://schemas.microsoft.com/office/drawing/2014/main" id="{AFCEEBC3-9084-41CD-B586-2023EAB011AC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9" name="Rechteck 258">
                <a:extLst>
                  <a:ext uri="{FF2B5EF4-FFF2-40B4-BE49-F238E27FC236}">
                    <a16:creationId xmlns:a16="http://schemas.microsoft.com/office/drawing/2014/main" id="{13D2836A-8B02-4308-87A0-167885D75B55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60" name="Rechteck 259">
                <a:extLst>
                  <a:ext uri="{FF2B5EF4-FFF2-40B4-BE49-F238E27FC236}">
                    <a16:creationId xmlns:a16="http://schemas.microsoft.com/office/drawing/2014/main" id="{077ACD4D-5DF8-4C0D-B239-A510002E14F6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grpSp>
          <p:nvGrpSpPr>
            <p:cNvPr id="251" name="Gruppieren 250">
              <a:extLst>
                <a:ext uri="{FF2B5EF4-FFF2-40B4-BE49-F238E27FC236}">
                  <a16:creationId xmlns:a16="http://schemas.microsoft.com/office/drawing/2014/main" id="{B9B6536F-4241-4C5A-B7CC-EBAEB273A6C3}"/>
                </a:ext>
              </a:extLst>
            </p:cNvPr>
            <p:cNvGrpSpPr/>
            <p:nvPr/>
          </p:nvGrpSpPr>
          <p:grpSpPr>
            <a:xfrm>
              <a:off x="2644085" y="3816136"/>
              <a:ext cx="1584146" cy="520695"/>
              <a:chOff x="7518985" y="2002971"/>
              <a:chExt cx="4146737" cy="1003065"/>
            </a:xfrm>
          </p:grpSpPr>
          <p:sp>
            <p:nvSpPr>
              <p:cNvPr id="253" name="Rechteck 252">
                <a:extLst>
                  <a:ext uri="{FF2B5EF4-FFF2-40B4-BE49-F238E27FC236}">
                    <a16:creationId xmlns:a16="http://schemas.microsoft.com/office/drawing/2014/main" id="{DB4AFAFB-D6AC-4944-9908-C9EB2C59CCDC}"/>
                  </a:ext>
                </a:extLst>
              </p:cNvPr>
              <p:cNvSpPr/>
              <p:nvPr/>
            </p:nvSpPr>
            <p:spPr>
              <a:xfrm>
                <a:off x="7522029" y="2002971"/>
                <a:ext cx="4027714" cy="11638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4" name="Rechteck 253">
                <a:extLst>
                  <a:ext uri="{FF2B5EF4-FFF2-40B4-BE49-F238E27FC236}">
                    <a16:creationId xmlns:a16="http://schemas.microsoft.com/office/drawing/2014/main" id="{4ABFD87E-3B30-48A6-9D70-CE8137640F3F}"/>
                  </a:ext>
                </a:extLst>
              </p:cNvPr>
              <p:cNvSpPr/>
              <p:nvPr/>
            </p:nvSpPr>
            <p:spPr>
              <a:xfrm>
                <a:off x="7522028" y="2874251"/>
                <a:ext cx="4140637" cy="131785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5" name="Rechteck 254">
                <a:extLst>
                  <a:ext uri="{FF2B5EF4-FFF2-40B4-BE49-F238E27FC236}">
                    <a16:creationId xmlns:a16="http://schemas.microsoft.com/office/drawing/2014/main" id="{C5B2671C-BBD1-4BE1-A2EF-7A6679004025}"/>
                  </a:ext>
                </a:extLst>
              </p:cNvPr>
              <p:cNvSpPr/>
              <p:nvPr/>
            </p:nvSpPr>
            <p:spPr>
              <a:xfrm rot="5400000">
                <a:off x="7090047" y="2443634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56" name="Rechteck 255">
                <a:extLst>
                  <a:ext uri="{FF2B5EF4-FFF2-40B4-BE49-F238E27FC236}">
                    <a16:creationId xmlns:a16="http://schemas.microsoft.com/office/drawing/2014/main" id="{CF441B3D-D3EE-438A-AD59-18CB0FC7DC72}"/>
                  </a:ext>
                </a:extLst>
              </p:cNvPr>
              <p:cNvSpPr/>
              <p:nvPr/>
            </p:nvSpPr>
            <p:spPr>
              <a:xfrm rot="5400000">
                <a:off x="11118722" y="2431909"/>
                <a:ext cx="975938" cy="118062"/>
              </a:xfrm>
              <a:prstGeom prst="rect">
                <a:avLst/>
              </a:prstGeom>
              <a:solidFill>
                <a:srgbClr val="FFC000"/>
              </a:solidFill>
              <a:ln>
                <a:solidFill>
                  <a:srgbClr val="FFC000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52" name="Rechteck 251">
              <a:extLst>
                <a:ext uri="{FF2B5EF4-FFF2-40B4-BE49-F238E27FC236}">
                  <a16:creationId xmlns:a16="http://schemas.microsoft.com/office/drawing/2014/main" id="{3862277C-7B08-47A8-A54E-5936E9CC069C}"/>
                </a:ext>
              </a:extLst>
            </p:cNvPr>
            <p:cNvSpPr/>
            <p:nvPr/>
          </p:nvSpPr>
          <p:spPr>
            <a:xfrm>
              <a:off x="1441111" y="5175647"/>
              <a:ext cx="1619244" cy="4197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AT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279" name="Textfeld 278">
            <a:extLst>
              <a:ext uri="{FF2B5EF4-FFF2-40B4-BE49-F238E27FC236}">
                <a16:creationId xmlns:a16="http://schemas.microsoft.com/office/drawing/2014/main" id="{1CBEAF3E-67F8-4ED8-8152-CCF205796E0C}"/>
              </a:ext>
            </a:extLst>
          </p:cNvPr>
          <p:cNvSpPr txBox="1"/>
          <p:nvPr/>
        </p:nvSpPr>
        <p:spPr>
          <a:xfrm>
            <a:off x="4382062" y="3136021"/>
            <a:ext cx="1740132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izvedba</a:t>
            </a: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prema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ISO 10218-2</a:t>
            </a:r>
          </a:p>
        </p:txBody>
      </p:sp>
      <p:sp>
        <p:nvSpPr>
          <p:cNvPr id="280" name="Rechteck 279">
            <a:extLst>
              <a:ext uri="{FF2B5EF4-FFF2-40B4-BE49-F238E27FC236}">
                <a16:creationId xmlns:a16="http://schemas.microsoft.com/office/drawing/2014/main" id="{310DD358-52B9-4670-BB79-ABB7F4CE6E2B}"/>
              </a:ext>
            </a:extLst>
          </p:cNvPr>
          <p:cNvSpPr/>
          <p:nvPr/>
        </p:nvSpPr>
        <p:spPr>
          <a:xfrm>
            <a:off x="8480467" y="3382606"/>
            <a:ext cx="1759301" cy="860620"/>
          </a:xfrm>
          <a:prstGeom prst="rect">
            <a:avLst/>
          </a:prstGeom>
          <a:solidFill>
            <a:srgbClr val="FFFF00">
              <a:alpha val="40000"/>
            </a:srgbClr>
          </a:solidFill>
          <a:ln w="28575">
            <a:solidFill>
              <a:srgbClr val="FFC000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649A45EB-126B-4876-84A6-C0684B6169B6}"/>
              </a:ext>
            </a:extLst>
          </p:cNvPr>
          <p:cNvSpPr txBox="1"/>
          <p:nvPr/>
        </p:nvSpPr>
        <p:spPr>
          <a:xfrm>
            <a:off x="8116503" y="1948653"/>
            <a:ext cx="3044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nije</a:t>
            </a:r>
            <a:r>
              <a:rPr lang="de-AT" dirty="0"/>
              <a:t> </a:t>
            </a:r>
            <a:r>
              <a:rPr lang="de-AT" dirty="0" err="1"/>
              <a:t>dopuštena</a:t>
            </a:r>
            <a:r>
              <a:rPr lang="de-AT" dirty="0"/>
              <a:t> </a:t>
            </a:r>
            <a:r>
              <a:rPr lang="de-AT" dirty="0" err="1"/>
              <a:t>kolaboracija</a:t>
            </a:r>
            <a:r>
              <a:rPr lang="de-AT" dirty="0"/>
              <a:t>!</a:t>
            </a:r>
          </a:p>
        </p:txBody>
      </p:sp>
      <p:cxnSp>
        <p:nvCxnSpPr>
          <p:cNvPr id="28" name="Gerade Verbindung mit Pfeil 27">
            <a:extLst>
              <a:ext uri="{FF2B5EF4-FFF2-40B4-BE49-F238E27FC236}">
                <a16:creationId xmlns:a16="http://schemas.microsoft.com/office/drawing/2014/main" id="{E4F958BD-3293-40DB-9311-446CE85BB335}"/>
              </a:ext>
            </a:extLst>
          </p:cNvPr>
          <p:cNvCxnSpPr/>
          <p:nvPr/>
        </p:nvCxnSpPr>
        <p:spPr>
          <a:xfrm flipH="1">
            <a:off x="9023508" y="2355245"/>
            <a:ext cx="727663" cy="418924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1" name="Textfeld 280">
            <a:extLst>
              <a:ext uri="{FF2B5EF4-FFF2-40B4-BE49-F238E27FC236}">
                <a16:creationId xmlns:a16="http://schemas.microsoft.com/office/drawing/2014/main" id="{25B48470-378A-4AF1-9598-0A9B3BBCE519}"/>
              </a:ext>
            </a:extLst>
          </p:cNvPr>
          <p:cNvSpPr txBox="1"/>
          <p:nvPr/>
        </p:nvSpPr>
        <p:spPr>
          <a:xfrm>
            <a:off x="9677112" y="2564686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dirty="0" err="1"/>
              <a:t>zona</a:t>
            </a:r>
            <a:r>
              <a:rPr lang="de-AT" dirty="0"/>
              <a:t> </a:t>
            </a:r>
            <a:r>
              <a:rPr lang="de-AT" dirty="0" err="1"/>
              <a:t>kolaboracije</a:t>
            </a:r>
            <a:endParaRPr lang="de-AT" dirty="0"/>
          </a:p>
        </p:txBody>
      </p:sp>
      <p:cxnSp>
        <p:nvCxnSpPr>
          <p:cNvPr id="282" name="Gerade Verbindung mit Pfeil 281">
            <a:extLst>
              <a:ext uri="{FF2B5EF4-FFF2-40B4-BE49-F238E27FC236}">
                <a16:creationId xmlns:a16="http://schemas.microsoft.com/office/drawing/2014/main" id="{715D5084-9AB2-47D2-A94D-5FBCD1FD733A}"/>
              </a:ext>
            </a:extLst>
          </p:cNvPr>
          <p:cNvCxnSpPr>
            <a:cxnSpLocks/>
          </p:cNvCxnSpPr>
          <p:nvPr/>
        </p:nvCxnSpPr>
        <p:spPr>
          <a:xfrm flipH="1">
            <a:off x="9677112" y="2881117"/>
            <a:ext cx="785611" cy="613095"/>
          </a:xfrm>
          <a:prstGeom prst="straightConnector1">
            <a:avLst/>
          </a:prstGeom>
          <a:ln w="3175">
            <a:solidFill>
              <a:schemeClr val="tx1"/>
            </a:solidFill>
            <a:headEnd type="none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3" name="Gerader Verbinder 282">
            <a:extLst>
              <a:ext uri="{FF2B5EF4-FFF2-40B4-BE49-F238E27FC236}">
                <a16:creationId xmlns:a16="http://schemas.microsoft.com/office/drawing/2014/main" id="{FDF9526B-F9AB-4BBF-851C-06E5F9807471}"/>
              </a:ext>
            </a:extLst>
          </p:cNvPr>
          <p:cNvCxnSpPr/>
          <p:nvPr/>
        </p:nvCxnSpPr>
        <p:spPr>
          <a:xfrm flipH="1">
            <a:off x="5222099" y="829038"/>
            <a:ext cx="2245105" cy="6053769"/>
          </a:xfrm>
          <a:prstGeom prst="line">
            <a:avLst/>
          </a:prstGeom>
          <a:ln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4" name="Rechteck 283">
            <a:extLst>
              <a:ext uri="{FF2B5EF4-FFF2-40B4-BE49-F238E27FC236}">
                <a16:creationId xmlns:a16="http://schemas.microsoft.com/office/drawing/2014/main" id="{88669C81-225E-49EC-8DB0-F86E66376C4F}"/>
              </a:ext>
            </a:extLst>
          </p:cNvPr>
          <p:cNvSpPr/>
          <p:nvPr/>
        </p:nvSpPr>
        <p:spPr>
          <a:xfrm flipV="1">
            <a:off x="5768691" y="5388994"/>
            <a:ext cx="6119693" cy="4571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6" name="Gerade Verbindung mit Pfeil 5">
            <a:extLst>
              <a:ext uri="{FF2B5EF4-FFF2-40B4-BE49-F238E27FC236}">
                <a16:creationId xmlns:a16="http://schemas.microsoft.com/office/drawing/2014/main" id="{1091D690-F184-4026-9118-9557FB4DD0D7}"/>
              </a:ext>
            </a:extLst>
          </p:cNvPr>
          <p:cNvCxnSpPr>
            <a:cxnSpLocks/>
          </p:cNvCxnSpPr>
          <p:nvPr/>
        </p:nvCxnSpPr>
        <p:spPr>
          <a:xfrm>
            <a:off x="11462137" y="3414050"/>
            <a:ext cx="0" cy="1954737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5" name="Gerade Verbindung mit Pfeil 284">
            <a:extLst>
              <a:ext uri="{FF2B5EF4-FFF2-40B4-BE49-F238E27FC236}">
                <a16:creationId xmlns:a16="http://schemas.microsoft.com/office/drawing/2014/main" id="{C58278DA-4EDB-449B-BAF4-45E061994DF5}"/>
              </a:ext>
            </a:extLst>
          </p:cNvPr>
          <p:cNvCxnSpPr>
            <a:cxnSpLocks/>
          </p:cNvCxnSpPr>
          <p:nvPr/>
        </p:nvCxnSpPr>
        <p:spPr>
          <a:xfrm>
            <a:off x="8981642" y="4259346"/>
            <a:ext cx="0" cy="1147991"/>
          </a:xfrm>
          <a:prstGeom prst="straightConnector1">
            <a:avLst/>
          </a:prstGeom>
          <a:ln w="3175">
            <a:solidFill>
              <a:schemeClr val="tx1"/>
            </a:solidFill>
            <a:headEnd type="arrow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273C7979-0273-4DFC-959C-AC68B88C4E37}"/>
              </a:ext>
            </a:extLst>
          </p:cNvPr>
          <p:cNvCxnSpPr/>
          <p:nvPr/>
        </p:nvCxnSpPr>
        <p:spPr>
          <a:xfrm>
            <a:off x="10897884" y="3390591"/>
            <a:ext cx="759257" cy="0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049B419A-58ED-43A8-90FB-C967EEBED43A}"/>
              </a:ext>
            </a:extLst>
          </p:cNvPr>
          <p:cNvSpPr txBox="1"/>
          <p:nvPr/>
        </p:nvSpPr>
        <p:spPr>
          <a:xfrm rot="16200000">
            <a:off x="8588366" y="4726768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~1000 mm</a:t>
            </a:r>
          </a:p>
        </p:txBody>
      </p:sp>
      <p:sp>
        <p:nvSpPr>
          <p:cNvPr id="287" name="Textfeld 286">
            <a:extLst>
              <a:ext uri="{FF2B5EF4-FFF2-40B4-BE49-F238E27FC236}">
                <a16:creationId xmlns:a16="http://schemas.microsoft.com/office/drawing/2014/main" id="{1A8D9FC2-FD42-44AE-B36B-B164DBB5C36B}"/>
              </a:ext>
            </a:extLst>
          </p:cNvPr>
          <p:cNvSpPr txBox="1"/>
          <p:nvPr/>
        </p:nvSpPr>
        <p:spPr>
          <a:xfrm rot="16200000">
            <a:off x="10783579" y="4255329"/>
            <a:ext cx="103425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400" dirty="0"/>
              <a:t>~1500 mm</a:t>
            </a:r>
          </a:p>
        </p:txBody>
      </p:sp>
    </p:spTree>
    <p:extLst>
      <p:ext uri="{BB962C8B-B14F-4D97-AF65-F5344CB8AC3E}">
        <p14:creationId xmlns:p14="http://schemas.microsoft.com/office/powerpoint/2010/main" val="28301590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hteck 2">
            <a:extLst>
              <a:ext uri="{FF2B5EF4-FFF2-40B4-BE49-F238E27FC236}">
                <a16:creationId xmlns:a16="http://schemas.microsoft.com/office/drawing/2014/main" id="{DE49FFD7-08EA-47A6-9EB5-EFB8A2CDBEA7}"/>
              </a:ext>
            </a:extLst>
          </p:cNvPr>
          <p:cNvSpPr/>
          <p:nvPr/>
        </p:nvSpPr>
        <p:spPr>
          <a:xfrm>
            <a:off x="9313446" y="6414565"/>
            <a:ext cx="2770275" cy="44343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Titel 40">
            <a:extLst>
              <a:ext uri="{FF2B5EF4-FFF2-40B4-BE49-F238E27FC236}">
                <a16:creationId xmlns:a16="http://schemas.microsoft.com/office/drawing/2014/main" id="{972D7F8D-2C68-458E-91F1-6B02FE631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423" y="997114"/>
            <a:ext cx="8708091" cy="638123"/>
          </a:xfrm>
        </p:spPr>
        <p:txBody>
          <a:bodyPr/>
          <a:lstStyle/>
          <a:p>
            <a:r>
              <a:rPr lang="de-AT" dirty="0" err="1"/>
              <a:t>Skup</a:t>
            </a:r>
            <a:r>
              <a:rPr lang="de-AT" dirty="0"/>
              <a:t> </a:t>
            </a:r>
            <a:r>
              <a:rPr lang="de-AT" dirty="0" err="1"/>
              <a:t>pravila</a:t>
            </a:r>
            <a:r>
              <a:rPr lang="de-AT" dirty="0"/>
              <a:t> </a:t>
            </a:r>
            <a:r>
              <a:rPr lang="de-AT" dirty="0" err="1"/>
              <a:t>za</a:t>
            </a:r>
            <a:r>
              <a:rPr lang="de-AT" dirty="0"/>
              <a:t> </a:t>
            </a:r>
            <a:r>
              <a:rPr lang="de-AT" dirty="0" err="1"/>
              <a:t>unutarnje</a:t>
            </a:r>
            <a:r>
              <a:rPr lang="de-AT" dirty="0"/>
              <a:t> / </a:t>
            </a:r>
            <a:r>
              <a:rPr lang="de-AT" dirty="0" err="1"/>
              <a:t>vanjske</a:t>
            </a:r>
            <a:r>
              <a:rPr lang="de-AT" dirty="0"/>
              <a:t> </a:t>
            </a:r>
            <a:r>
              <a:rPr lang="de-AT" dirty="0" err="1"/>
              <a:t>dronove</a:t>
            </a:r>
            <a:endParaRPr lang="de-AT" dirty="0"/>
          </a:p>
        </p:txBody>
      </p:sp>
      <p:sp>
        <p:nvSpPr>
          <p:cNvPr id="42" name="Textplatzhalter 41">
            <a:extLst>
              <a:ext uri="{FF2B5EF4-FFF2-40B4-BE49-F238E27FC236}">
                <a16:creationId xmlns:a16="http://schemas.microsoft.com/office/drawing/2014/main" id="{CFBBEEE5-4FB2-4145-9679-D875504BF4C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981809" y="1888957"/>
            <a:ext cx="9927202" cy="2406580"/>
          </a:xfrm>
        </p:spPr>
        <p:txBody>
          <a:bodyPr/>
          <a:lstStyle/>
          <a:p>
            <a:r>
              <a:rPr lang="de-AT" sz="1800" dirty="0"/>
              <a:t>EU-propisi za dronove 2019</a:t>
            </a:r>
            <a:r>
              <a:rPr lang="hr-HR" sz="1800" dirty="0"/>
              <a:t>.</a:t>
            </a:r>
            <a:endParaRPr lang="de-AT" sz="1800" dirty="0"/>
          </a:p>
          <a:p>
            <a:r>
              <a:rPr lang="de-AT" sz="1800" dirty="0"/>
              <a:t>Propisi za strojeve (2006/42/EG) (trenutno se prera</a:t>
            </a:r>
            <a:r>
              <a:rPr lang="hr-HR" sz="1800" dirty="0"/>
              <a:t>đ</a:t>
            </a:r>
            <a:r>
              <a:rPr lang="de-AT" sz="1800" dirty="0"/>
              <a:t>uju)</a:t>
            </a:r>
          </a:p>
          <a:p>
            <a:r>
              <a:rPr lang="de-AT" sz="1800" dirty="0"/>
              <a:t>EMC </a:t>
            </a:r>
            <a:r>
              <a:rPr lang="de-AT" sz="1800" dirty="0" err="1"/>
              <a:t>Direktiva</a:t>
            </a:r>
            <a:r>
              <a:rPr lang="de-AT" sz="1800" dirty="0"/>
              <a:t> 2014/30/EU</a:t>
            </a:r>
          </a:p>
          <a:p>
            <a:r>
              <a:rPr lang="de-AT" sz="1800" dirty="0" err="1"/>
              <a:t>Direktiva</a:t>
            </a:r>
            <a:r>
              <a:rPr lang="de-AT" sz="1800" dirty="0"/>
              <a:t> o </a:t>
            </a:r>
            <a:r>
              <a:rPr lang="de-AT" sz="1800" dirty="0" err="1"/>
              <a:t>radijskoj</a:t>
            </a:r>
            <a:r>
              <a:rPr lang="de-AT" sz="1800" dirty="0"/>
              <a:t> </a:t>
            </a:r>
            <a:r>
              <a:rPr lang="de-AT" sz="1800" dirty="0" err="1"/>
              <a:t>opremi</a:t>
            </a:r>
            <a:r>
              <a:rPr lang="de-AT" sz="1800" dirty="0"/>
              <a:t> 2014/53/EG</a:t>
            </a:r>
          </a:p>
          <a:p>
            <a:r>
              <a:rPr lang="de-AT" sz="1800" dirty="0"/>
              <a:t>CE - obilježavanje i zahtjevi za izradu dokumentacije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4D918B40-C19D-4775-ABFD-BE21AD89188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84621" y="4071548"/>
            <a:ext cx="2953091" cy="2751515"/>
          </a:xfrm>
          <a:prstGeom prst="rect">
            <a:avLst/>
          </a:prstGeom>
        </p:spPr>
      </p:pic>
      <p:pic>
        <p:nvPicPr>
          <p:cNvPr id="59" name="Grafik 58">
            <a:extLst>
              <a:ext uri="{FF2B5EF4-FFF2-40B4-BE49-F238E27FC236}">
                <a16:creationId xmlns:a16="http://schemas.microsoft.com/office/drawing/2014/main" id="{D68E62D2-F0BB-4639-A18C-EA4176C78FF3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130631" y="4071548"/>
            <a:ext cx="2953090" cy="2751514"/>
          </a:xfrm>
          <a:prstGeom prst="rect">
            <a:avLst/>
          </a:prstGeom>
        </p:spPr>
      </p:pic>
      <p:grpSp>
        <p:nvGrpSpPr>
          <p:cNvPr id="62" name="Gruppieren 61">
            <a:extLst>
              <a:ext uri="{FF2B5EF4-FFF2-40B4-BE49-F238E27FC236}">
                <a16:creationId xmlns:a16="http://schemas.microsoft.com/office/drawing/2014/main" id="{331A76EE-7324-4516-B7A9-0B66619D554F}"/>
              </a:ext>
            </a:extLst>
          </p:cNvPr>
          <p:cNvGrpSpPr/>
          <p:nvPr/>
        </p:nvGrpSpPr>
        <p:grpSpPr>
          <a:xfrm>
            <a:off x="3725728" y="3912816"/>
            <a:ext cx="1081156" cy="316489"/>
            <a:chOff x="8007031" y="1661505"/>
            <a:chExt cx="3648104" cy="1136032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63" name="Gruppieren 62">
              <a:extLst>
                <a:ext uri="{FF2B5EF4-FFF2-40B4-BE49-F238E27FC236}">
                  <a16:creationId xmlns:a16="http://schemas.microsoft.com/office/drawing/2014/main" id="{89F5ADF8-1A11-4210-8EA2-555C37976BFD}"/>
                </a:ext>
              </a:extLst>
            </p:cNvPr>
            <p:cNvGrpSpPr/>
            <p:nvPr/>
          </p:nvGrpSpPr>
          <p:grpSpPr>
            <a:xfrm>
              <a:off x="8007031" y="1661505"/>
              <a:ext cx="3648104" cy="1136032"/>
              <a:chOff x="7567061" y="1569712"/>
              <a:chExt cx="3447648" cy="1073609"/>
            </a:xfrm>
            <a:grpFill/>
          </p:grpSpPr>
          <p:sp>
            <p:nvSpPr>
              <p:cNvPr id="65" name="Rechteck 64">
                <a:extLst>
                  <a:ext uri="{FF2B5EF4-FFF2-40B4-BE49-F238E27FC236}">
                    <a16:creationId xmlns:a16="http://schemas.microsoft.com/office/drawing/2014/main" id="{839F3E31-84D8-4223-98AB-C5ACE06BC180}"/>
                  </a:ext>
                </a:extLst>
              </p:cNvPr>
              <p:cNvSpPr/>
              <p:nvPr/>
            </p:nvSpPr>
            <p:spPr>
              <a:xfrm>
                <a:off x="10362385" y="1683419"/>
                <a:ext cx="120832" cy="116507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66" name="Rechteck 65">
                <a:extLst>
                  <a:ext uri="{FF2B5EF4-FFF2-40B4-BE49-F238E27FC236}">
                    <a16:creationId xmlns:a16="http://schemas.microsoft.com/office/drawing/2014/main" id="{D358843B-FF24-4F6A-A6C6-8498D2688197}"/>
                  </a:ext>
                </a:extLst>
              </p:cNvPr>
              <p:cNvSpPr/>
              <p:nvPr/>
            </p:nvSpPr>
            <p:spPr>
              <a:xfrm>
                <a:off x="8088475" y="1683897"/>
                <a:ext cx="120832" cy="116030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67" name="Gruppieren 66">
                <a:extLst>
                  <a:ext uri="{FF2B5EF4-FFF2-40B4-BE49-F238E27FC236}">
                    <a16:creationId xmlns:a16="http://schemas.microsoft.com/office/drawing/2014/main" id="{5404BDAB-2682-4194-B314-4E539E76185F}"/>
                  </a:ext>
                </a:extLst>
              </p:cNvPr>
              <p:cNvGrpSpPr/>
              <p:nvPr/>
            </p:nvGrpSpPr>
            <p:grpSpPr>
              <a:xfrm flipH="1">
                <a:off x="9972452" y="1991406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79" name="Gerader Verbinder 78">
                  <a:extLst>
                    <a:ext uri="{FF2B5EF4-FFF2-40B4-BE49-F238E27FC236}">
                      <a16:creationId xmlns:a16="http://schemas.microsoft.com/office/drawing/2014/main" id="{517D1F4F-EEE1-4382-B0C3-9617DDDFA159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0" name="Gerader Verbinder 79">
                  <a:extLst>
                    <a:ext uri="{FF2B5EF4-FFF2-40B4-BE49-F238E27FC236}">
                      <a16:creationId xmlns:a16="http://schemas.microsoft.com/office/drawing/2014/main" id="{26705F34-2144-422F-BD90-EE71A6D4D54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8" name="Gruppieren 67">
                <a:extLst>
                  <a:ext uri="{FF2B5EF4-FFF2-40B4-BE49-F238E27FC236}">
                    <a16:creationId xmlns:a16="http://schemas.microsoft.com/office/drawing/2014/main" id="{106DCD33-BFE6-42CC-8F09-CF16B6C7121D}"/>
                  </a:ext>
                </a:extLst>
              </p:cNvPr>
              <p:cNvGrpSpPr/>
              <p:nvPr/>
            </p:nvGrpSpPr>
            <p:grpSpPr>
              <a:xfrm>
                <a:off x="8534398" y="1998039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77" name="Gerader Verbinder 76">
                  <a:extLst>
                    <a:ext uri="{FF2B5EF4-FFF2-40B4-BE49-F238E27FC236}">
                      <a16:creationId xmlns:a16="http://schemas.microsoft.com/office/drawing/2014/main" id="{086CE159-237E-4475-A954-1E57BBCC5AF3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8" name="Gerader Verbinder 77">
                  <a:extLst>
                    <a:ext uri="{FF2B5EF4-FFF2-40B4-BE49-F238E27FC236}">
                      <a16:creationId xmlns:a16="http://schemas.microsoft.com/office/drawing/2014/main" id="{5C854A21-4F28-498C-BA7F-BC988E3DB77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69" name="Freihandform: Form 68">
                <a:extLst>
                  <a:ext uri="{FF2B5EF4-FFF2-40B4-BE49-F238E27FC236}">
                    <a16:creationId xmlns:a16="http://schemas.microsoft.com/office/drawing/2014/main" id="{06121050-E069-4B06-86DA-F776B928C5DC}"/>
                  </a:ext>
                </a:extLst>
              </p:cNvPr>
              <p:cNvSpPr/>
              <p:nvPr/>
            </p:nvSpPr>
            <p:spPr>
              <a:xfrm>
                <a:off x="8031649" y="1569712"/>
                <a:ext cx="2520280" cy="432048"/>
              </a:xfrm>
              <a:custGeom>
                <a:avLst/>
                <a:gdLst>
                  <a:gd name="connsiteX0" fmla="*/ 1260140 w 2520280"/>
                  <a:gd name="connsiteY0" fmla="*/ 0 h 432048"/>
                  <a:gd name="connsiteX1" fmla="*/ 2016224 w 2520280"/>
                  <a:gd name="connsiteY1" fmla="*/ 216024 h 432048"/>
                  <a:gd name="connsiteX2" fmla="*/ 2520280 w 2520280"/>
                  <a:gd name="connsiteY2" fmla="*/ 216024 h 432048"/>
                  <a:gd name="connsiteX3" fmla="*/ 2520280 w 2520280"/>
                  <a:gd name="connsiteY3" fmla="*/ 432048 h 432048"/>
                  <a:gd name="connsiteX4" fmla="*/ 0 w 2520280"/>
                  <a:gd name="connsiteY4" fmla="*/ 432048 h 432048"/>
                  <a:gd name="connsiteX5" fmla="*/ 0 w 2520280"/>
                  <a:gd name="connsiteY5" fmla="*/ 216024 h 432048"/>
                  <a:gd name="connsiteX6" fmla="*/ 504056 w 2520280"/>
                  <a:gd name="connsiteY6" fmla="*/ 216024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0280" h="432048">
                    <a:moveTo>
                      <a:pt x="1260140" y="0"/>
                    </a:moveTo>
                    <a:lnTo>
                      <a:pt x="2016224" y="216024"/>
                    </a:lnTo>
                    <a:lnTo>
                      <a:pt x="2520280" y="216024"/>
                    </a:lnTo>
                    <a:lnTo>
                      <a:pt x="2520280" y="432048"/>
                    </a:lnTo>
                    <a:lnTo>
                      <a:pt x="0" y="432048"/>
                    </a:lnTo>
                    <a:lnTo>
                      <a:pt x="0" y="216024"/>
                    </a:lnTo>
                    <a:lnTo>
                      <a:pt x="504056" y="216024"/>
                    </a:lnTo>
                    <a:close/>
                  </a:path>
                </a:pathLst>
              </a:cu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0" name="Freihandform: Form 69">
                <a:extLst>
                  <a:ext uri="{FF2B5EF4-FFF2-40B4-BE49-F238E27FC236}">
                    <a16:creationId xmlns:a16="http://schemas.microsoft.com/office/drawing/2014/main" id="{1F92FD19-63E5-4BB1-A887-836F47C1410E}"/>
                  </a:ext>
                </a:extLst>
              </p:cNvPr>
              <p:cNvSpPr/>
              <p:nvPr/>
            </p:nvSpPr>
            <p:spPr>
              <a:xfrm rot="16200000">
                <a:off x="7832437" y="1349158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1" name="Freihandform: Form 70">
                <a:extLst>
                  <a:ext uri="{FF2B5EF4-FFF2-40B4-BE49-F238E27FC236}">
                    <a16:creationId xmlns:a16="http://schemas.microsoft.com/office/drawing/2014/main" id="{949C29DE-A26B-4337-814A-D6D79C876180}"/>
                  </a:ext>
                </a:extLst>
              </p:cNvPr>
              <p:cNvSpPr/>
              <p:nvPr/>
            </p:nvSpPr>
            <p:spPr>
              <a:xfrm rot="16200000">
                <a:off x="10104775" y="1351626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2" name="Freihandform: Form 71">
                <a:extLst>
                  <a:ext uri="{FF2B5EF4-FFF2-40B4-BE49-F238E27FC236}">
                    <a16:creationId xmlns:a16="http://schemas.microsoft.com/office/drawing/2014/main" id="{C22D879A-5E01-4B65-B4C7-7F0C2539EFD6}"/>
                  </a:ext>
                </a:extLst>
              </p:cNvPr>
              <p:cNvSpPr/>
              <p:nvPr/>
            </p:nvSpPr>
            <p:spPr>
              <a:xfrm rot="5400000">
                <a:off x="8405184" y="1347647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3" name="Freihandform: Form 72">
                <a:extLst>
                  <a:ext uri="{FF2B5EF4-FFF2-40B4-BE49-F238E27FC236}">
                    <a16:creationId xmlns:a16="http://schemas.microsoft.com/office/drawing/2014/main" id="{09F70753-27EE-4979-BE56-A2C464D31232}"/>
                  </a:ext>
                </a:extLst>
              </p:cNvPr>
              <p:cNvSpPr/>
              <p:nvPr/>
            </p:nvSpPr>
            <p:spPr>
              <a:xfrm rot="5400000">
                <a:off x="10692430" y="1349423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4" name="Rechteck 73">
                <a:extLst>
                  <a:ext uri="{FF2B5EF4-FFF2-40B4-BE49-F238E27FC236}">
                    <a16:creationId xmlns:a16="http://schemas.microsoft.com/office/drawing/2014/main" id="{94032FEC-04B0-4599-955C-EE8F2332C3C5}"/>
                  </a:ext>
                </a:extLst>
              </p:cNvPr>
              <p:cNvSpPr/>
              <p:nvPr/>
            </p:nvSpPr>
            <p:spPr>
              <a:xfrm>
                <a:off x="10398710" y="1617951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5" name="Rechteck 74">
                <a:extLst>
                  <a:ext uri="{FF2B5EF4-FFF2-40B4-BE49-F238E27FC236}">
                    <a16:creationId xmlns:a16="http://schemas.microsoft.com/office/drawing/2014/main" id="{F783A34B-6F8D-47FA-A2C2-E43369E0319E}"/>
                  </a:ext>
                </a:extLst>
              </p:cNvPr>
              <p:cNvSpPr/>
              <p:nvPr/>
            </p:nvSpPr>
            <p:spPr>
              <a:xfrm>
                <a:off x="8127415" y="1620273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76" name="Rechteck 75">
                <a:extLst>
                  <a:ext uri="{FF2B5EF4-FFF2-40B4-BE49-F238E27FC236}">
                    <a16:creationId xmlns:a16="http://schemas.microsoft.com/office/drawing/2014/main" id="{21311468-F3E6-429A-81C2-2822FEE95C82}"/>
                  </a:ext>
                </a:extLst>
              </p:cNvPr>
              <p:cNvSpPr/>
              <p:nvPr/>
            </p:nvSpPr>
            <p:spPr>
              <a:xfrm>
                <a:off x="8929389" y="2001760"/>
                <a:ext cx="792088" cy="432048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64" name="Picture 2" descr="Bildergebnis für CE Zeichen">
              <a:extLst>
                <a:ext uri="{FF2B5EF4-FFF2-40B4-BE49-F238E27FC236}">
                  <a16:creationId xmlns:a16="http://schemas.microsoft.com/office/drawing/2014/main" id="{A0F27F0B-35C0-44C3-A187-350417F7059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320" y="2317215"/>
              <a:ext cx="250639" cy="179084"/>
            </a:xfrm>
            <a:prstGeom prst="rect">
              <a:avLst/>
            </a:prstGeom>
            <a:grpFill/>
          </p:spPr>
        </p:pic>
      </p:grpSp>
      <p:grpSp>
        <p:nvGrpSpPr>
          <p:cNvPr id="101" name="Gruppieren 100">
            <a:extLst>
              <a:ext uri="{FF2B5EF4-FFF2-40B4-BE49-F238E27FC236}">
                <a16:creationId xmlns:a16="http://schemas.microsoft.com/office/drawing/2014/main" id="{B66FF5C7-649A-4AC8-B3C0-AEA2E1E40DA0}"/>
              </a:ext>
            </a:extLst>
          </p:cNvPr>
          <p:cNvGrpSpPr/>
          <p:nvPr/>
        </p:nvGrpSpPr>
        <p:grpSpPr>
          <a:xfrm>
            <a:off x="3513010" y="5979420"/>
            <a:ext cx="623751" cy="827498"/>
            <a:chOff x="7948036" y="2967522"/>
            <a:chExt cx="832512" cy="1389012"/>
          </a:xfrm>
        </p:grpSpPr>
        <p:grpSp>
          <p:nvGrpSpPr>
            <p:cNvPr id="102" name="Gruppieren 101">
              <a:extLst>
                <a:ext uri="{FF2B5EF4-FFF2-40B4-BE49-F238E27FC236}">
                  <a16:creationId xmlns:a16="http://schemas.microsoft.com/office/drawing/2014/main" id="{B1091B46-BBEF-46B1-BBFC-2B224482301D}"/>
                </a:ext>
              </a:extLst>
            </p:cNvPr>
            <p:cNvGrpSpPr/>
            <p:nvPr/>
          </p:nvGrpSpPr>
          <p:grpSpPr>
            <a:xfrm flipH="1">
              <a:off x="8261546" y="2967522"/>
              <a:ext cx="209694" cy="758738"/>
              <a:chOff x="3301965" y="3572189"/>
              <a:chExt cx="756509" cy="2585240"/>
            </a:xfrm>
          </p:grpSpPr>
          <p:grpSp>
            <p:nvGrpSpPr>
              <p:cNvPr id="120" name="Gruppieren 119">
                <a:extLst>
                  <a:ext uri="{FF2B5EF4-FFF2-40B4-BE49-F238E27FC236}">
                    <a16:creationId xmlns:a16="http://schemas.microsoft.com/office/drawing/2014/main" id="{177FD559-F019-4E66-B932-7F765BA8DDDB}"/>
                  </a:ext>
                </a:extLst>
              </p:cNvPr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137" name="Trapezoid 136">
                  <a:extLst>
                    <a:ext uri="{FF2B5EF4-FFF2-40B4-BE49-F238E27FC236}">
                      <a16:creationId xmlns:a16="http://schemas.microsoft.com/office/drawing/2014/main" id="{FCEAF907-6AC4-41C9-A89C-39C0881C8EA3}"/>
                    </a:ext>
                  </a:extLst>
                </p:cNvPr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8" name="Flussdiagramm: Verbindungsstelle 327">
                  <a:extLst>
                    <a:ext uri="{FF2B5EF4-FFF2-40B4-BE49-F238E27FC236}">
                      <a16:creationId xmlns:a16="http://schemas.microsoft.com/office/drawing/2014/main" id="{C2EC91FF-26EA-4F44-88F6-6A0D4E1A6DDB}"/>
                    </a:ext>
                  </a:extLst>
                </p:cNvPr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39" name="Gruppieren 138">
                  <a:extLst>
                    <a:ext uri="{FF2B5EF4-FFF2-40B4-BE49-F238E27FC236}">
                      <a16:creationId xmlns:a16="http://schemas.microsoft.com/office/drawing/2014/main" id="{3251C042-57A1-4869-A67A-70C64DC70E5C}"/>
                    </a:ext>
                  </a:extLst>
                </p:cNvPr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140" name="Akkord 329">
                    <a:extLst>
                      <a:ext uri="{FF2B5EF4-FFF2-40B4-BE49-F238E27FC236}">
                        <a16:creationId xmlns:a16="http://schemas.microsoft.com/office/drawing/2014/main" id="{CD6EFAFE-F244-4D60-B514-EC9A54FFBEA5}"/>
                      </a:ext>
                    </a:extLst>
                  </p:cNvPr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A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1" name="Ellipse 140">
                    <a:extLst>
                      <a:ext uri="{FF2B5EF4-FFF2-40B4-BE49-F238E27FC236}">
                        <a16:creationId xmlns:a16="http://schemas.microsoft.com/office/drawing/2014/main" id="{BD093914-CDE4-4704-8822-F87D64E18026}"/>
                      </a:ext>
                    </a:extLst>
                  </p:cNvPr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2" name="Rechteck 141">
                    <a:extLst>
                      <a:ext uri="{FF2B5EF4-FFF2-40B4-BE49-F238E27FC236}">
                        <a16:creationId xmlns:a16="http://schemas.microsoft.com/office/drawing/2014/main" id="{B6C0221D-0810-42FB-9037-DA7458F5C2FF}"/>
                      </a:ext>
                    </a:extLst>
                  </p:cNvPr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3" name="Ellipse 142">
                    <a:extLst>
                      <a:ext uri="{FF2B5EF4-FFF2-40B4-BE49-F238E27FC236}">
                        <a16:creationId xmlns:a16="http://schemas.microsoft.com/office/drawing/2014/main" id="{5C9B2A09-402F-44A6-BE39-706557E5496E}"/>
                      </a:ext>
                    </a:extLst>
                  </p:cNvPr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44" name="Rechteck 143">
                    <a:extLst>
                      <a:ext uri="{FF2B5EF4-FFF2-40B4-BE49-F238E27FC236}">
                        <a16:creationId xmlns:a16="http://schemas.microsoft.com/office/drawing/2014/main" id="{0B65893A-28FC-4A40-9F70-4840D1A6AA34}"/>
                      </a:ext>
                    </a:extLst>
                  </p:cNvPr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21" name="Gruppieren 120">
                <a:extLst>
                  <a:ext uri="{FF2B5EF4-FFF2-40B4-BE49-F238E27FC236}">
                    <a16:creationId xmlns:a16="http://schemas.microsoft.com/office/drawing/2014/main" id="{01D6B1A2-2ECA-4944-8D6B-B0EBB29EFDA2}"/>
                  </a:ext>
                </a:extLst>
              </p:cNvPr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122" name="Gruppieren 121">
                  <a:extLst>
                    <a:ext uri="{FF2B5EF4-FFF2-40B4-BE49-F238E27FC236}">
                      <a16:creationId xmlns:a16="http://schemas.microsoft.com/office/drawing/2014/main" id="{1BADD006-D5D3-40D3-90A4-162D27619B30}"/>
                    </a:ext>
                  </a:extLst>
                </p:cNvPr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132" name="Flussdiagramm: Verbindungsstelle 321">
                    <a:extLst>
                      <a:ext uri="{FF2B5EF4-FFF2-40B4-BE49-F238E27FC236}">
                        <a16:creationId xmlns:a16="http://schemas.microsoft.com/office/drawing/2014/main" id="{1D373A2B-BAF6-4780-A23C-6FAB907489D8}"/>
                      </a:ext>
                    </a:extLst>
                  </p:cNvPr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3" name="Flussdiagramm: Verbindungsstelle 322">
                    <a:extLst>
                      <a:ext uri="{FF2B5EF4-FFF2-40B4-BE49-F238E27FC236}">
                        <a16:creationId xmlns:a16="http://schemas.microsoft.com/office/drawing/2014/main" id="{B51C8DFA-3A04-4695-B628-53D5E7D5E2FC}"/>
                      </a:ext>
                    </a:extLst>
                  </p:cNvPr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4" name="Trapezoid 133">
                    <a:extLst>
                      <a:ext uri="{FF2B5EF4-FFF2-40B4-BE49-F238E27FC236}">
                        <a16:creationId xmlns:a16="http://schemas.microsoft.com/office/drawing/2014/main" id="{9B52DDF9-0CE9-4428-B438-BCD06540F010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5" name="Rechteck 134">
                    <a:extLst>
                      <a:ext uri="{FF2B5EF4-FFF2-40B4-BE49-F238E27FC236}">
                        <a16:creationId xmlns:a16="http://schemas.microsoft.com/office/drawing/2014/main" id="{A0B52C30-1638-46E3-BF76-1FC3BA0EC14C}"/>
                      </a:ext>
                    </a:extLst>
                  </p:cNvPr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36" name="Rechteck 135">
                    <a:extLst>
                      <a:ext uri="{FF2B5EF4-FFF2-40B4-BE49-F238E27FC236}">
                        <a16:creationId xmlns:a16="http://schemas.microsoft.com/office/drawing/2014/main" id="{801774EA-6DC7-4F05-ACF3-817C7108C187}"/>
                      </a:ext>
                    </a:extLst>
                  </p:cNvPr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23" name="Trapezoid 122">
                  <a:extLst>
                    <a:ext uri="{FF2B5EF4-FFF2-40B4-BE49-F238E27FC236}">
                      <a16:creationId xmlns:a16="http://schemas.microsoft.com/office/drawing/2014/main" id="{F3F659FE-7FF0-4C3B-AF7D-D5E7BC1ED9B0}"/>
                    </a:ext>
                  </a:extLst>
                </p:cNvPr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4" name="Trapezoid 123">
                  <a:extLst>
                    <a:ext uri="{FF2B5EF4-FFF2-40B4-BE49-F238E27FC236}">
                      <a16:creationId xmlns:a16="http://schemas.microsoft.com/office/drawing/2014/main" id="{3FAFDBC7-FE82-4C13-8A18-CD898E627466}"/>
                    </a:ext>
                  </a:extLst>
                </p:cNvPr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5" name="Trapezoid 124">
                  <a:extLst>
                    <a:ext uri="{FF2B5EF4-FFF2-40B4-BE49-F238E27FC236}">
                      <a16:creationId xmlns:a16="http://schemas.microsoft.com/office/drawing/2014/main" id="{EE496656-5226-4BC4-ABD1-BF34BB14003D}"/>
                    </a:ext>
                  </a:extLst>
                </p:cNvPr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6" name="Rechteck 125">
                  <a:extLst>
                    <a:ext uri="{FF2B5EF4-FFF2-40B4-BE49-F238E27FC236}">
                      <a16:creationId xmlns:a16="http://schemas.microsoft.com/office/drawing/2014/main" id="{21734A96-27EA-4256-AE45-C7F7255777F6}"/>
                    </a:ext>
                  </a:extLst>
                </p:cNvPr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7" name="Rechteck 126">
                  <a:extLst>
                    <a:ext uri="{FF2B5EF4-FFF2-40B4-BE49-F238E27FC236}">
                      <a16:creationId xmlns:a16="http://schemas.microsoft.com/office/drawing/2014/main" id="{F52E375C-96F4-4CA2-AB7A-AD5CC0DFE111}"/>
                    </a:ext>
                  </a:extLst>
                </p:cNvPr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8" name="Rechteck 127">
                  <a:extLst>
                    <a:ext uri="{FF2B5EF4-FFF2-40B4-BE49-F238E27FC236}">
                      <a16:creationId xmlns:a16="http://schemas.microsoft.com/office/drawing/2014/main" id="{F832AF72-11E5-487A-BB51-DA44E705EC6B}"/>
                    </a:ext>
                  </a:extLst>
                </p:cNvPr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29" name="Rechteck 128">
                  <a:extLst>
                    <a:ext uri="{FF2B5EF4-FFF2-40B4-BE49-F238E27FC236}">
                      <a16:creationId xmlns:a16="http://schemas.microsoft.com/office/drawing/2014/main" id="{F912226B-A6A3-44EB-88BE-07AF2CAE77F0}"/>
                    </a:ext>
                  </a:extLst>
                </p:cNvPr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0" name="Rechteck 129">
                  <a:extLst>
                    <a:ext uri="{FF2B5EF4-FFF2-40B4-BE49-F238E27FC236}">
                      <a16:creationId xmlns:a16="http://schemas.microsoft.com/office/drawing/2014/main" id="{65B4492D-0C7D-4984-8D87-241952B33486}"/>
                    </a:ext>
                  </a:extLst>
                </p:cNvPr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31" name="Rechteck 130">
                  <a:extLst>
                    <a:ext uri="{FF2B5EF4-FFF2-40B4-BE49-F238E27FC236}">
                      <a16:creationId xmlns:a16="http://schemas.microsoft.com/office/drawing/2014/main" id="{DA1010A2-C92F-4C6C-97EF-E7DBB58BD0CD}"/>
                    </a:ext>
                  </a:extLst>
                </p:cNvPr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03" name="Gruppieren 102">
              <a:extLst>
                <a:ext uri="{FF2B5EF4-FFF2-40B4-BE49-F238E27FC236}">
                  <a16:creationId xmlns:a16="http://schemas.microsoft.com/office/drawing/2014/main" id="{F1D63763-875B-4D7F-8974-A7123FBF77D5}"/>
                </a:ext>
              </a:extLst>
            </p:cNvPr>
            <p:cNvGrpSpPr/>
            <p:nvPr/>
          </p:nvGrpSpPr>
          <p:grpSpPr>
            <a:xfrm flipH="1">
              <a:off x="8235656" y="3683971"/>
              <a:ext cx="195321" cy="672563"/>
              <a:chOff x="3461617" y="6028639"/>
              <a:chExt cx="704652" cy="2291616"/>
            </a:xfrm>
          </p:grpSpPr>
          <p:sp>
            <p:nvSpPr>
              <p:cNvPr id="116" name="Trapezoid 115">
                <a:extLst>
                  <a:ext uri="{FF2B5EF4-FFF2-40B4-BE49-F238E27FC236}">
                    <a16:creationId xmlns:a16="http://schemas.microsoft.com/office/drawing/2014/main" id="{C6411D58-05FA-4BB2-A37D-F386E476D50C}"/>
                  </a:ext>
                </a:extLst>
              </p:cNvPr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7" name="Trapezoid 116">
                <a:extLst>
                  <a:ext uri="{FF2B5EF4-FFF2-40B4-BE49-F238E27FC236}">
                    <a16:creationId xmlns:a16="http://schemas.microsoft.com/office/drawing/2014/main" id="{9F3D9976-DE7D-4984-A2DB-2D18DFC39C31}"/>
                  </a:ext>
                </a:extLst>
              </p:cNvPr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8" name="Trapezoid 117">
                <a:extLst>
                  <a:ext uri="{FF2B5EF4-FFF2-40B4-BE49-F238E27FC236}">
                    <a16:creationId xmlns:a16="http://schemas.microsoft.com/office/drawing/2014/main" id="{D62870BA-FAD6-41B1-873D-218760AEB9E0}"/>
                  </a:ext>
                </a:extLst>
              </p:cNvPr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19" name="Rechteck 118">
                <a:extLst>
                  <a:ext uri="{FF2B5EF4-FFF2-40B4-BE49-F238E27FC236}">
                    <a16:creationId xmlns:a16="http://schemas.microsoft.com/office/drawing/2014/main" id="{51E99BC2-4C6C-4A22-AD2D-CA352CBC29B2}"/>
                  </a:ext>
                </a:extLst>
              </p:cNvPr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04" name="Trapezoid 103">
              <a:extLst>
                <a:ext uri="{FF2B5EF4-FFF2-40B4-BE49-F238E27FC236}">
                  <a16:creationId xmlns:a16="http://schemas.microsoft.com/office/drawing/2014/main" id="{4101B53F-D003-43E4-9A22-F554A90C55CB}"/>
                </a:ext>
              </a:extLst>
            </p:cNvPr>
            <p:cNvSpPr/>
            <p:nvPr/>
          </p:nvSpPr>
          <p:spPr>
            <a:xfrm rot="13243170" flipH="1">
              <a:off x="8238854" y="3286386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Flussdiagramm: Verbindungsstelle 302">
              <a:extLst>
                <a:ext uri="{FF2B5EF4-FFF2-40B4-BE49-F238E27FC236}">
                  <a16:creationId xmlns:a16="http://schemas.microsoft.com/office/drawing/2014/main" id="{FF4A07BB-1CF7-48C7-A2C9-90AC2140CA0E}"/>
                </a:ext>
              </a:extLst>
            </p:cNvPr>
            <p:cNvSpPr/>
            <p:nvPr/>
          </p:nvSpPr>
          <p:spPr>
            <a:xfrm flipH="1">
              <a:off x="8333317" y="3227912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Rechteck 105">
              <a:extLst>
                <a:ext uri="{FF2B5EF4-FFF2-40B4-BE49-F238E27FC236}">
                  <a16:creationId xmlns:a16="http://schemas.microsoft.com/office/drawing/2014/main" id="{E70C82EC-2602-467D-BF53-E9CB8A9BA380}"/>
                </a:ext>
              </a:extLst>
            </p:cNvPr>
            <p:cNvSpPr/>
            <p:nvPr/>
          </p:nvSpPr>
          <p:spPr>
            <a:xfrm rot="4968884" flipH="1">
              <a:off x="8105630" y="3424392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Rechteck 106">
              <a:extLst>
                <a:ext uri="{FF2B5EF4-FFF2-40B4-BE49-F238E27FC236}">
                  <a16:creationId xmlns:a16="http://schemas.microsoft.com/office/drawing/2014/main" id="{C5DD53DD-9B6D-4A2E-9583-6C792F018CBC}"/>
                </a:ext>
              </a:extLst>
            </p:cNvPr>
            <p:cNvSpPr/>
            <p:nvPr/>
          </p:nvSpPr>
          <p:spPr>
            <a:xfrm rot="2352727" flipH="1">
              <a:off x="8322196" y="3308180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Rechteck 107">
              <a:extLst>
                <a:ext uri="{FF2B5EF4-FFF2-40B4-BE49-F238E27FC236}">
                  <a16:creationId xmlns:a16="http://schemas.microsoft.com/office/drawing/2014/main" id="{3263C28B-8480-4840-A743-6BE58F39C374}"/>
                </a:ext>
              </a:extLst>
            </p:cNvPr>
            <p:cNvSpPr/>
            <p:nvPr/>
          </p:nvSpPr>
          <p:spPr>
            <a:xfrm flipH="1">
              <a:off x="8342949" y="3505278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Trapezoid 108">
              <a:extLst>
                <a:ext uri="{FF2B5EF4-FFF2-40B4-BE49-F238E27FC236}">
                  <a16:creationId xmlns:a16="http://schemas.microsoft.com/office/drawing/2014/main" id="{0659C4A4-3E45-433D-AFD9-631346C55BB9}"/>
                </a:ext>
              </a:extLst>
            </p:cNvPr>
            <p:cNvSpPr/>
            <p:nvPr/>
          </p:nvSpPr>
          <p:spPr>
            <a:xfrm rot="8957818" flipH="1">
              <a:off x="8359824" y="3713186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Trapezoid 109">
              <a:extLst>
                <a:ext uri="{FF2B5EF4-FFF2-40B4-BE49-F238E27FC236}">
                  <a16:creationId xmlns:a16="http://schemas.microsoft.com/office/drawing/2014/main" id="{EF5A12AE-94B7-41FA-BDEC-1DA3E15123AA}"/>
                </a:ext>
              </a:extLst>
            </p:cNvPr>
            <p:cNvSpPr/>
            <p:nvPr/>
          </p:nvSpPr>
          <p:spPr>
            <a:xfrm rot="12760557" flipH="1">
              <a:off x="8706296" y="4087268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Trapezoid 110">
              <a:extLst>
                <a:ext uri="{FF2B5EF4-FFF2-40B4-BE49-F238E27FC236}">
                  <a16:creationId xmlns:a16="http://schemas.microsoft.com/office/drawing/2014/main" id="{9E7BA81E-B2AB-4766-84EB-CA7A208A277A}"/>
                </a:ext>
              </a:extLst>
            </p:cNvPr>
            <p:cNvSpPr/>
            <p:nvPr/>
          </p:nvSpPr>
          <p:spPr>
            <a:xfrm rot="7065802" flipH="1">
              <a:off x="8570016" y="3902057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Ellipse 111">
              <a:extLst>
                <a:ext uri="{FF2B5EF4-FFF2-40B4-BE49-F238E27FC236}">
                  <a16:creationId xmlns:a16="http://schemas.microsoft.com/office/drawing/2014/main" id="{6893F05E-1EEB-4A99-8E68-FC1469705F8A}"/>
                </a:ext>
              </a:extLst>
            </p:cNvPr>
            <p:cNvSpPr/>
            <p:nvPr/>
          </p:nvSpPr>
          <p:spPr>
            <a:xfrm rot="5213167" flipH="1">
              <a:off x="7983772" y="3451040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Trapezoid 112">
              <a:extLst>
                <a:ext uri="{FF2B5EF4-FFF2-40B4-BE49-F238E27FC236}">
                  <a16:creationId xmlns:a16="http://schemas.microsoft.com/office/drawing/2014/main" id="{4185873C-7539-48D6-9A41-C9B4A03C6E09}"/>
                </a:ext>
              </a:extLst>
            </p:cNvPr>
            <p:cNvSpPr/>
            <p:nvPr/>
          </p:nvSpPr>
          <p:spPr>
            <a:xfrm rot="7065802" flipH="1">
              <a:off x="8451464" y="3952417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Trapezoid 113">
              <a:extLst>
                <a:ext uri="{FF2B5EF4-FFF2-40B4-BE49-F238E27FC236}">
                  <a16:creationId xmlns:a16="http://schemas.microsoft.com/office/drawing/2014/main" id="{F28EA6A1-C844-4394-9800-74F81D752430}"/>
                </a:ext>
              </a:extLst>
            </p:cNvPr>
            <p:cNvSpPr/>
            <p:nvPr/>
          </p:nvSpPr>
          <p:spPr>
            <a:xfrm rot="8515944" flipH="1">
              <a:off x="8298997" y="3716714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Rechteck 114">
              <a:extLst>
                <a:ext uri="{FF2B5EF4-FFF2-40B4-BE49-F238E27FC236}">
                  <a16:creationId xmlns:a16="http://schemas.microsoft.com/office/drawing/2014/main" id="{2D8573FF-4EDC-4893-BCA1-533F76C9A1AD}"/>
                </a:ext>
              </a:extLst>
            </p:cNvPr>
            <p:cNvSpPr/>
            <p:nvPr/>
          </p:nvSpPr>
          <p:spPr>
            <a:xfrm rot="19252394" flipH="1">
              <a:off x="8180806" y="3473266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45" name="Gruppieren 144">
            <a:extLst>
              <a:ext uri="{FF2B5EF4-FFF2-40B4-BE49-F238E27FC236}">
                <a16:creationId xmlns:a16="http://schemas.microsoft.com/office/drawing/2014/main" id="{C71D3E0C-191D-4668-9762-0CA9D0833792}"/>
              </a:ext>
            </a:extLst>
          </p:cNvPr>
          <p:cNvGrpSpPr/>
          <p:nvPr/>
        </p:nvGrpSpPr>
        <p:grpSpPr>
          <a:xfrm flipH="1">
            <a:off x="8203135" y="5986602"/>
            <a:ext cx="623751" cy="827498"/>
            <a:chOff x="7948036" y="2967522"/>
            <a:chExt cx="832512" cy="1389012"/>
          </a:xfrm>
        </p:grpSpPr>
        <p:grpSp>
          <p:nvGrpSpPr>
            <p:cNvPr id="146" name="Gruppieren 145">
              <a:extLst>
                <a:ext uri="{FF2B5EF4-FFF2-40B4-BE49-F238E27FC236}">
                  <a16:creationId xmlns:a16="http://schemas.microsoft.com/office/drawing/2014/main" id="{1F686AA5-35D5-421F-A2C4-435898921FBC}"/>
                </a:ext>
              </a:extLst>
            </p:cNvPr>
            <p:cNvGrpSpPr/>
            <p:nvPr/>
          </p:nvGrpSpPr>
          <p:grpSpPr>
            <a:xfrm flipH="1">
              <a:off x="8261546" y="2967522"/>
              <a:ext cx="209694" cy="758738"/>
              <a:chOff x="3301965" y="3572189"/>
              <a:chExt cx="756509" cy="2585240"/>
            </a:xfrm>
          </p:grpSpPr>
          <p:grpSp>
            <p:nvGrpSpPr>
              <p:cNvPr id="164" name="Gruppieren 163">
                <a:extLst>
                  <a:ext uri="{FF2B5EF4-FFF2-40B4-BE49-F238E27FC236}">
                    <a16:creationId xmlns:a16="http://schemas.microsoft.com/office/drawing/2014/main" id="{1C94697C-016C-4948-AA44-F833F8D4B5C4}"/>
                  </a:ext>
                </a:extLst>
              </p:cNvPr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181" name="Trapezoid 180">
                  <a:extLst>
                    <a:ext uri="{FF2B5EF4-FFF2-40B4-BE49-F238E27FC236}">
                      <a16:creationId xmlns:a16="http://schemas.microsoft.com/office/drawing/2014/main" id="{1686BA45-C330-404E-8184-3AB07D1B1DAF}"/>
                    </a:ext>
                  </a:extLst>
                </p:cNvPr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82" name="Flussdiagramm: Verbindungsstelle 327">
                  <a:extLst>
                    <a:ext uri="{FF2B5EF4-FFF2-40B4-BE49-F238E27FC236}">
                      <a16:creationId xmlns:a16="http://schemas.microsoft.com/office/drawing/2014/main" id="{58EFA399-CF41-4212-8780-BA26A00748D0}"/>
                    </a:ext>
                  </a:extLst>
                </p:cNvPr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grpSp>
              <p:nvGrpSpPr>
                <p:cNvPr id="183" name="Gruppieren 182">
                  <a:extLst>
                    <a:ext uri="{FF2B5EF4-FFF2-40B4-BE49-F238E27FC236}">
                      <a16:creationId xmlns:a16="http://schemas.microsoft.com/office/drawing/2014/main" id="{F95F86ED-3829-4B14-82EF-D7CB66345882}"/>
                    </a:ext>
                  </a:extLst>
                </p:cNvPr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184" name="Akkord 329">
                    <a:extLst>
                      <a:ext uri="{FF2B5EF4-FFF2-40B4-BE49-F238E27FC236}">
                        <a16:creationId xmlns:a16="http://schemas.microsoft.com/office/drawing/2014/main" id="{15955F65-0DC0-4B9F-A590-BE6F46802FEC}"/>
                      </a:ext>
                    </a:extLst>
                  </p:cNvPr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AT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Ellipse 184">
                    <a:extLst>
                      <a:ext uri="{FF2B5EF4-FFF2-40B4-BE49-F238E27FC236}">
                        <a16:creationId xmlns:a16="http://schemas.microsoft.com/office/drawing/2014/main" id="{1CC9B882-1194-4CAD-8A51-E39F9CB997DA}"/>
                      </a:ext>
                    </a:extLst>
                  </p:cNvPr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Rechteck 185">
                    <a:extLst>
                      <a:ext uri="{FF2B5EF4-FFF2-40B4-BE49-F238E27FC236}">
                        <a16:creationId xmlns:a16="http://schemas.microsoft.com/office/drawing/2014/main" id="{459EAA42-5E11-4A21-B611-D12E8E5D2617}"/>
                      </a:ext>
                    </a:extLst>
                  </p:cNvPr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Ellipse 186">
                    <a:extLst>
                      <a:ext uri="{FF2B5EF4-FFF2-40B4-BE49-F238E27FC236}">
                        <a16:creationId xmlns:a16="http://schemas.microsoft.com/office/drawing/2014/main" id="{D4FFA52F-1926-4037-89E2-FF86FF02E525}"/>
                      </a:ext>
                    </a:extLst>
                  </p:cNvPr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Rechteck 187">
                    <a:extLst>
                      <a:ext uri="{FF2B5EF4-FFF2-40B4-BE49-F238E27FC236}">
                        <a16:creationId xmlns:a16="http://schemas.microsoft.com/office/drawing/2014/main" id="{E99CF163-1B57-4023-9B57-672EDC12194E}"/>
                      </a:ext>
                    </a:extLst>
                  </p:cNvPr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</p:grpSp>
          <p:grpSp>
            <p:nvGrpSpPr>
              <p:cNvPr id="165" name="Gruppieren 164">
                <a:extLst>
                  <a:ext uri="{FF2B5EF4-FFF2-40B4-BE49-F238E27FC236}">
                    <a16:creationId xmlns:a16="http://schemas.microsoft.com/office/drawing/2014/main" id="{A278B0F6-E921-44F6-8D5A-556B53E111DF}"/>
                  </a:ext>
                </a:extLst>
              </p:cNvPr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166" name="Gruppieren 165">
                  <a:extLst>
                    <a:ext uri="{FF2B5EF4-FFF2-40B4-BE49-F238E27FC236}">
                      <a16:creationId xmlns:a16="http://schemas.microsoft.com/office/drawing/2014/main" id="{68A37744-4BC9-4A2E-A180-9E50D820CB16}"/>
                    </a:ext>
                  </a:extLst>
                </p:cNvPr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176" name="Flussdiagramm: Verbindungsstelle 321">
                    <a:extLst>
                      <a:ext uri="{FF2B5EF4-FFF2-40B4-BE49-F238E27FC236}">
                        <a16:creationId xmlns:a16="http://schemas.microsoft.com/office/drawing/2014/main" id="{F91E2422-CBA3-46D8-9B72-9EC161975518}"/>
                      </a:ext>
                    </a:extLst>
                  </p:cNvPr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7" name="Flussdiagramm: Verbindungsstelle 322">
                    <a:extLst>
                      <a:ext uri="{FF2B5EF4-FFF2-40B4-BE49-F238E27FC236}">
                        <a16:creationId xmlns:a16="http://schemas.microsoft.com/office/drawing/2014/main" id="{38ACC52D-021C-49E3-8E64-4C260811DB97}"/>
                      </a:ext>
                    </a:extLst>
                  </p:cNvPr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8" name="Trapezoid 177">
                    <a:extLst>
                      <a:ext uri="{FF2B5EF4-FFF2-40B4-BE49-F238E27FC236}">
                        <a16:creationId xmlns:a16="http://schemas.microsoft.com/office/drawing/2014/main" id="{3BC52664-C048-4F4F-AB50-30B8F6DDBD81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79" name="Rechteck 178">
                    <a:extLst>
                      <a:ext uri="{FF2B5EF4-FFF2-40B4-BE49-F238E27FC236}">
                        <a16:creationId xmlns:a16="http://schemas.microsoft.com/office/drawing/2014/main" id="{F0D1F7BB-7950-4CAD-9851-24F1FDCF1FCB}"/>
                      </a:ext>
                    </a:extLst>
                  </p:cNvPr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0" name="Rechteck 179">
                    <a:extLst>
                      <a:ext uri="{FF2B5EF4-FFF2-40B4-BE49-F238E27FC236}">
                        <a16:creationId xmlns:a16="http://schemas.microsoft.com/office/drawing/2014/main" id="{099334A1-D25F-4B7B-A97C-C895B5830169}"/>
                      </a:ext>
                    </a:extLst>
                  </p:cNvPr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marL="0" marR="0" lvl="0" indent="0" algn="ctr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white"/>
                      </a:solidFill>
                      <a:effectLst/>
                      <a:uLnTx/>
                      <a:uFillTx/>
                      <a:latin typeface="Arial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167" name="Trapezoid 166">
                  <a:extLst>
                    <a:ext uri="{FF2B5EF4-FFF2-40B4-BE49-F238E27FC236}">
                      <a16:creationId xmlns:a16="http://schemas.microsoft.com/office/drawing/2014/main" id="{D5F214DE-B4A5-4BE1-979E-5CC47BB80F3C}"/>
                    </a:ext>
                  </a:extLst>
                </p:cNvPr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8" name="Trapezoid 167">
                  <a:extLst>
                    <a:ext uri="{FF2B5EF4-FFF2-40B4-BE49-F238E27FC236}">
                      <a16:creationId xmlns:a16="http://schemas.microsoft.com/office/drawing/2014/main" id="{00BB24EC-D4D7-4070-B78B-FDD0F42D1EC8}"/>
                    </a:ext>
                  </a:extLst>
                </p:cNvPr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69" name="Trapezoid 168">
                  <a:extLst>
                    <a:ext uri="{FF2B5EF4-FFF2-40B4-BE49-F238E27FC236}">
                      <a16:creationId xmlns:a16="http://schemas.microsoft.com/office/drawing/2014/main" id="{78BCD51A-311D-443B-979D-5606557F4A21}"/>
                    </a:ext>
                  </a:extLst>
                </p:cNvPr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0" name="Rechteck 169">
                  <a:extLst>
                    <a:ext uri="{FF2B5EF4-FFF2-40B4-BE49-F238E27FC236}">
                      <a16:creationId xmlns:a16="http://schemas.microsoft.com/office/drawing/2014/main" id="{85C12AD4-B15C-451C-8006-BDDED661CC4F}"/>
                    </a:ext>
                  </a:extLst>
                </p:cNvPr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1" name="Rechteck 170">
                  <a:extLst>
                    <a:ext uri="{FF2B5EF4-FFF2-40B4-BE49-F238E27FC236}">
                      <a16:creationId xmlns:a16="http://schemas.microsoft.com/office/drawing/2014/main" id="{D8625352-E020-43DA-83FC-042AAE34694B}"/>
                    </a:ext>
                  </a:extLst>
                </p:cNvPr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2" name="Rechteck 171">
                  <a:extLst>
                    <a:ext uri="{FF2B5EF4-FFF2-40B4-BE49-F238E27FC236}">
                      <a16:creationId xmlns:a16="http://schemas.microsoft.com/office/drawing/2014/main" id="{686ACBA9-AC39-4A68-8551-A65BC5CA2BB5}"/>
                    </a:ext>
                  </a:extLst>
                </p:cNvPr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3" name="Rechteck 172">
                  <a:extLst>
                    <a:ext uri="{FF2B5EF4-FFF2-40B4-BE49-F238E27FC236}">
                      <a16:creationId xmlns:a16="http://schemas.microsoft.com/office/drawing/2014/main" id="{D75DF32A-E035-4D71-B433-63A88F297F86}"/>
                    </a:ext>
                  </a:extLst>
                </p:cNvPr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4" name="Rechteck 173">
                  <a:extLst>
                    <a:ext uri="{FF2B5EF4-FFF2-40B4-BE49-F238E27FC236}">
                      <a16:creationId xmlns:a16="http://schemas.microsoft.com/office/drawing/2014/main" id="{921F8046-C017-457B-AE35-F7B962154BE6}"/>
                    </a:ext>
                  </a:extLst>
                </p:cNvPr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  <p:sp>
              <p:nvSpPr>
                <p:cNvPr id="175" name="Rechteck 174">
                  <a:extLst>
                    <a:ext uri="{FF2B5EF4-FFF2-40B4-BE49-F238E27FC236}">
                      <a16:creationId xmlns:a16="http://schemas.microsoft.com/office/drawing/2014/main" id="{415E7B9B-0EE7-41ED-B92C-EE4A392EDFCF}"/>
                    </a:ext>
                  </a:extLst>
                </p:cNvPr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47" name="Gruppieren 146">
              <a:extLst>
                <a:ext uri="{FF2B5EF4-FFF2-40B4-BE49-F238E27FC236}">
                  <a16:creationId xmlns:a16="http://schemas.microsoft.com/office/drawing/2014/main" id="{561F2692-8844-4BB1-9327-257A1773CD8F}"/>
                </a:ext>
              </a:extLst>
            </p:cNvPr>
            <p:cNvGrpSpPr/>
            <p:nvPr/>
          </p:nvGrpSpPr>
          <p:grpSpPr>
            <a:xfrm flipH="1">
              <a:off x="8235656" y="3683971"/>
              <a:ext cx="195321" cy="672563"/>
              <a:chOff x="3461617" y="6028639"/>
              <a:chExt cx="704652" cy="2291616"/>
            </a:xfrm>
          </p:grpSpPr>
          <p:sp>
            <p:nvSpPr>
              <p:cNvPr id="160" name="Trapezoid 159">
                <a:extLst>
                  <a:ext uri="{FF2B5EF4-FFF2-40B4-BE49-F238E27FC236}">
                    <a16:creationId xmlns:a16="http://schemas.microsoft.com/office/drawing/2014/main" id="{C19841DF-BDE2-4F83-B473-592C97CC7716}"/>
                  </a:ext>
                </a:extLst>
              </p:cNvPr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1" name="Trapezoid 160">
                <a:extLst>
                  <a:ext uri="{FF2B5EF4-FFF2-40B4-BE49-F238E27FC236}">
                    <a16:creationId xmlns:a16="http://schemas.microsoft.com/office/drawing/2014/main" id="{D40E72EB-DD53-4B10-9DCC-1D2FF6D9248F}"/>
                  </a:ext>
                </a:extLst>
              </p:cNvPr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2" name="Trapezoid 161">
                <a:extLst>
                  <a:ext uri="{FF2B5EF4-FFF2-40B4-BE49-F238E27FC236}">
                    <a16:creationId xmlns:a16="http://schemas.microsoft.com/office/drawing/2014/main" id="{A5A73E48-AC7C-4C8D-A191-10CE1BC877AC}"/>
                  </a:ext>
                </a:extLst>
              </p:cNvPr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63" name="Rechteck 162">
                <a:extLst>
                  <a:ext uri="{FF2B5EF4-FFF2-40B4-BE49-F238E27FC236}">
                    <a16:creationId xmlns:a16="http://schemas.microsoft.com/office/drawing/2014/main" id="{7FC6D59B-4630-4FE8-9267-A2F377F7FA97}"/>
                  </a:ext>
                </a:extLst>
              </p:cNvPr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148" name="Trapezoid 147">
              <a:extLst>
                <a:ext uri="{FF2B5EF4-FFF2-40B4-BE49-F238E27FC236}">
                  <a16:creationId xmlns:a16="http://schemas.microsoft.com/office/drawing/2014/main" id="{0FEA0AB5-6AEA-44CC-A02F-26A003914F6D}"/>
                </a:ext>
              </a:extLst>
            </p:cNvPr>
            <p:cNvSpPr/>
            <p:nvPr/>
          </p:nvSpPr>
          <p:spPr>
            <a:xfrm rot="13243170" flipH="1">
              <a:off x="8238854" y="3286386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9" name="Flussdiagramm: Verbindungsstelle 302">
              <a:extLst>
                <a:ext uri="{FF2B5EF4-FFF2-40B4-BE49-F238E27FC236}">
                  <a16:creationId xmlns:a16="http://schemas.microsoft.com/office/drawing/2014/main" id="{41F30348-464A-49EC-A8A6-FF9B71998E29}"/>
                </a:ext>
              </a:extLst>
            </p:cNvPr>
            <p:cNvSpPr/>
            <p:nvPr/>
          </p:nvSpPr>
          <p:spPr>
            <a:xfrm flipH="1">
              <a:off x="8333317" y="3227912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0" name="Rechteck 149">
              <a:extLst>
                <a:ext uri="{FF2B5EF4-FFF2-40B4-BE49-F238E27FC236}">
                  <a16:creationId xmlns:a16="http://schemas.microsoft.com/office/drawing/2014/main" id="{1DCBBFA6-B7BC-47EA-A6E3-716D49C00ED9}"/>
                </a:ext>
              </a:extLst>
            </p:cNvPr>
            <p:cNvSpPr/>
            <p:nvPr/>
          </p:nvSpPr>
          <p:spPr>
            <a:xfrm rot="4968884" flipH="1">
              <a:off x="8105630" y="3424392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1" name="Rechteck 150">
              <a:extLst>
                <a:ext uri="{FF2B5EF4-FFF2-40B4-BE49-F238E27FC236}">
                  <a16:creationId xmlns:a16="http://schemas.microsoft.com/office/drawing/2014/main" id="{9F32E466-2CEC-4C75-910A-186BA9636C5B}"/>
                </a:ext>
              </a:extLst>
            </p:cNvPr>
            <p:cNvSpPr/>
            <p:nvPr/>
          </p:nvSpPr>
          <p:spPr>
            <a:xfrm rot="2352727" flipH="1">
              <a:off x="8322196" y="3308180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2" name="Rechteck 151">
              <a:extLst>
                <a:ext uri="{FF2B5EF4-FFF2-40B4-BE49-F238E27FC236}">
                  <a16:creationId xmlns:a16="http://schemas.microsoft.com/office/drawing/2014/main" id="{E291CD06-8411-401C-B553-F7793793E41E}"/>
                </a:ext>
              </a:extLst>
            </p:cNvPr>
            <p:cNvSpPr/>
            <p:nvPr/>
          </p:nvSpPr>
          <p:spPr>
            <a:xfrm flipH="1">
              <a:off x="8342949" y="3505278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3" name="Trapezoid 152">
              <a:extLst>
                <a:ext uri="{FF2B5EF4-FFF2-40B4-BE49-F238E27FC236}">
                  <a16:creationId xmlns:a16="http://schemas.microsoft.com/office/drawing/2014/main" id="{5849B39B-AFF2-4BAB-9F8D-F5D416044429}"/>
                </a:ext>
              </a:extLst>
            </p:cNvPr>
            <p:cNvSpPr/>
            <p:nvPr/>
          </p:nvSpPr>
          <p:spPr>
            <a:xfrm rot="8957818" flipH="1">
              <a:off x="8359824" y="3713186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4" name="Trapezoid 153">
              <a:extLst>
                <a:ext uri="{FF2B5EF4-FFF2-40B4-BE49-F238E27FC236}">
                  <a16:creationId xmlns:a16="http://schemas.microsoft.com/office/drawing/2014/main" id="{74C8ED7A-F502-465C-8B34-90FD1094486E}"/>
                </a:ext>
              </a:extLst>
            </p:cNvPr>
            <p:cNvSpPr/>
            <p:nvPr/>
          </p:nvSpPr>
          <p:spPr>
            <a:xfrm rot="12760557" flipH="1">
              <a:off x="8706296" y="4087268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5" name="Trapezoid 154">
              <a:extLst>
                <a:ext uri="{FF2B5EF4-FFF2-40B4-BE49-F238E27FC236}">
                  <a16:creationId xmlns:a16="http://schemas.microsoft.com/office/drawing/2014/main" id="{2AF337A4-DE49-456C-9C33-A1F1CF07FE75}"/>
                </a:ext>
              </a:extLst>
            </p:cNvPr>
            <p:cNvSpPr/>
            <p:nvPr/>
          </p:nvSpPr>
          <p:spPr>
            <a:xfrm rot="7065802" flipH="1">
              <a:off x="8570016" y="3902057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6" name="Ellipse 155">
              <a:extLst>
                <a:ext uri="{FF2B5EF4-FFF2-40B4-BE49-F238E27FC236}">
                  <a16:creationId xmlns:a16="http://schemas.microsoft.com/office/drawing/2014/main" id="{8155E6C3-54CB-49AB-B96B-67959F164106}"/>
                </a:ext>
              </a:extLst>
            </p:cNvPr>
            <p:cNvSpPr/>
            <p:nvPr/>
          </p:nvSpPr>
          <p:spPr>
            <a:xfrm rot="5213167" flipH="1">
              <a:off x="7983772" y="3451040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7" name="Trapezoid 156">
              <a:extLst>
                <a:ext uri="{FF2B5EF4-FFF2-40B4-BE49-F238E27FC236}">
                  <a16:creationId xmlns:a16="http://schemas.microsoft.com/office/drawing/2014/main" id="{77CB063D-C9E4-4CA4-B8A8-064C3D475B1B}"/>
                </a:ext>
              </a:extLst>
            </p:cNvPr>
            <p:cNvSpPr/>
            <p:nvPr/>
          </p:nvSpPr>
          <p:spPr>
            <a:xfrm rot="7065802" flipH="1">
              <a:off x="8451464" y="3952417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8" name="Trapezoid 157">
              <a:extLst>
                <a:ext uri="{FF2B5EF4-FFF2-40B4-BE49-F238E27FC236}">
                  <a16:creationId xmlns:a16="http://schemas.microsoft.com/office/drawing/2014/main" id="{6CDCBAFA-4CD0-4BC4-B616-20A9662D5338}"/>
                </a:ext>
              </a:extLst>
            </p:cNvPr>
            <p:cNvSpPr/>
            <p:nvPr/>
          </p:nvSpPr>
          <p:spPr>
            <a:xfrm rot="8515944" flipH="1">
              <a:off x="8298997" y="3716714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9" name="Rechteck 158">
              <a:extLst>
                <a:ext uri="{FF2B5EF4-FFF2-40B4-BE49-F238E27FC236}">
                  <a16:creationId xmlns:a16="http://schemas.microsoft.com/office/drawing/2014/main" id="{B9BC2260-2078-4500-82D4-FADB0D3EEE81}"/>
                </a:ext>
              </a:extLst>
            </p:cNvPr>
            <p:cNvSpPr/>
            <p:nvPr/>
          </p:nvSpPr>
          <p:spPr>
            <a:xfrm rot="19252394" flipH="1">
              <a:off x="8180806" y="3473266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190" name="Rechteck 189">
            <a:extLst>
              <a:ext uri="{FF2B5EF4-FFF2-40B4-BE49-F238E27FC236}">
                <a16:creationId xmlns:a16="http://schemas.microsoft.com/office/drawing/2014/main" id="{614DFC5D-3358-4A9C-B888-698E97B5A637}"/>
              </a:ext>
            </a:extLst>
          </p:cNvPr>
          <p:cNvSpPr/>
          <p:nvPr/>
        </p:nvSpPr>
        <p:spPr>
          <a:xfrm>
            <a:off x="9211838" y="4651722"/>
            <a:ext cx="684639" cy="10665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8FE6DF25-7FE2-4D5D-8FCF-25C1ABD77BCC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C3C3C3"/>
              </a:clrFrom>
              <a:clrTo>
                <a:srgbClr val="C3C3C3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36799" y="4071548"/>
            <a:ext cx="2953090" cy="2751514"/>
          </a:xfrm>
          <a:prstGeom prst="rect">
            <a:avLst/>
          </a:prstGeom>
        </p:spPr>
      </p:pic>
      <p:sp>
        <p:nvSpPr>
          <p:cNvPr id="191" name="Rechteck 190">
            <a:extLst>
              <a:ext uri="{FF2B5EF4-FFF2-40B4-BE49-F238E27FC236}">
                <a16:creationId xmlns:a16="http://schemas.microsoft.com/office/drawing/2014/main" id="{AB44BBE9-4533-4FF9-A9D1-FC83EE5E0AB3}"/>
              </a:ext>
            </a:extLst>
          </p:cNvPr>
          <p:cNvSpPr/>
          <p:nvPr/>
        </p:nvSpPr>
        <p:spPr>
          <a:xfrm>
            <a:off x="3164026" y="5094106"/>
            <a:ext cx="2127302" cy="18234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2" name="Rechteck 191">
            <a:extLst>
              <a:ext uri="{FF2B5EF4-FFF2-40B4-BE49-F238E27FC236}">
                <a16:creationId xmlns:a16="http://schemas.microsoft.com/office/drawing/2014/main" id="{C5FB3584-BE0F-4829-B6E0-490DAFD45745}"/>
              </a:ext>
            </a:extLst>
          </p:cNvPr>
          <p:cNvSpPr/>
          <p:nvPr/>
        </p:nvSpPr>
        <p:spPr>
          <a:xfrm>
            <a:off x="7474567" y="5125930"/>
            <a:ext cx="2127302" cy="18234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3" name="Rechteck 192">
            <a:extLst>
              <a:ext uri="{FF2B5EF4-FFF2-40B4-BE49-F238E27FC236}">
                <a16:creationId xmlns:a16="http://schemas.microsoft.com/office/drawing/2014/main" id="{8C184BA8-5610-45A3-B91A-ADD5FF7A90B3}"/>
              </a:ext>
            </a:extLst>
          </p:cNvPr>
          <p:cNvSpPr/>
          <p:nvPr/>
        </p:nvSpPr>
        <p:spPr>
          <a:xfrm>
            <a:off x="4993621" y="4662926"/>
            <a:ext cx="684639" cy="10665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4" name="Rechteck 193">
            <a:extLst>
              <a:ext uri="{FF2B5EF4-FFF2-40B4-BE49-F238E27FC236}">
                <a16:creationId xmlns:a16="http://schemas.microsoft.com/office/drawing/2014/main" id="{40F9BF8F-81DC-472F-AC88-90A8A74EA505}"/>
              </a:ext>
            </a:extLst>
          </p:cNvPr>
          <p:cNvSpPr/>
          <p:nvPr/>
        </p:nvSpPr>
        <p:spPr>
          <a:xfrm>
            <a:off x="2756436" y="4662926"/>
            <a:ext cx="684639" cy="10665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5" name="Rechteck 194">
            <a:extLst>
              <a:ext uri="{FF2B5EF4-FFF2-40B4-BE49-F238E27FC236}">
                <a16:creationId xmlns:a16="http://schemas.microsoft.com/office/drawing/2014/main" id="{5DDF18E5-7300-449D-A34E-A6BDF3FDF7EE}"/>
              </a:ext>
            </a:extLst>
          </p:cNvPr>
          <p:cNvSpPr/>
          <p:nvPr/>
        </p:nvSpPr>
        <p:spPr>
          <a:xfrm>
            <a:off x="7160078" y="4659007"/>
            <a:ext cx="684639" cy="106651"/>
          </a:xfrm>
          <a:prstGeom prst="rect">
            <a:avLst/>
          </a:prstGeom>
          <a:pattFill prst="shingle">
            <a:fgClr>
              <a:srgbClr val="FF0000"/>
            </a:fgClr>
            <a:bgClr>
              <a:schemeClr val="bg1"/>
            </a:bgClr>
          </a:pattFill>
          <a:ln w="31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82" name="Gruppieren 81">
            <a:extLst>
              <a:ext uri="{FF2B5EF4-FFF2-40B4-BE49-F238E27FC236}">
                <a16:creationId xmlns:a16="http://schemas.microsoft.com/office/drawing/2014/main" id="{A7CE1061-802B-4DDA-8277-CE0803F7E086}"/>
              </a:ext>
            </a:extLst>
          </p:cNvPr>
          <p:cNvGrpSpPr/>
          <p:nvPr/>
        </p:nvGrpSpPr>
        <p:grpSpPr>
          <a:xfrm>
            <a:off x="6961819" y="4350149"/>
            <a:ext cx="1081156" cy="316489"/>
            <a:chOff x="8007031" y="1661505"/>
            <a:chExt cx="3648104" cy="1136032"/>
          </a:xfrm>
          <a:solidFill>
            <a:schemeClr val="tx2">
              <a:lumMod val="40000"/>
              <a:lumOff val="60000"/>
            </a:schemeClr>
          </a:solidFill>
        </p:grpSpPr>
        <p:grpSp>
          <p:nvGrpSpPr>
            <p:cNvPr id="83" name="Gruppieren 82">
              <a:extLst>
                <a:ext uri="{FF2B5EF4-FFF2-40B4-BE49-F238E27FC236}">
                  <a16:creationId xmlns:a16="http://schemas.microsoft.com/office/drawing/2014/main" id="{CD55EB71-661A-4B44-9F0A-EE18CA7932A5}"/>
                </a:ext>
              </a:extLst>
            </p:cNvPr>
            <p:cNvGrpSpPr/>
            <p:nvPr/>
          </p:nvGrpSpPr>
          <p:grpSpPr>
            <a:xfrm>
              <a:off x="8007031" y="1661505"/>
              <a:ext cx="3648104" cy="1136032"/>
              <a:chOff x="7567061" y="1569712"/>
              <a:chExt cx="3447648" cy="1073609"/>
            </a:xfrm>
            <a:grpFill/>
          </p:grpSpPr>
          <p:sp>
            <p:nvSpPr>
              <p:cNvPr id="85" name="Rechteck 84">
                <a:extLst>
                  <a:ext uri="{FF2B5EF4-FFF2-40B4-BE49-F238E27FC236}">
                    <a16:creationId xmlns:a16="http://schemas.microsoft.com/office/drawing/2014/main" id="{EDD98B79-1F0F-4BC9-80CD-B769113DF764}"/>
                  </a:ext>
                </a:extLst>
              </p:cNvPr>
              <p:cNvSpPr/>
              <p:nvPr/>
            </p:nvSpPr>
            <p:spPr>
              <a:xfrm>
                <a:off x="10362385" y="1683419"/>
                <a:ext cx="120832" cy="116507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86" name="Rechteck 85">
                <a:extLst>
                  <a:ext uri="{FF2B5EF4-FFF2-40B4-BE49-F238E27FC236}">
                    <a16:creationId xmlns:a16="http://schemas.microsoft.com/office/drawing/2014/main" id="{89AF246E-9A46-4F85-BEFE-5C5715A59C9D}"/>
                  </a:ext>
                </a:extLst>
              </p:cNvPr>
              <p:cNvSpPr/>
              <p:nvPr/>
            </p:nvSpPr>
            <p:spPr>
              <a:xfrm>
                <a:off x="8088475" y="1683897"/>
                <a:ext cx="120832" cy="116030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87" name="Gruppieren 86">
                <a:extLst>
                  <a:ext uri="{FF2B5EF4-FFF2-40B4-BE49-F238E27FC236}">
                    <a16:creationId xmlns:a16="http://schemas.microsoft.com/office/drawing/2014/main" id="{73746127-8038-4B30-BBA0-D176BD7E9991}"/>
                  </a:ext>
                </a:extLst>
              </p:cNvPr>
              <p:cNvGrpSpPr/>
              <p:nvPr/>
            </p:nvGrpSpPr>
            <p:grpSpPr>
              <a:xfrm flipH="1">
                <a:off x="9972452" y="1991406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99" name="Gerader Verbinder 98">
                  <a:extLst>
                    <a:ext uri="{FF2B5EF4-FFF2-40B4-BE49-F238E27FC236}">
                      <a16:creationId xmlns:a16="http://schemas.microsoft.com/office/drawing/2014/main" id="{A420405E-5F2B-4D78-BCF4-FADEECF5BC8F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0" name="Gerader Verbinder 99">
                  <a:extLst>
                    <a:ext uri="{FF2B5EF4-FFF2-40B4-BE49-F238E27FC236}">
                      <a16:creationId xmlns:a16="http://schemas.microsoft.com/office/drawing/2014/main" id="{15D5B127-70D7-46BA-82DD-21517E073C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8" name="Gruppieren 87">
                <a:extLst>
                  <a:ext uri="{FF2B5EF4-FFF2-40B4-BE49-F238E27FC236}">
                    <a16:creationId xmlns:a16="http://schemas.microsoft.com/office/drawing/2014/main" id="{2B905AB4-C58E-4BEE-A8EC-F697A7A07431}"/>
                  </a:ext>
                </a:extLst>
              </p:cNvPr>
              <p:cNvGrpSpPr/>
              <p:nvPr/>
            </p:nvGrpSpPr>
            <p:grpSpPr>
              <a:xfrm>
                <a:off x="8534398" y="1998039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97" name="Gerader Verbinder 96">
                  <a:extLst>
                    <a:ext uri="{FF2B5EF4-FFF2-40B4-BE49-F238E27FC236}">
                      <a16:creationId xmlns:a16="http://schemas.microsoft.com/office/drawing/2014/main" id="{C88520AA-107D-4103-823D-EEF04B170046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8" name="Gerader Verbinder 97">
                  <a:extLst>
                    <a:ext uri="{FF2B5EF4-FFF2-40B4-BE49-F238E27FC236}">
                      <a16:creationId xmlns:a16="http://schemas.microsoft.com/office/drawing/2014/main" id="{9970D2B4-9944-4FFF-A7E9-F54285C0C6B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89" name="Freihandform: Form 88">
                <a:extLst>
                  <a:ext uri="{FF2B5EF4-FFF2-40B4-BE49-F238E27FC236}">
                    <a16:creationId xmlns:a16="http://schemas.microsoft.com/office/drawing/2014/main" id="{828EDCA0-E2D7-4F1E-B228-6475E67F823E}"/>
                  </a:ext>
                </a:extLst>
              </p:cNvPr>
              <p:cNvSpPr/>
              <p:nvPr/>
            </p:nvSpPr>
            <p:spPr>
              <a:xfrm>
                <a:off x="8031649" y="1569712"/>
                <a:ext cx="2520280" cy="432048"/>
              </a:xfrm>
              <a:custGeom>
                <a:avLst/>
                <a:gdLst>
                  <a:gd name="connsiteX0" fmla="*/ 1260140 w 2520280"/>
                  <a:gd name="connsiteY0" fmla="*/ 0 h 432048"/>
                  <a:gd name="connsiteX1" fmla="*/ 2016224 w 2520280"/>
                  <a:gd name="connsiteY1" fmla="*/ 216024 h 432048"/>
                  <a:gd name="connsiteX2" fmla="*/ 2520280 w 2520280"/>
                  <a:gd name="connsiteY2" fmla="*/ 216024 h 432048"/>
                  <a:gd name="connsiteX3" fmla="*/ 2520280 w 2520280"/>
                  <a:gd name="connsiteY3" fmla="*/ 432048 h 432048"/>
                  <a:gd name="connsiteX4" fmla="*/ 0 w 2520280"/>
                  <a:gd name="connsiteY4" fmla="*/ 432048 h 432048"/>
                  <a:gd name="connsiteX5" fmla="*/ 0 w 2520280"/>
                  <a:gd name="connsiteY5" fmla="*/ 216024 h 432048"/>
                  <a:gd name="connsiteX6" fmla="*/ 504056 w 2520280"/>
                  <a:gd name="connsiteY6" fmla="*/ 216024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0280" h="432048">
                    <a:moveTo>
                      <a:pt x="1260140" y="0"/>
                    </a:moveTo>
                    <a:lnTo>
                      <a:pt x="2016224" y="216024"/>
                    </a:lnTo>
                    <a:lnTo>
                      <a:pt x="2520280" y="216024"/>
                    </a:lnTo>
                    <a:lnTo>
                      <a:pt x="2520280" y="432048"/>
                    </a:lnTo>
                    <a:lnTo>
                      <a:pt x="0" y="432048"/>
                    </a:lnTo>
                    <a:lnTo>
                      <a:pt x="0" y="216024"/>
                    </a:lnTo>
                    <a:lnTo>
                      <a:pt x="504056" y="216024"/>
                    </a:lnTo>
                    <a:close/>
                  </a:path>
                </a:pathLst>
              </a:cu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0" name="Freihandform: Form 89">
                <a:extLst>
                  <a:ext uri="{FF2B5EF4-FFF2-40B4-BE49-F238E27FC236}">
                    <a16:creationId xmlns:a16="http://schemas.microsoft.com/office/drawing/2014/main" id="{A06743D3-CB41-4735-8BAB-F021994840E2}"/>
                  </a:ext>
                </a:extLst>
              </p:cNvPr>
              <p:cNvSpPr/>
              <p:nvPr/>
            </p:nvSpPr>
            <p:spPr>
              <a:xfrm rot="16200000">
                <a:off x="7832437" y="1349158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1" name="Freihandform: Form 90">
                <a:extLst>
                  <a:ext uri="{FF2B5EF4-FFF2-40B4-BE49-F238E27FC236}">
                    <a16:creationId xmlns:a16="http://schemas.microsoft.com/office/drawing/2014/main" id="{D0D9478D-1664-454F-9A1A-C61335333944}"/>
                  </a:ext>
                </a:extLst>
              </p:cNvPr>
              <p:cNvSpPr/>
              <p:nvPr/>
            </p:nvSpPr>
            <p:spPr>
              <a:xfrm rot="16200000">
                <a:off x="10104775" y="1351626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2" name="Freihandform: Form 91">
                <a:extLst>
                  <a:ext uri="{FF2B5EF4-FFF2-40B4-BE49-F238E27FC236}">
                    <a16:creationId xmlns:a16="http://schemas.microsoft.com/office/drawing/2014/main" id="{0CF7B21F-C048-42B1-8900-3D60DFEA10D3}"/>
                  </a:ext>
                </a:extLst>
              </p:cNvPr>
              <p:cNvSpPr/>
              <p:nvPr/>
            </p:nvSpPr>
            <p:spPr>
              <a:xfrm rot="5400000">
                <a:off x="8405184" y="1347647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3" name="Freihandform: Form 92">
                <a:extLst>
                  <a:ext uri="{FF2B5EF4-FFF2-40B4-BE49-F238E27FC236}">
                    <a16:creationId xmlns:a16="http://schemas.microsoft.com/office/drawing/2014/main" id="{7D734E81-A8E1-4E41-95CE-B8DB10ACA353}"/>
                  </a:ext>
                </a:extLst>
              </p:cNvPr>
              <p:cNvSpPr/>
              <p:nvPr/>
            </p:nvSpPr>
            <p:spPr>
              <a:xfrm rot="5400000">
                <a:off x="10692430" y="1349423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4" name="Rechteck 93">
                <a:extLst>
                  <a:ext uri="{FF2B5EF4-FFF2-40B4-BE49-F238E27FC236}">
                    <a16:creationId xmlns:a16="http://schemas.microsoft.com/office/drawing/2014/main" id="{5712FDEC-B093-495A-93F0-9D90BE997C77}"/>
                  </a:ext>
                </a:extLst>
              </p:cNvPr>
              <p:cNvSpPr/>
              <p:nvPr/>
            </p:nvSpPr>
            <p:spPr>
              <a:xfrm>
                <a:off x="10398710" y="1617951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5" name="Rechteck 94">
                <a:extLst>
                  <a:ext uri="{FF2B5EF4-FFF2-40B4-BE49-F238E27FC236}">
                    <a16:creationId xmlns:a16="http://schemas.microsoft.com/office/drawing/2014/main" id="{B7E5703C-3FB5-4D3D-A0AD-893C2C82D401}"/>
                  </a:ext>
                </a:extLst>
              </p:cNvPr>
              <p:cNvSpPr/>
              <p:nvPr/>
            </p:nvSpPr>
            <p:spPr>
              <a:xfrm>
                <a:off x="8127415" y="1620273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96" name="Rechteck 95">
                <a:extLst>
                  <a:ext uri="{FF2B5EF4-FFF2-40B4-BE49-F238E27FC236}">
                    <a16:creationId xmlns:a16="http://schemas.microsoft.com/office/drawing/2014/main" id="{4AA45297-2719-4F66-9E09-B1F87C099143}"/>
                  </a:ext>
                </a:extLst>
              </p:cNvPr>
              <p:cNvSpPr/>
              <p:nvPr/>
            </p:nvSpPr>
            <p:spPr>
              <a:xfrm>
                <a:off x="8929389" y="2001760"/>
                <a:ext cx="792088" cy="432048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84" name="Picture 2" descr="Bildergebnis für CE Zeichen">
              <a:extLst>
                <a:ext uri="{FF2B5EF4-FFF2-40B4-BE49-F238E27FC236}">
                  <a16:creationId xmlns:a16="http://schemas.microsoft.com/office/drawing/2014/main" id="{DB851BE4-16F0-40DD-BF42-46C6A05D01C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320" y="2317215"/>
              <a:ext cx="250639" cy="179084"/>
            </a:xfrm>
            <a:prstGeom prst="rect">
              <a:avLst/>
            </a:prstGeom>
            <a:grpFill/>
          </p:spPr>
        </p:pic>
      </p:grpSp>
      <p:sp>
        <p:nvSpPr>
          <p:cNvPr id="2" name="Rechteck 1"/>
          <p:cNvSpPr/>
          <p:nvPr/>
        </p:nvSpPr>
        <p:spPr>
          <a:xfrm>
            <a:off x="2235255" y="5321750"/>
            <a:ext cx="695514" cy="81224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Rechteck 3"/>
          <p:cNvSpPr/>
          <p:nvPr/>
        </p:nvSpPr>
        <p:spPr>
          <a:xfrm>
            <a:off x="6412523" y="5427785"/>
            <a:ext cx="747555" cy="612995"/>
          </a:xfrm>
          <a:prstGeom prst="rect">
            <a:avLst/>
          </a:prstGeom>
          <a:solidFill>
            <a:srgbClr val="257CA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9" name="Rechteck 188"/>
          <p:cNvSpPr/>
          <p:nvPr/>
        </p:nvSpPr>
        <p:spPr>
          <a:xfrm>
            <a:off x="2183214" y="5427785"/>
            <a:ext cx="747555" cy="612995"/>
          </a:xfrm>
          <a:prstGeom prst="rect">
            <a:avLst/>
          </a:prstGeom>
          <a:solidFill>
            <a:srgbClr val="257CA7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96" name="Gruppieren 195">
            <a:extLst>
              <a:ext uri="{FF2B5EF4-FFF2-40B4-BE49-F238E27FC236}">
                <a16:creationId xmlns:a16="http://schemas.microsoft.com/office/drawing/2014/main" id="{E49896EB-9D18-4D9C-B801-AE706EB1F694}"/>
              </a:ext>
            </a:extLst>
          </p:cNvPr>
          <p:cNvGrpSpPr/>
          <p:nvPr/>
        </p:nvGrpSpPr>
        <p:grpSpPr>
          <a:xfrm>
            <a:off x="10621564" y="6199726"/>
            <a:ext cx="1081156" cy="316489"/>
            <a:chOff x="8007031" y="1661505"/>
            <a:chExt cx="3648104" cy="1136032"/>
          </a:xfrm>
          <a:solidFill>
            <a:srgbClr val="E6B9B8"/>
          </a:solidFill>
        </p:grpSpPr>
        <p:grpSp>
          <p:nvGrpSpPr>
            <p:cNvPr id="197" name="Gruppieren 196">
              <a:extLst>
                <a:ext uri="{FF2B5EF4-FFF2-40B4-BE49-F238E27FC236}">
                  <a16:creationId xmlns:a16="http://schemas.microsoft.com/office/drawing/2014/main" id="{3A0DAD05-7179-46BD-BE8D-AC4583AFD0B2}"/>
                </a:ext>
              </a:extLst>
            </p:cNvPr>
            <p:cNvGrpSpPr/>
            <p:nvPr/>
          </p:nvGrpSpPr>
          <p:grpSpPr>
            <a:xfrm>
              <a:off x="8007031" y="1661505"/>
              <a:ext cx="3648104" cy="1136032"/>
              <a:chOff x="7567061" y="1569712"/>
              <a:chExt cx="3447648" cy="1073609"/>
            </a:xfrm>
            <a:grpFill/>
          </p:grpSpPr>
          <p:sp>
            <p:nvSpPr>
              <p:cNvPr id="199" name="Rechteck 198">
                <a:extLst>
                  <a:ext uri="{FF2B5EF4-FFF2-40B4-BE49-F238E27FC236}">
                    <a16:creationId xmlns:a16="http://schemas.microsoft.com/office/drawing/2014/main" id="{6B8BE50F-1837-4278-8918-568882E1CB95}"/>
                  </a:ext>
                </a:extLst>
              </p:cNvPr>
              <p:cNvSpPr/>
              <p:nvPr/>
            </p:nvSpPr>
            <p:spPr>
              <a:xfrm>
                <a:off x="10362385" y="1683419"/>
                <a:ext cx="120832" cy="116507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0" name="Rechteck 199">
                <a:extLst>
                  <a:ext uri="{FF2B5EF4-FFF2-40B4-BE49-F238E27FC236}">
                    <a16:creationId xmlns:a16="http://schemas.microsoft.com/office/drawing/2014/main" id="{1ED379BB-B560-4934-BFF8-9E44F5B42C31}"/>
                  </a:ext>
                </a:extLst>
              </p:cNvPr>
              <p:cNvSpPr/>
              <p:nvPr/>
            </p:nvSpPr>
            <p:spPr>
              <a:xfrm>
                <a:off x="8088475" y="1683897"/>
                <a:ext cx="120832" cy="116030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201" name="Gruppieren 200">
                <a:extLst>
                  <a:ext uri="{FF2B5EF4-FFF2-40B4-BE49-F238E27FC236}">
                    <a16:creationId xmlns:a16="http://schemas.microsoft.com/office/drawing/2014/main" id="{2972D1F8-B0E2-4CBA-8BDB-C52A66E60AA8}"/>
                  </a:ext>
                </a:extLst>
              </p:cNvPr>
              <p:cNvGrpSpPr/>
              <p:nvPr/>
            </p:nvGrpSpPr>
            <p:grpSpPr>
              <a:xfrm flipH="1">
                <a:off x="9972452" y="1991406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213" name="Gerader Verbinder 212">
                  <a:extLst>
                    <a:ext uri="{FF2B5EF4-FFF2-40B4-BE49-F238E27FC236}">
                      <a16:creationId xmlns:a16="http://schemas.microsoft.com/office/drawing/2014/main" id="{6FFF8EE8-2AE2-4561-B298-E48910DAD674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4" name="Gerader Verbinder 213">
                  <a:extLst>
                    <a:ext uri="{FF2B5EF4-FFF2-40B4-BE49-F238E27FC236}">
                      <a16:creationId xmlns:a16="http://schemas.microsoft.com/office/drawing/2014/main" id="{A3608C90-45AA-4132-A48E-5BD4F6612D5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2" name="Gruppieren 201">
                <a:extLst>
                  <a:ext uri="{FF2B5EF4-FFF2-40B4-BE49-F238E27FC236}">
                    <a16:creationId xmlns:a16="http://schemas.microsoft.com/office/drawing/2014/main" id="{B6BBD54B-4342-4104-AE41-9311847D4BA8}"/>
                  </a:ext>
                </a:extLst>
              </p:cNvPr>
              <p:cNvGrpSpPr/>
              <p:nvPr/>
            </p:nvGrpSpPr>
            <p:grpSpPr>
              <a:xfrm>
                <a:off x="8534398" y="1998039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211" name="Gerader Verbinder 210">
                  <a:extLst>
                    <a:ext uri="{FF2B5EF4-FFF2-40B4-BE49-F238E27FC236}">
                      <a16:creationId xmlns:a16="http://schemas.microsoft.com/office/drawing/2014/main" id="{0464067D-72CA-46CC-ABBC-896F0AE17635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12" name="Gerader Verbinder 211">
                  <a:extLst>
                    <a:ext uri="{FF2B5EF4-FFF2-40B4-BE49-F238E27FC236}">
                      <a16:creationId xmlns:a16="http://schemas.microsoft.com/office/drawing/2014/main" id="{F9C5C508-2FBF-49D9-8020-E8470BB2B90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03" name="Freihandform: Form 202">
                <a:extLst>
                  <a:ext uri="{FF2B5EF4-FFF2-40B4-BE49-F238E27FC236}">
                    <a16:creationId xmlns:a16="http://schemas.microsoft.com/office/drawing/2014/main" id="{75EEFF99-FDB5-430C-846E-724E8B375D86}"/>
                  </a:ext>
                </a:extLst>
              </p:cNvPr>
              <p:cNvSpPr/>
              <p:nvPr/>
            </p:nvSpPr>
            <p:spPr>
              <a:xfrm>
                <a:off x="8031649" y="1569712"/>
                <a:ext cx="2520280" cy="432048"/>
              </a:xfrm>
              <a:custGeom>
                <a:avLst/>
                <a:gdLst>
                  <a:gd name="connsiteX0" fmla="*/ 1260140 w 2520280"/>
                  <a:gd name="connsiteY0" fmla="*/ 0 h 432048"/>
                  <a:gd name="connsiteX1" fmla="*/ 2016224 w 2520280"/>
                  <a:gd name="connsiteY1" fmla="*/ 216024 h 432048"/>
                  <a:gd name="connsiteX2" fmla="*/ 2520280 w 2520280"/>
                  <a:gd name="connsiteY2" fmla="*/ 216024 h 432048"/>
                  <a:gd name="connsiteX3" fmla="*/ 2520280 w 2520280"/>
                  <a:gd name="connsiteY3" fmla="*/ 432048 h 432048"/>
                  <a:gd name="connsiteX4" fmla="*/ 0 w 2520280"/>
                  <a:gd name="connsiteY4" fmla="*/ 432048 h 432048"/>
                  <a:gd name="connsiteX5" fmla="*/ 0 w 2520280"/>
                  <a:gd name="connsiteY5" fmla="*/ 216024 h 432048"/>
                  <a:gd name="connsiteX6" fmla="*/ 504056 w 2520280"/>
                  <a:gd name="connsiteY6" fmla="*/ 216024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0280" h="432048">
                    <a:moveTo>
                      <a:pt x="1260140" y="0"/>
                    </a:moveTo>
                    <a:lnTo>
                      <a:pt x="2016224" y="216024"/>
                    </a:lnTo>
                    <a:lnTo>
                      <a:pt x="2520280" y="216024"/>
                    </a:lnTo>
                    <a:lnTo>
                      <a:pt x="2520280" y="432048"/>
                    </a:lnTo>
                    <a:lnTo>
                      <a:pt x="0" y="432048"/>
                    </a:lnTo>
                    <a:lnTo>
                      <a:pt x="0" y="216024"/>
                    </a:lnTo>
                    <a:lnTo>
                      <a:pt x="504056" y="216024"/>
                    </a:lnTo>
                    <a:close/>
                  </a:path>
                </a:pathLst>
              </a:cu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4" name="Freihandform: Form 203">
                <a:extLst>
                  <a:ext uri="{FF2B5EF4-FFF2-40B4-BE49-F238E27FC236}">
                    <a16:creationId xmlns:a16="http://schemas.microsoft.com/office/drawing/2014/main" id="{AA88314A-BE15-4B36-8A17-E4523E38DE3B}"/>
                  </a:ext>
                </a:extLst>
              </p:cNvPr>
              <p:cNvSpPr/>
              <p:nvPr/>
            </p:nvSpPr>
            <p:spPr>
              <a:xfrm rot="16200000">
                <a:off x="7832437" y="1349158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5" name="Freihandform: Form 204">
                <a:extLst>
                  <a:ext uri="{FF2B5EF4-FFF2-40B4-BE49-F238E27FC236}">
                    <a16:creationId xmlns:a16="http://schemas.microsoft.com/office/drawing/2014/main" id="{8BD12F5E-9B4A-4C91-AC13-35A554384E90}"/>
                  </a:ext>
                </a:extLst>
              </p:cNvPr>
              <p:cNvSpPr/>
              <p:nvPr/>
            </p:nvSpPr>
            <p:spPr>
              <a:xfrm rot="16200000">
                <a:off x="10104775" y="1351626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6" name="Freihandform: Form 205">
                <a:extLst>
                  <a:ext uri="{FF2B5EF4-FFF2-40B4-BE49-F238E27FC236}">
                    <a16:creationId xmlns:a16="http://schemas.microsoft.com/office/drawing/2014/main" id="{14AB5AD9-30DE-46B5-A81B-AE0F1AF2331E}"/>
                  </a:ext>
                </a:extLst>
              </p:cNvPr>
              <p:cNvSpPr/>
              <p:nvPr/>
            </p:nvSpPr>
            <p:spPr>
              <a:xfrm rot="5400000">
                <a:off x="8405184" y="1347647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7" name="Freihandform: Form 206">
                <a:extLst>
                  <a:ext uri="{FF2B5EF4-FFF2-40B4-BE49-F238E27FC236}">
                    <a16:creationId xmlns:a16="http://schemas.microsoft.com/office/drawing/2014/main" id="{302C6D12-9518-4AD7-9999-04DF27D12AAD}"/>
                  </a:ext>
                </a:extLst>
              </p:cNvPr>
              <p:cNvSpPr/>
              <p:nvPr/>
            </p:nvSpPr>
            <p:spPr>
              <a:xfrm rot="5400000">
                <a:off x="10692430" y="1349423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8" name="Rechteck 207">
                <a:extLst>
                  <a:ext uri="{FF2B5EF4-FFF2-40B4-BE49-F238E27FC236}">
                    <a16:creationId xmlns:a16="http://schemas.microsoft.com/office/drawing/2014/main" id="{A3F13C8F-7475-417B-AE28-6FAEDAC411F6}"/>
                  </a:ext>
                </a:extLst>
              </p:cNvPr>
              <p:cNvSpPr/>
              <p:nvPr/>
            </p:nvSpPr>
            <p:spPr>
              <a:xfrm>
                <a:off x="10398710" y="1617951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09" name="Rechteck 208">
                <a:extLst>
                  <a:ext uri="{FF2B5EF4-FFF2-40B4-BE49-F238E27FC236}">
                    <a16:creationId xmlns:a16="http://schemas.microsoft.com/office/drawing/2014/main" id="{D313ECB6-5A97-4BE1-A225-7807274B203F}"/>
                  </a:ext>
                </a:extLst>
              </p:cNvPr>
              <p:cNvSpPr/>
              <p:nvPr/>
            </p:nvSpPr>
            <p:spPr>
              <a:xfrm>
                <a:off x="8127415" y="1620273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10" name="Rechteck 209">
                <a:extLst>
                  <a:ext uri="{FF2B5EF4-FFF2-40B4-BE49-F238E27FC236}">
                    <a16:creationId xmlns:a16="http://schemas.microsoft.com/office/drawing/2014/main" id="{80A5BA46-97E1-44AB-9E46-A28A968354AE}"/>
                  </a:ext>
                </a:extLst>
              </p:cNvPr>
              <p:cNvSpPr/>
              <p:nvPr/>
            </p:nvSpPr>
            <p:spPr>
              <a:xfrm>
                <a:off x="8929389" y="2001760"/>
                <a:ext cx="792088" cy="432048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198" name="Picture 2" descr="Bildergebnis für CE Zeichen">
              <a:extLst>
                <a:ext uri="{FF2B5EF4-FFF2-40B4-BE49-F238E27FC236}">
                  <a16:creationId xmlns:a16="http://schemas.microsoft.com/office/drawing/2014/main" id="{51E876B3-F8E3-41A9-A19F-5D98F38821A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320" y="2317215"/>
              <a:ext cx="250639" cy="179084"/>
            </a:xfrm>
            <a:prstGeom prst="rect">
              <a:avLst/>
            </a:prstGeom>
            <a:grpFill/>
          </p:spPr>
        </p:pic>
      </p:grpSp>
      <p:sp>
        <p:nvSpPr>
          <p:cNvPr id="215" name="Textfeld 214">
            <a:extLst>
              <a:ext uri="{FF2B5EF4-FFF2-40B4-BE49-F238E27FC236}">
                <a16:creationId xmlns:a16="http://schemas.microsoft.com/office/drawing/2014/main" id="{17FB5B41-108B-45F5-AB8F-DE5FA6B32D5B}"/>
              </a:ext>
            </a:extLst>
          </p:cNvPr>
          <p:cNvSpPr txBox="1"/>
          <p:nvPr/>
        </p:nvSpPr>
        <p:spPr>
          <a:xfrm rot="20798418">
            <a:off x="8875258" y="1588542"/>
            <a:ext cx="283500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AT" dirty="0" err="1">
                <a:solidFill>
                  <a:srgbClr val="FF0000"/>
                </a:solidFill>
              </a:rPr>
              <a:t>Konferencija</a:t>
            </a:r>
            <a:r>
              <a:rPr lang="de-AT" dirty="0">
                <a:solidFill>
                  <a:srgbClr val="FF0000"/>
                </a:solidFill>
              </a:rPr>
              <a:t> o </a:t>
            </a:r>
            <a:r>
              <a:rPr lang="de-AT" dirty="0" err="1">
                <a:solidFill>
                  <a:srgbClr val="FF0000"/>
                </a:solidFill>
              </a:rPr>
              <a:t>dronovima</a:t>
            </a:r>
            <a:endParaRPr lang="de-AT" dirty="0">
              <a:solidFill>
                <a:srgbClr val="FF0000"/>
              </a:solidFill>
            </a:endParaRPr>
          </a:p>
          <a:p>
            <a:pPr algn="ctr"/>
            <a:r>
              <a:rPr lang="de-AT" dirty="0">
                <a:solidFill>
                  <a:srgbClr val="FF0000"/>
                </a:solidFill>
              </a:rPr>
              <a:t>AUVA, </a:t>
            </a:r>
            <a:r>
              <a:rPr lang="de-AT" dirty="0" err="1">
                <a:solidFill>
                  <a:srgbClr val="FF0000"/>
                </a:solidFill>
              </a:rPr>
              <a:t>Austrija</a:t>
            </a:r>
            <a:r>
              <a:rPr lang="de-AT" dirty="0">
                <a:solidFill>
                  <a:srgbClr val="FF0000"/>
                </a:solidFill>
              </a:rPr>
              <a:t>, </a:t>
            </a:r>
            <a:r>
              <a:rPr lang="de-AT" b="1" dirty="0">
                <a:solidFill>
                  <a:srgbClr val="FF0000"/>
                </a:solidFill>
              </a:rPr>
              <a:t>10.9.2020</a:t>
            </a:r>
          </a:p>
        </p:txBody>
      </p:sp>
      <p:grpSp>
        <p:nvGrpSpPr>
          <p:cNvPr id="33" name="Gruppieren 32">
            <a:extLst>
              <a:ext uri="{FF2B5EF4-FFF2-40B4-BE49-F238E27FC236}">
                <a16:creationId xmlns:a16="http://schemas.microsoft.com/office/drawing/2014/main" id="{55AA5DF8-E882-40C8-8433-D2864B58A766}"/>
              </a:ext>
            </a:extLst>
          </p:cNvPr>
          <p:cNvGrpSpPr/>
          <p:nvPr/>
        </p:nvGrpSpPr>
        <p:grpSpPr>
          <a:xfrm>
            <a:off x="1895671" y="6208649"/>
            <a:ext cx="1081156" cy="316489"/>
            <a:chOff x="8007031" y="1661505"/>
            <a:chExt cx="3648104" cy="1136032"/>
          </a:xfrm>
          <a:solidFill>
            <a:schemeClr val="accent2">
              <a:lumMod val="40000"/>
              <a:lumOff val="60000"/>
            </a:schemeClr>
          </a:solidFill>
        </p:grpSpPr>
        <p:grpSp>
          <p:nvGrpSpPr>
            <p:cNvPr id="34" name="Gruppieren 33">
              <a:extLst>
                <a:ext uri="{FF2B5EF4-FFF2-40B4-BE49-F238E27FC236}">
                  <a16:creationId xmlns:a16="http://schemas.microsoft.com/office/drawing/2014/main" id="{D77E02F5-7366-42C3-B022-218DFC4E65C3}"/>
                </a:ext>
              </a:extLst>
            </p:cNvPr>
            <p:cNvGrpSpPr/>
            <p:nvPr/>
          </p:nvGrpSpPr>
          <p:grpSpPr>
            <a:xfrm>
              <a:off x="8007031" y="1661505"/>
              <a:ext cx="3648104" cy="1136032"/>
              <a:chOff x="7567061" y="1569712"/>
              <a:chExt cx="3447648" cy="1073609"/>
            </a:xfrm>
            <a:grpFill/>
          </p:grpSpPr>
          <p:sp>
            <p:nvSpPr>
              <p:cNvPr id="40" name="Rechteck 39">
                <a:extLst>
                  <a:ext uri="{FF2B5EF4-FFF2-40B4-BE49-F238E27FC236}">
                    <a16:creationId xmlns:a16="http://schemas.microsoft.com/office/drawing/2014/main" id="{EE7DB9EA-C152-4FAD-8E01-EE22017DF295}"/>
                  </a:ext>
                </a:extLst>
              </p:cNvPr>
              <p:cNvSpPr/>
              <p:nvPr/>
            </p:nvSpPr>
            <p:spPr>
              <a:xfrm>
                <a:off x="10362385" y="1683419"/>
                <a:ext cx="120832" cy="116507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3" name="Rechteck 42">
                <a:extLst>
                  <a:ext uri="{FF2B5EF4-FFF2-40B4-BE49-F238E27FC236}">
                    <a16:creationId xmlns:a16="http://schemas.microsoft.com/office/drawing/2014/main" id="{A92096D8-0707-4FB8-8C0A-C0FFDBE2B55D}"/>
                  </a:ext>
                </a:extLst>
              </p:cNvPr>
              <p:cNvSpPr/>
              <p:nvPr/>
            </p:nvSpPr>
            <p:spPr>
              <a:xfrm>
                <a:off x="8088475" y="1683897"/>
                <a:ext cx="120832" cy="116030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grpSp>
            <p:nvGrpSpPr>
              <p:cNvPr id="44" name="Gruppieren 43">
                <a:extLst>
                  <a:ext uri="{FF2B5EF4-FFF2-40B4-BE49-F238E27FC236}">
                    <a16:creationId xmlns:a16="http://schemas.microsoft.com/office/drawing/2014/main" id="{7B75480D-6652-4BAA-9DF4-36DB14CABD6B}"/>
                  </a:ext>
                </a:extLst>
              </p:cNvPr>
              <p:cNvGrpSpPr/>
              <p:nvPr/>
            </p:nvGrpSpPr>
            <p:grpSpPr>
              <a:xfrm flipH="1">
                <a:off x="9972452" y="1991406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57" name="Gerader Verbinder 56">
                  <a:extLst>
                    <a:ext uri="{FF2B5EF4-FFF2-40B4-BE49-F238E27FC236}">
                      <a16:creationId xmlns:a16="http://schemas.microsoft.com/office/drawing/2014/main" id="{0C3D8872-B37E-4679-AEC9-E2230C4B1250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Gerader Verbinder 57">
                  <a:extLst>
                    <a:ext uri="{FF2B5EF4-FFF2-40B4-BE49-F238E27FC236}">
                      <a16:creationId xmlns:a16="http://schemas.microsoft.com/office/drawing/2014/main" id="{7CFB0EEA-F10A-44D9-BD7F-661F77F84B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5" name="Gruppieren 44">
                <a:extLst>
                  <a:ext uri="{FF2B5EF4-FFF2-40B4-BE49-F238E27FC236}">
                    <a16:creationId xmlns:a16="http://schemas.microsoft.com/office/drawing/2014/main" id="{F8ADC99D-3EC9-4937-9E3C-910ABA8BFE4D}"/>
                  </a:ext>
                </a:extLst>
              </p:cNvPr>
              <p:cNvGrpSpPr/>
              <p:nvPr/>
            </p:nvGrpSpPr>
            <p:grpSpPr>
              <a:xfrm>
                <a:off x="8534398" y="1998039"/>
                <a:ext cx="144016" cy="645282"/>
                <a:chOff x="8894438" y="2012230"/>
                <a:chExt cx="144016" cy="645282"/>
              </a:xfrm>
              <a:grpFill/>
            </p:grpSpPr>
            <p:cxnSp>
              <p:nvCxnSpPr>
                <p:cNvPr id="55" name="Gerader Verbinder 54">
                  <a:extLst>
                    <a:ext uri="{FF2B5EF4-FFF2-40B4-BE49-F238E27FC236}">
                      <a16:creationId xmlns:a16="http://schemas.microsoft.com/office/drawing/2014/main" id="{CF0AB77C-4476-461C-8BB7-4BA92C37274B}"/>
                    </a:ext>
                  </a:extLst>
                </p:cNvPr>
                <p:cNvCxnSpPr/>
                <p:nvPr/>
              </p:nvCxnSpPr>
              <p:spPr>
                <a:xfrm flipH="1">
                  <a:off x="8894438" y="2012230"/>
                  <a:ext cx="144016" cy="432048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Gerader Verbinder 55">
                  <a:extLst>
                    <a:ext uri="{FF2B5EF4-FFF2-40B4-BE49-F238E27FC236}">
                      <a16:creationId xmlns:a16="http://schemas.microsoft.com/office/drawing/2014/main" id="{4ACFA6F4-6606-41C0-8714-BDE3571FF1F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8894438" y="2436825"/>
                  <a:ext cx="1" cy="220687"/>
                </a:xfrm>
                <a:prstGeom prst="line">
                  <a:avLst/>
                </a:prstGeom>
                <a:grpFill/>
                <a:ln w="57150">
                  <a:solidFill>
                    <a:schemeClr val="bg1">
                      <a:lumMod val="50000"/>
                    </a:schemeClr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7" name="Freihandform: Form 46">
                <a:extLst>
                  <a:ext uri="{FF2B5EF4-FFF2-40B4-BE49-F238E27FC236}">
                    <a16:creationId xmlns:a16="http://schemas.microsoft.com/office/drawing/2014/main" id="{BA63D2FA-C651-4ED9-B0BB-DC43C599F044}"/>
                  </a:ext>
                </a:extLst>
              </p:cNvPr>
              <p:cNvSpPr/>
              <p:nvPr/>
            </p:nvSpPr>
            <p:spPr>
              <a:xfrm>
                <a:off x="8031649" y="1569712"/>
                <a:ext cx="2520280" cy="432048"/>
              </a:xfrm>
              <a:custGeom>
                <a:avLst/>
                <a:gdLst>
                  <a:gd name="connsiteX0" fmla="*/ 1260140 w 2520280"/>
                  <a:gd name="connsiteY0" fmla="*/ 0 h 432048"/>
                  <a:gd name="connsiteX1" fmla="*/ 2016224 w 2520280"/>
                  <a:gd name="connsiteY1" fmla="*/ 216024 h 432048"/>
                  <a:gd name="connsiteX2" fmla="*/ 2520280 w 2520280"/>
                  <a:gd name="connsiteY2" fmla="*/ 216024 h 432048"/>
                  <a:gd name="connsiteX3" fmla="*/ 2520280 w 2520280"/>
                  <a:gd name="connsiteY3" fmla="*/ 432048 h 432048"/>
                  <a:gd name="connsiteX4" fmla="*/ 0 w 2520280"/>
                  <a:gd name="connsiteY4" fmla="*/ 432048 h 432048"/>
                  <a:gd name="connsiteX5" fmla="*/ 0 w 2520280"/>
                  <a:gd name="connsiteY5" fmla="*/ 216024 h 432048"/>
                  <a:gd name="connsiteX6" fmla="*/ 504056 w 2520280"/>
                  <a:gd name="connsiteY6" fmla="*/ 216024 h 43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0280" h="432048">
                    <a:moveTo>
                      <a:pt x="1260140" y="0"/>
                    </a:moveTo>
                    <a:lnTo>
                      <a:pt x="2016224" y="216024"/>
                    </a:lnTo>
                    <a:lnTo>
                      <a:pt x="2520280" y="216024"/>
                    </a:lnTo>
                    <a:lnTo>
                      <a:pt x="2520280" y="432048"/>
                    </a:lnTo>
                    <a:lnTo>
                      <a:pt x="0" y="432048"/>
                    </a:lnTo>
                    <a:lnTo>
                      <a:pt x="0" y="216024"/>
                    </a:lnTo>
                    <a:lnTo>
                      <a:pt x="504056" y="216024"/>
                    </a:lnTo>
                    <a:close/>
                  </a:path>
                </a:pathLst>
              </a:cu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8" name="Freihandform: Form 47">
                <a:extLst>
                  <a:ext uri="{FF2B5EF4-FFF2-40B4-BE49-F238E27FC236}">
                    <a16:creationId xmlns:a16="http://schemas.microsoft.com/office/drawing/2014/main" id="{E4345C74-7ECC-49F5-ADC0-B60610484386}"/>
                  </a:ext>
                </a:extLst>
              </p:cNvPr>
              <p:cNvSpPr/>
              <p:nvPr/>
            </p:nvSpPr>
            <p:spPr>
              <a:xfrm rot="16200000">
                <a:off x="7832437" y="1349158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49" name="Freihandform: Form 48">
                <a:extLst>
                  <a:ext uri="{FF2B5EF4-FFF2-40B4-BE49-F238E27FC236}">
                    <a16:creationId xmlns:a16="http://schemas.microsoft.com/office/drawing/2014/main" id="{6FA7F480-1D28-46C7-BAFF-EBDF2C9B22BD}"/>
                  </a:ext>
                </a:extLst>
              </p:cNvPr>
              <p:cNvSpPr/>
              <p:nvPr/>
            </p:nvSpPr>
            <p:spPr>
              <a:xfrm rot="16200000">
                <a:off x="10104775" y="1351626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0" name="Freihandform: Form 49">
                <a:extLst>
                  <a:ext uri="{FF2B5EF4-FFF2-40B4-BE49-F238E27FC236}">
                    <a16:creationId xmlns:a16="http://schemas.microsoft.com/office/drawing/2014/main" id="{453C8396-E86A-4980-BABD-5ABC58AC428C}"/>
                  </a:ext>
                </a:extLst>
              </p:cNvPr>
              <p:cNvSpPr/>
              <p:nvPr/>
            </p:nvSpPr>
            <p:spPr>
              <a:xfrm rot="5400000">
                <a:off x="8405184" y="1347647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1" name="Freihandform: Form 50">
                <a:extLst>
                  <a:ext uri="{FF2B5EF4-FFF2-40B4-BE49-F238E27FC236}">
                    <a16:creationId xmlns:a16="http://schemas.microsoft.com/office/drawing/2014/main" id="{0C558B87-0F8A-4603-9DB5-AEA76B0D8C50}"/>
                  </a:ext>
                </a:extLst>
              </p:cNvPr>
              <p:cNvSpPr/>
              <p:nvPr/>
            </p:nvSpPr>
            <p:spPr>
              <a:xfrm rot="5400000">
                <a:off x="10692430" y="1349423"/>
                <a:ext cx="56903" cy="587655"/>
              </a:xfrm>
              <a:custGeom>
                <a:avLst/>
                <a:gdLst>
                  <a:gd name="connsiteX0" fmla="*/ 140644 w 140644"/>
                  <a:gd name="connsiteY0" fmla="*/ 576065 h 782717"/>
                  <a:gd name="connsiteX1" fmla="*/ 70322 w 140644"/>
                  <a:gd name="connsiteY1" fmla="*/ 782717 h 782717"/>
                  <a:gd name="connsiteX2" fmla="*/ 0 w 140644"/>
                  <a:gd name="connsiteY2" fmla="*/ 576065 h 782717"/>
                  <a:gd name="connsiteX3" fmla="*/ 70322 w 140644"/>
                  <a:gd name="connsiteY3" fmla="*/ 0 h 782717"/>
                  <a:gd name="connsiteX4" fmla="*/ 140643 w 140644"/>
                  <a:gd name="connsiteY4" fmla="*/ 576065 h 7827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0644" h="782717">
                    <a:moveTo>
                      <a:pt x="140644" y="576065"/>
                    </a:moveTo>
                    <a:lnTo>
                      <a:pt x="70322" y="782717"/>
                    </a:lnTo>
                    <a:lnTo>
                      <a:pt x="0" y="576065"/>
                    </a:lnTo>
                    <a:lnTo>
                      <a:pt x="70322" y="0"/>
                    </a:lnTo>
                    <a:lnTo>
                      <a:pt x="140643" y="576065"/>
                    </a:lnTo>
                    <a:close/>
                  </a:path>
                </a:pathLst>
              </a:cu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2" name="Rechteck 51">
                <a:extLst>
                  <a:ext uri="{FF2B5EF4-FFF2-40B4-BE49-F238E27FC236}">
                    <a16:creationId xmlns:a16="http://schemas.microsoft.com/office/drawing/2014/main" id="{4155B596-9CE3-4D1D-8880-ED0E93CA5A86}"/>
                  </a:ext>
                </a:extLst>
              </p:cNvPr>
              <p:cNvSpPr/>
              <p:nvPr/>
            </p:nvSpPr>
            <p:spPr>
              <a:xfrm>
                <a:off x="10398710" y="1617951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3" name="Rechteck 52">
                <a:extLst>
                  <a:ext uri="{FF2B5EF4-FFF2-40B4-BE49-F238E27FC236}">
                    <a16:creationId xmlns:a16="http://schemas.microsoft.com/office/drawing/2014/main" id="{EBD9C0BC-71FA-41A5-9E9E-93B7FAE70649}"/>
                  </a:ext>
                </a:extLst>
              </p:cNvPr>
              <p:cNvSpPr/>
              <p:nvPr/>
            </p:nvSpPr>
            <p:spPr>
              <a:xfrm>
                <a:off x="8127415" y="1620273"/>
                <a:ext cx="45719" cy="63624"/>
              </a:xfrm>
              <a:prstGeom prst="rect">
                <a:avLst/>
              </a:prstGeom>
              <a:grpFill/>
              <a:ln w="3175"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54" name="Rechteck 53">
                <a:extLst>
                  <a:ext uri="{FF2B5EF4-FFF2-40B4-BE49-F238E27FC236}">
                    <a16:creationId xmlns:a16="http://schemas.microsoft.com/office/drawing/2014/main" id="{BAD7946C-ACB7-496E-A566-C4C85F25EC34}"/>
                  </a:ext>
                </a:extLst>
              </p:cNvPr>
              <p:cNvSpPr/>
              <p:nvPr/>
            </p:nvSpPr>
            <p:spPr>
              <a:xfrm>
                <a:off x="8929389" y="2001760"/>
                <a:ext cx="792088" cy="432048"/>
              </a:xfrm>
              <a:prstGeom prst="rect">
                <a:avLst/>
              </a:prstGeom>
              <a:grpFill/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6757" tIns="48378" rIns="96757" bIns="48378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483763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AT" sz="1905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35" name="Picture 2" descr="Bildergebnis für CE Zeichen">
              <a:extLst>
                <a:ext uri="{FF2B5EF4-FFF2-40B4-BE49-F238E27FC236}">
                  <a16:creationId xmlns:a16="http://schemas.microsoft.com/office/drawing/2014/main" id="{9464F23A-05EE-4A18-BA11-DD58B40946C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2320" y="2317215"/>
              <a:ext cx="250639" cy="179084"/>
            </a:xfrm>
            <a:prstGeom prst="rect">
              <a:avLst/>
            </a:prstGeom>
            <a:grpFill/>
          </p:spPr>
        </p:pic>
      </p:grpSp>
    </p:spTree>
    <p:extLst>
      <p:ext uri="{BB962C8B-B14F-4D97-AF65-F5344CB8AC3E}">
        <p14:creationId xmlns:p14="http://schemas.microsoft.com/office/powerpoint/2010/main" val="730612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7.40741E-7 L 0.19049 -0.27616 C 0.23007 -0.33819 0.28971 -0.37153 0.35234 -0.37153 C 0.42343 -0.37153 0.48046 -0.33819 0.52005 -0.27616 L 0.7108 -7.40741E-7 " pathEditMode="relative" rAng="0" ptsTypes="AAAAA">
                                      <p:cBhvr>
                                        <p:cTn id="6" dur="20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34" y="-1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249" y="989614"/>
            <a:ext cx="8708091" cy="846620"/>
          </a:xfrm>
        </p:spPr>
        <p:txBody>
          <a:bodyPr/>
          <a:lstStyle/>
          <a:p>
            <a:r>
              <a:rPr lang="de-AT" dirty="0" err="1"/>
              <a:t>Složeni</a:t>
            </a:r>
            <a:r>
              <a:rPr lang="de-AT" dirty="0"/>
              <a:t> </a:t>
            </a:r>
            <a:r>
              <a:rPr lang="de-AT" dirty="0" err="1"/>
              <a:t>kolaboracijski</a:t>
            </a:r>
            <a:r>
              <a:rPr lang="de-AT" dirty="0"/>
              <a:t> </a:t>
            </a:r>
            <a:r>
              <a:rPr lang="de-AT" dirty="0" err="1"/>
              <a:t>sustavi</a:t>
            </a:r>
            <a:endParaRPr lang="de-AT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1"/>
          </p:nvPr>
        </p:nvSpPr>
        <p:spPr>
          <a:xfrm>
            <a:off x="379265" y="4641740"/>
            <a:ext cx="7822944" cy="2028394"/>
          </a:xfrm>
        </p:spPr>
        <p:txBody>
          <a:bodyPr/>
          <a:lstStyle/>
          <a:p>
            <a:pPr marL="457200" indent="-457200">
              <a:buSzPct val="100000"/>
              <a:buFont typeface="+mj-lt"/>
              <a:buAutoNum type="arabicPeriod"/>
            </a:pPr>
            <a:r>
              <a:rPr lang="de-AT" sz="1800" dirty="0"/>
              <a:t>Jedan ili više operat</a:t>
            </a:r>
            <a:r>
              <a:rPr lang="hr-HR" sz="1800" dirty="0"/>
              <a:t>e</a:t>
            </a:r>
            <a:r>
              <a:rPr lang="de-AT" sz="1800" dirty="0"/>
              <a:t>ra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de-AT" sz="1800" dirty="0" err="1"/>
              <a:t>Jedan</a:t>
            </a:r>
            <a:r>
              <a:rPr lang="de-AT" sz="1800" dirty="0"/>
              <a:t> </a:t>
            </a:r>
            <a:r>
              <a:rPr lang="de-AT" sz="1800" dirty="0" err="1"/>
              <a:t>ili</a:t>
            </a:r>
            <a:r>
              <a:rPr lang="de-AT" sz="1800" dirty="0"/>
              <a:t> </a:t>
            </a:r>
            <a:r>
              <a:rPr lang="de-AT" sz="1800" dirty="0" err="1"/>
              <a:t>više</a:t>
            </a:r>
            <a:r>
              <a:rPr lang="de-AT" sz="1800" dirty="0"/>
              <a:t> </a:t>
            </a:r>
            <a:r>
              <a:rPr lang="de-AT" sz="1800" dirty="0" err="1"/>
              <a:t>stacionarnih</a:t>
            </a:r>
            <a:r>
              <a:rPr lang="de-AT" sz="1800" dirty="0"/>
              <a:t> </a:t>
            </a:r>
            <a:r>
              <a:rPr lang="de-AT" sz="1800" dirty="0" err="1"/>
              <a:t>sustava</a:t>
            </a:r>
            <a:r>
              <a:rPr lang="de-AT" sz="1800" dirty="0"/>
              <a:t> </a:t>
            </a:r>
            <a:r>
              <a:rPr lang="de-AT" sz="1800" dirty="0" err="1"/>
              <a:t>kolaboracije</a:t>
            </a:r>
            <a:r>
              <a:rPr lang="de-AT" sz="1800" dirty="0"/>
              <a:t> </a:t>
            </a:r>
            <a:r>
              <a:rPr lang="de-AT" sz="1800" dirty="0" err="1"/>
              <a:t>čovjek</a:t>
            </a:r>
            <a:r>
              <a:rPr lang="de-AT" sz="1800" dirty="0"/>
              <a:t>-robot</a:t>
            </a:r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de-AT" sz="1800" dirty="0" err="1"/>
              <a:t>Mjesto</a:t>
            </a:r>
            <a:r>
              <a:rPr lang="de-AT" sz="1800" dirty="0"/>
              <a:t> </a:t>
            </a:r>
            <a:r>
              <a:rPr lang="de-AT" sz="1800" dirty="0" err="1"/>
              <a:t>za</a:t>
            </a:r>
            <a:r>
              <a:rPr lang="de-AT" sz="1800" dirty="0"/>
              <a:t> </a:t>
            </a:r>
            <a:r>
              <a:rPr lang="de-AT" sz="1800" dirty="0" err="1"/>
              <a:t>slijetanje</a:t>
            </a:r>
            <a:r>
              <a:rPr lang="de-AT" sz="1800" dirty="0"/>
              <a:t> </a:t>
            </a:r>
            <a:r>
              <a:rPr lang="de-AT" sz="1800" dirty="0" err="1"/>
              <a:t>dronova</a:t>
            </a:r>
            <a:endParaRPr lang="de-AT" sz="1800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de-AT" sz="1800" dirty="0" err="1"/>
              <a:t>Jedan</a:t>
            </a:r>
            <a:r>
              <a:rPr lang="de-AT" sz="1800" dirty="0"/>
              <a:t> </a:t>
            </a:r>
            <a:r>
              <a:rPr lang="de-AT" sz="1800" dirty="0" err="1"/>
              <a:t>ili</a:t>
            </a:r>
            <a:r>
              <a:rPr lang="de-AT" sz="1800" dirty="0"/>
              <a:t> </a:t>
            </a:r>
            <a:r>
              <a:rPr lang="de-AT" sz="1800" dirty="0" err="1"/>
              <a:t>više</a:t>
            </a:r>
            <a:r>
              <a:rPr lang="de-AT" sz="1800" dirty="0"/>
              <a:t> </a:t>
            </a:r>
            <a:r>
              <a:rPr lang="de-AT" sz="1800" dirty="0" err="1"/>
              <a:t>autonomnih</a:t>
            </a:r>
            <a:r>
              <a:rPr lang="de-AT" sz="1800" dirty="0"/>
              <a:t> </a:t>
            </a:r>
            <a:r>
              <a:rPr lang="de-AT" sz="1800" dirty="0" err="1"/>
              <a:t>mobilnih</a:t>
            </a:r>
            <a:r>
              <a:rPr lang="de-AT" sz="1800" dirty="0"/>
              <a:t> </a:t>
            </a:r>
            <a:r>
              <a:rPr lang="de-AT" sz="1800" dirty="0" err="1"/>
              <a:t>robota</a:t>
            </a:r>
            <a:endParaRPr lang="de-AT" sz="1800" dirty="0"/>
          </a:p>
          <a:p>
            <a:pPr marL="457200" indent="-457200">
              <a:buSzPct val="100000"/>
              <a:buFont typeface="+mj-lt"/>
              <a:buAutoNum type="arabicPeriod"/>
            </a:pPr>
            <a:r>
              <a:rPr lang="de-AT" sz="1800" dirty="0" err="1"/>
              <a:t>Jedan</a:t>
            </a:r>
            <a:r>
              <a:rPr lang="de-AT" sz="1800" dirty="0"/>
              <a:t> </a:t>
            </a:r>
            <a:r>
              <a:rPr lang="de-AT" sz="1800" dirty="0" err="1"/>
              <a:t>ili</a:t>
            </a:r>
            <a:r>
              <a:rPr lang="de-AT" sz="1800" dirty="0"/>
              <a:t> </a:t>
            </a:r>
            <a:r>
              <a:rPr lang="de-AT" sz="1800" dirty="0" err="1"/>
              <a:t>više</a:t>
            </a:r>
            <a:r>
              <a:rPr lang="de-AT" sz="1800" dirty="0"/>
              <a:t> </a:t>
            </a:r>
            <a:r>
              <a:rPr lang="de-AT" sz="1800" dirty="0" err="1"/>
              <a:t>dronova</a:t>
            </a:r>
            <a:endParaRPr lang="de-AT" sz="1800" dirty="0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5E39C26-4BEF-4E9F-8FB9-D5CB7F803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552" y="1041912"/>
            <a:ext cx="9467909" cy="5816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87336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407368" y="1052736"/>
            <a:ext cx="8708091" cy="846750"/>
          </a:xfrm>
        </p:spPr>
        <p:txBody>
          <a:bodyPr/>
          <a:lstStyle/>
          <a:p>
            <a:r>
              <a:rPr lang="de-AT" dirty="0" err="1"/>
              <a:t>Tehnička</a:t>
            </a:r>
            <a:r>
              <a:rPr lang="de-AT" dirty="0"/>
              <a:t> </a:t>
            </a:r>
            <a:r>
              <a:rPr lang="de-AT" dirty="0" err="1"/>
              <a:t>rješenja</a:t>
            </a:r>
            <a:endParaRPr lang="de-AT" dirty="0"/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1"/>
          </p:nvPr>
        </p:nvSpPr>
        <p:spPr>
          <a:xfrm>
            <a:off x="745343" y="2204863"/>
            <a:ext cx="5400600" cy="3033573"/>
          </a:xfrm>
        </p:spPr>
        <p:txBody>
          <a:bodyPr/>
          <a:lstStyle/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/>
              <a:t>Automatska robotska </a:t>
            </a:r>
            <a:r>
              <a:rPr lang="hr-HR" sz="2000" dirty="0"/>
              <a:t>ć</a:t>
            </a:r>
            <a:r>
              <a:rPr lang="de-AT" sz="2000" dirty="0"/>
              <a:t>elija</a:t>
            </a:r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Poluautomatski</a:t>
            </a:r>
            <a:endParaRPr lang="de-AT" sz="2000" dirty="0"/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Čovjek</a:t>
            </a:r>
            <a:r>
              <a:rPr lang="de-AT" sz="2000" dirty="0"/>
              <a:t>-robot-</a:t>
            </a:r>
            <a:r>
              <a:rPr lang="de-AT" sz="2000" dirty="0" err="1"/>
              <a:t>kolaboracija</a:t>
            </a:r>
            <a:r>
              <a:rPr lang="de-AT" sz="2000" dirty="0"/>
              <a:t> (ČRK)</a:t>
            </a:r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Manipulacija</a:t>
            </a:r>
            <a:endParaRPr lang="de-AT" sz="2000" dirty="0"/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Ručni</a:t>
            </a:r>
            <a:r>
              <a:rPr lang="de-AT" sz="2000" dirty="0"/>
              <a:t> </a:t>
            </a:r>
            <a:r>
              <a:rPr lang="de-AT" sz="2000" dirty="0" err="1"/>
              <a:t>rad</a:t>
            </a:r>
            <a:endParaRPr lang="de-AT" sz="2000" dirty="0"/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Egzoskeleton</a:t>
            </a:r>
            <a:endParaRPr lang="de-AT" sz="2000" dirty="0"/>
          </a:p>
          <a:p>
            <a:pPr marL="457200" indent="-457200">
              <a:spcBef>
                <a:spcPts val="600"/>
              </a:spcBef>
              <a:buClr>
                <a:srgbClr val="0070C0"/>
              </a:buClr>
              <a:buSzPct val="100000"/>
              <a:buFont typeface="+mj-lt"/>
              <a:buAutoNum type="arabicPeriod"/>
            </a:pPr>
            <a:r>
              <a:rPr lang="de-AT" sz="2000" dirty="0" err="1"/>
              <a:t>Dron</a:t>
            </a:r>
            <a:endParaRPr lang="de-AT" sz="2000" dirty="0"/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4A69B37C-3AF2-426F-AF2C-01E28B601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08" y="950976"/>
            <a:ext cx="9394750" cy="57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00538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2940" y="1099995"/>
            <a:ext cx="8708091" cy="846750"/>
          </a:xfrm>
        </p:spPr>
        <p:txBody>
          <a:bodyPr/>
          <a:lstStyle/>
          <a:p>
            <a:r>
              <a:rPr lang="de-AT" sz="2800" dirty="0" err="1"/>
              <a:t>Procjena</a:t>
            </a:r>
            <a:r>
              <a:rPr lang="de-AT" sz="2800" dirty="0"/>
              <a:t> </a:t>
            </a:r>
            <a:r>
              <a:rPr lang="de-AT" sz="2800" dirty="0" err="1"/>
              <a:t>rizika</a:t>
            </a:r>
            <a:endParaRPr lang="de-AT" sz="2800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7" name="Textfeld 6"/>
          <p:cNvSpPr txBox="1"/>
          <p:nvPr/>
        </p:nvSpPr>
        <p:spPr>
          <a:xfrm>
            <a:off x="2690950" y="2796003"/>
            <a:ext cx="2459327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 err="1"/>
              <a:t>Identifikacija</a:t>
            </a:r>
            <a:r>
              <a:rPr lang="de-AT" sz="2000" b="1" dirty="0"/>
              <a:t> </a:t>
            </a:r>
            <a:r>
              <a:rPr lang="de-AT" sz="2000" b="1" dirty="0" err="1"/>
              <a:t>rizika</a:t>
            </a:r>
            <a:endParaRPr lang="de-AT" sz="2000" b="1" dirty="0"/>
          </a:p>
          <a:p>
            <a:pPr algn="ctr"/>
            <a:r>
              <a:rPr lang="de-AT" sz="1600" dirty="0" err="1"/>
              <a:t>utvrđivanje</a:t>
            </a:r>
            <a:r>
              <a:rPr lang="de-AT" sz="1600" dirty="0"/>
              <a:t> </a:t>
            </a:r>
            <a:r>
              <a:rPr lang="de-AT" sz="1600" dirty="0" err="1"/>
              <a:t>rizika</a:t>
            </a:r>
            <a:br>
              <a:rPr lang="de-AT" sz="1600" dirty="0"/>
            </a:br>
            <a:r>
              <a:rPr lang="de-AT" sz="1600" dirty="0" err="1"/>
              <a:t>procjena</a:t>
            </a:r>
            <a:r>
              <a:rPr lang="de-AT" sz="1600" dirty="0"/>
              <a:t> </a:t>
            </a:r>
            <a:r>
              <a:rPr lang="de-AT" sz="1600" dirty="0" err="1"/>
              <a:t>rizika</a:t>
            </a:r>
            <a:br>
              <a:rPr lang="de-AT" sz="1600" dirty="0"/>
            </a:br>
            <a:r>
              <a:rPr lang="de-AT" sz="1600" dirty="0" err="1"/>
              <a:t>određivanje</a:t>
            </a:r>
            <a:r>
              <a:rPr lang="de-AT" sz="1600" dirty="0"/>
              <a:t> </a:t>
            </a:r>
            <a:r>
              <a:rPr lang="de-AT" sz="1600" dirty="0" err="1"/>
              <a:t>mjera</a:t>
            </a:r>
            <a:endParaRPr lang="de-AT" sz="1600" dirty="0"/>
          </a:p>
        </p:txBody>
      </p:sp>
      <p:sp>
        <p:nvSpPr>
          <p:cNvPr id="9" name="Textfeld 8"/>
          <p:cNvSpPr txBox="1"/>
          <p:nvPr/>
        </p:nvSpPr>
        <p:spPr>
          <a:xfrm>
            <a:off x="4969558" y="5285751"/>
            <a:ext cx="205934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2000" b="1" dirty="0" err="1"/>
              <a:t>Dokumentacija</a:t>
            </a:r>
            <a:endParaRPr lang="de-AT" sz="2000" b="1" dirty="0"/>
          </a:p>
          <a:p>
            <a:pPr algn="ctr"/>
            <a:r>
              <a:rPr lang="de-AT" sz="1600" dirty="0" err="1"/>
              <a:t>priručnik</a:t>
            </a:r>
            <a:r>
              <a:rPr lang="de-AT" sz="1600" dirty="0"/>
              <a:t> o </a:t>
            </a:r>
            <a:r>
              <a:rPr lang="de-AT" sz="1600" dirty="0" err="1"/>
              <a:t>rizicima</a:t>
            </a:r>
            <a:endParaRPr lang="de-AT" sz="1600" dirty="0"/>
          </a:p>
          <a:p>
            <a:pPr algn="ctr"/>
            <a:r>
              <a:rPr lang="de-AT" sz="1600" dirty="0" err="1"/>
              <a:t>izvješće</a:t>
            </a:r>
            <a:r>
              <a:rPr lang="de-AT" sz="1600" dirty="0"/>
              <a:t> o </a:t>
            </a:r>
            <a:r>
              <a:rPr lang="de-AT" sz="1600" dirty="0" err="1"/>
              <a:t>riziku</a:t>
            </a:r>
            <a:endParaRPr lang="de-AT" sz="1600" dirty="0"/>
          </a:p>
          <a:p>
            <a:pPr algn="ctr"/>
            <a:r>
              <a:rPr lang="de-AT" sz="1600" dirty="0" err="1"/>
              <a:t>procjena</a:t>
            </a:r>
            <a:r>
              <a:rPr lang="de-AT" sz="1600" dirty="0"/>
              <a:t> </a:t>
            </a:r>
            <a:r>
              <a:rPr lang="de-AT" sz="1600" dirty="0" err="1"/>
              <a:t>rizika</a:t>
            </a:r>
            <a:endParaRPr lang="de-AT" sz="1600" dirty="0"/>
          </a:p>
        </p:txBody>
      </p:sp>
      <p:sp>
        <p:nvSpPr>
          <p:cNvPr id="11" name="Gebogener Pfeil 10"/>
          <p:cNvSpPr/>
          <p:nvPr/>
        </p:nvSpPr>
        <p:spPr>
          <a:xfrm rot="6932721">
            <a:off x="5926892" y="2829898"/>
            <a:ext cx="3666506" cy="3513479"/>
          </a:xfrm>
          <a:prstGeom prst="circularArrow">
            <a:avLst>
              <a:gd name="adj1" fmla="val 15532"/>
              <a:gd name="adj2" fmla="val 1033678"/>
              <a:gd name="adj3" fmla="val 20304624"/>
              <a:gd name="adj4" fmla="val 13385933"/>
              <a:gd name="adj5" fmla="val 18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2" name="Gebogener Pfeil 11"/>
          <p:cNvSpPr/>
          <p:nvPr/>
        </p:nvSpPr>
        <p:spPr>
          <a:xfrm rot="12948951">
            <a:off x="2749630" y="3135370"/>
            <a:ext cx="3666506" cy="3513479"/>
          </a:xfrm>
          <a:prstGeom prst="circularArrow">
            <a:avLst>
              <a:gd name="adj1" fmla="val 15532"/>
              <a:gd name="adj2" fmla="val 1033678"/>
              <a:gd name="adj3" fmla="val 20304624"/>
              <a:gd name="adj4" fmla="val 13385933"/>
              <a:gd name="adj5" fmla="val 18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sp>
        <p:nvSpPr>
          <p:cNvPr id="13" name="Gebogener Pfeil 12"/>
          <p:cNvSpPr/>
          <p:nvPr/>
        </p:nvSpPr>
        <p:spPr>
          <a:xfrm rot="20544453">
            <a:off x="4246884" y="1224556"/>
            <a:ext cx="3666506" cy="3497855"/>
          </a:xfrm>
          <a:prstGeom prst="circularArrow">
            <a:avLst>
              <a:gd name="adj1" fmla="val 15532"/>
              <a:gd name="adj2" fmla="val 1033678"/>
              <a:gd name="adj3" fmla="val 20304624"/>
              <a:gd name="adj4" fmla="val 13385933"/>
              <a:gd name="adj5" fmla="val 1840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>
              <a:solidFill>
                <a:schemeClr val="tx1"/>
              </a:solidFill>
            </a:endParaRPr>
          </a:p>
        </p:txBody>
      </p:sp>
      <p:grpSp>
        <p:nvGrpSpPr>
          <p:cNvPr id="19" name="Gruppieren 18"/>
          <p:cNvGrpSpPr/>
          <p:nvPr/>
        </p:nvGrpSpPr>
        <p:grpSpPr>
          <a:xfrm rot="10955681">
            <a:off x="5154266" y="3533422"/>
            <a:ext cx="2198476" cy="1111835"/>
            <a:chOff x="5231904" y="3248147"/>
            <a:chExt cx="2198476" cy="1111835"/>
          </a:xfrm>
        </p:grpSpPr>
        <p:cxnSp>
          <p:nvCxnSpPr>
            <p:cNvPr id="16" name="Gerade Verbindung mit Pfeil 15"/>
            <p:cNvCxnSpPr/>
            <p:nvPr/>
          </p:nvCxnSpPr>
          <p:spPr>
            <a:xfrm>
              <a:off x="6330825" y="3803188"/>
              <a:ext cx="1099555" cy="556794"/>
            </a:xfrm>
            <a:prstGeom prst="straightConnector1">
              <a:avLst/>
            </a:prstGeom>
            <a:ln w="76200"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Gerade Verbindung mit Pfeil 17"/>
            <p:cNvCxnSpPr/>
            <p:nvPr/>
          </p:nvCxnSpPr>
          <p:spPr>
            <a:xfrm rot="10800000">
              <a:off x="5231904" y="3248147"/>
              <a:ext cx="1099555" cy="556794"/>
            </a:xfrm>
            <a:prstGeom prst="straightConnector1">
              <a:avLst/>
            </a:prstGeom>
            <a:ln w="76200">
              <a:solidFill>
                <a:schemeClr val="bg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Ellipse 19"/>
          <p:cNvSpPr/>
          <p:nvPr/>
        </p:nvSpPr>
        <p:spPr>
          <a:xfrm>
            <a:off x="6147214" y="3989607"/>
            <a:ext cx="219655" cy="216024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/>
          </a:p>
        </p:txBody>
      </p:sp>
      <p:sp>
        <p:nvSpPr>
          <p:cNvPr id="21" name="Rechteck 20"/>
          <p:cNvSpPr/>
          <p:nvPr/>
        </p:nvSpPr>
        <p:spPr>
          <a:xfrm>
            <a:off x="4952299" y="4227694"/>
            <a:ext cx="2614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sve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dok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zaostali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rizik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nije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prihvatljivo</a:t>
            </a:r>
            <a:r>
              <a:rPr lang="de-AT" altLang="de-DE" sz="1600" dirty="0">
                <a:solidFill>
                  <a:srgbClr val="4F81BD"/>
                </a:solidFill>
                <a:latin typeface="Arial Black" panose="020B0A04020102020204" pitchFamily="34" charset="0"/>
              </a:rPr>
              <a:t> </a:t>
            </a:r>
            <a:r>
              <a:rPr lang="de-AT" altLang="de-DE" sz="1600" dirty="0" err="1">
                <a:solidFill>
                  <a:srgbClr val="4F81BD"/>
                </a:solidFill>
                <a:latin typeface="Arial Black" panose="020B0A04020102020204" pitchFamily="34" charset="0"/>
              </a:rPr>
              <a:t>nizak</a:t>
            </a:r>
            <a:endParaRPr lang="de-AT" sz="1600" dirty="0">
              <a:solidFill>
                <a:srgbClr val="4F81BD"/>
              </a:solidFill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050453" y="2796003"/>
            <a:ext cx="2611612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AT" sz="2000" b="1" dirty="0" err="1"/>
              <a:t>Analiza</a:t>
            </a:r>
            <a:r>
              <a:rPr lang="de-AT" sz="2000" b="1" dirty="0"/>
              <a:t> </a:t>
            </a:r>
            <a:r>
              <a:rPr lang="de-AT" sz="2000" b="1" dirty="0" err="1"/>
              <a:t>rizika</a:t>
            </a:r>
            <a:endParaRPr lang="de-AT" sz="2000" b="1" dirty="0"/>
          </a:p>
          <a:p>
            <a:pPr algn="ctr"/>
            <a:r>
              <a:rPr lang="de-AT" sz="1600" dirty="0"/>
              <a:t>m</a:t>
            </a:r>
            <a:r>
              <a:rPr lang="hr-HR" sz="1600" dirty="0"/>
              <a:t>e</a:t>
            </a:r>
            <a:r>
              <a:rPr lang="de-AT" sz="1600" dirty="0"/>
              <a:t>na</a:t>
            </a:r>
            <a:r>
              <a:rPr lang="hr-HR" sz="1600" dirty="0" err="1"/>
              <a:t>dž</a:t>
            </a:r>
            <a:r>
              <a:rPr lang="de-AT" sz="1600" dirty="0"/>
              <a:t>ment rizika</a:t>
            </a:r>
          </a:p>
          <a:p>
            <a:pPr algn="ctr"/>
            <a:r>
              <a:rPr lang="de-AT" sz="1600" dirty="0" err="1"/>
              <a:t>nadziranje</a:t>
            </a:r>
            <a:r>
              <a:rPr lang="de-AT" sz="1600" dirty="0"/>
              <a:t> </a:t>
            </a:r>
            <a:r>
              <a:rPr lang="de-AT" sz="1600" dirty="0" err="1"/>
              <a:t>rizika</a:t>
            </a:r>
            <a:endParaRPr lang="de-AT" sz="1600" dirty="0"/>
          </a:p>
          <a:p>
            <a:pPr algn="ctr"/>
            <a:r>
              <a:rPr lang="de-AT" sz="1600" dirty="0"/>
              <a:t>praćenje provo</a:t>
            </a:r>
            <a:r>
              <a:rPr lang="hr-HR" sz="1600"/>
              <a:t>đ</a:t>
            </a:r>
            <a:r>
              <a:rPr lang="de-AT" sz="1600"/>
              <a:t>enja </a:t>
            </a:r>
            <a:r>
              <a:rPr lang="de-AT" sz="1600" dirty="0" err="1"/>
              <a:t>mjera</a:t>
            </a:r>
            <a:endParaRPr lang="de-AT" sz="1600" dirty="0"/>
          </a:p>
        </p:txBody>
      </p:sp>
      <p:grpSp>
        <p:nvGrpSpPr>
          <p:cNvPr id="17" name="Gruppieren 16"/>
          <p:cNvGrpSpPr/>
          <p:nvPr/>
        </p:nvGrpSpPr>
        <p:grpSpPr>
          <a:xfrm>
            <a:off x="591379" y="2125103"/>
            <a:ext cx="1828800" cy="1734246"/>
            <a:chOff x="673516" y="1852528"/>
            <a:chExt cx="1828800" cy="1734246"/>
          </a:xfrm>
        </p:grpSpPr>
        <p:pic>
          <p:nvPicPr>
            <p:cNvPr id="3" name="Grafik 2"/>
            <p:cNvPicPr>
              <a:picLocks noChangeAspect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73516" y="1852528"/>
              <a:ext cx="1828800" cy="1714500"/>
            </a:xfrm>
            <a:prstGeom prst="rect">
              <a:avLst/>
            </a:prstGeom>
          </p:spPr>
        </p:pic>
        <p:sp>
          <p:nvSpPr>
            <p:cNvPr id="14" name="Textfeld 13"/>
            <p:cNvSpPr txBox="1"/>
            <p:nvPr/>
          </p:nvSpPr>
          <p:spPr>
            <a:xfrm>
              <a:off x="1054081" y="3248220"/>
              <a:ext cx="1080120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00B05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1600" dirty="0" err="1"/>
                <a:t>montaza</a:t>
              </a:r>
              <a:endParaRPr lang="de-AT" sz="1600" dirty="0"/>
            </a:p>
          </p:txBody>
        </p:sp>
      </p:grpSp>
      <p:grpSp>
        <p:nvGrpSpPr>
          <p:cNvPr id="25" name="Gruppieren 24"/>
          <p:cNvGrpSpPr/>
          <p:nvPr/>
        </p:nvGrpSpPr>
        <p:grpSpPr>
          <a:xfrm>
            <a:off x="9925240" y="2049452"/>
            <a:ext cx="1800225" cy="1738721"/>
            <a:chOff x="9993734" y="1523370"/>
            <a:chExt cx="1800225" cy="1738721"/>
          </a:xfrm>
        </p:grpSpPr>
        <p:pic>
          <p:nvPicPr>
            <p:cNvPr id="4" name="Grafik 3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5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9993734" y="1523370"/>
              <a:ext cx="1800225" cy="1695450"/>
            </a:xfrm>
            <a:prstGeom prst="rect">
              <a:avLst/>
            </a:prstGeom>
          </p:spPr>
        </p:pic>
        <p:sp>
          <p:nvSpPr>
            <p:cNvPr id="22" name="Textfeld 21"/>
            <p:cNvSpPr txBox="1"/>
            <p:nvPr/>
          </p:nvSpPr>
          <p:spPr>
            <a:xfrm>
              <a:off x="10370432" y="2923537"/>
              <a:ext cx="1080120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1E8AFF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 err="1"/>
                <a:t>radnici</a:t>
              </a:r>
              <a:endParaRPr lang="de-AT" sz="1600" dirty="0"/>
            </a:p>
          </p:txBody>
        </p:sp>
      </p:grpSp>
      <p:grpSp>
        <p:nvGrpSpPr>
          <p:cNvPr id="15" name="Gruppieren 14"/>
          <p:cNvGrpSpPr/>
          <p:nvPr/>
        </p:nvGrpSpPr>
        <p:grpSpPr>
          <a:xfrm>
            <a:off x="582491" y="4812469"/>
            <a:ext cx="1819275" cy="1722161"/>
            <a:chOff x="664628" y="4539894"/>
            <a:chExt cx="1819275" cy="1722161"/>
          </a:xfrm>
        </p:grpSpPr>
        <p:pic>
          <p:nvPicPr>
            <p:cNvPr id="6" name="Grafik 5"/>
            <p:cNvPicPr>
              <a:picLocks noChangeAspect="1"/>
            </p:cNvPicPr>
            <p:nvPr/>
          </p:nvPicPr>
          <p:blipFill>
            <a:blip r:embed="rId5">
              <a:duotone>
                <a:prstClr val="black"/>
                <a:schemeClr val="accent3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664628" y="4539894"/>
              <a:ext cx="1819275" cy="1685925"/>
            </a:xfrm>
            <a:prstGeom prst="rect">
              <a:avLst/>
            </a:prstGeom>
          </p:spPr>
        </p:pic>
        <p:sp>
          <p:nvSpPr>
            <p:cNvPr id="23" name="Textfeld 22"/>
            <p:cNvSpPr txBox="1"/>
            <p:nvPr/>
          </p:nvSpPr>
          <p:spPr>
            <a:xfrm>
              <a:off x="800066" y="5923501"/>
              <a:ext cx="1536864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CB9E3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 err="1"/>
                <a:t>odrzavanje</a:t>
              </a:r>
              <a:endParaRPr lang="de-AT" sz="1600" dirty="0"/>
            </a:p>
          </p:txBody>
        </p:sp>
      </p:grpSp>
      <p:grpSp>
        <p:nvGrpSpPr>
          <p:cNvPr id="26" name="Gruppieren 25"/>
          <p:cNvGrpSpPr/>
          <p:nvPr/>
        </p:nvGrpSpPr>
        <p:grpSpPr>
          <a:xfrm>
            <a:off x="9925884" y="4764434"/>
            <a:ext cx="1771650" cy="1734203"/>
            <a:chOff x="10008021" y="4442949"/>
            <a:chExt cx="1771650" cy="1734203"/>
          </a:xfrm>
        </p:grpSpPr>
        <p:pic>
          <p:nvPicPr>
            <p:cNvPr id="10" name="Grafik 9"/>
            <p:cNvPicPr>
              <a:picLocks noChangeAspect="1"/>
            </p:cNvPicPr>
            <p:nvPr/>
          </p:nvPicPr>
          <p:blipFill>
            <a:blip r:embed="rId6">
              <a:duotone>
                <a:prstClr val="black"/>
                <a:schemeClr val="accent2">
                  <a:tint val="45000"/>
                  <a:satMod val="400000"/>
                </a:schemeClr>
              </a:duotone>
            </a:blip>
            <a:stretch>
              <a:fillRect/>
            </a:stretch>
          </p:blipFill>
          <p:spPr>
            <a:xfrm>
              <a:off x="10008021" y="4442949"/>
              <a:ext cx="1771650" cy="1685925"/>
            </a:xfrm>
            <a:prstGeom prst="rect">
              <a:avLst/>
            </a:prstGeom>
          </p:spPr>
        </p:pic>
        <p:sp>
          <p:nvSpPr>
            <p:cNvPr id="24" name="Textfeld 23"/>
            <p:cNvSpPr txBox="1"/>
            <p:nvPr/>
          </p:nvSpPr>
          <p:spPr>
            <a:xfrm>
              <a:off x="10369092" y="5838598"/>
              <a:ext cx="1155162" cy="338554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rgbClr val="FF1616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de-AT" sz="1600" dirty="0" err="1"/>
                <a:t>ostali</a:t>
              </a:r>
              <a:r>
                <a:rPr lang="de-AT" sz="1600" dirty="0"/>
                <a:t> …</a:t>
              </a:r>
            </a:p>
          </p:txBody>
        </p:sp>
      </p:grpSp>
      <p:grpSp>
        <p:nvGrpSpPr>
          <p:cNvPr id="27" name="Gruppieren 26">
            <a:extLst>
              <a:ext uri="{FF2B5EF4-FFF2-40B4-BE49-F238E27FC236}">
                <a16:creationId xmlns:a16="http://schemas.microsoft.com/office/drawing/2014/main" id="{3A6C1896-9409-4858-9EFC-5EB54040CE6A}"/>
              </a:ext>
            </a:extLst>
          </p:cNvPr>
          <p:cNvGrpSpPr/>
          <p:nvPr/>
        </p:nvGrpSpPr>
        <p:grpSpPr>
          <a:xfrm>
            <a:off x="5031089" y="395060"/>
            <a:ext cx="2232250" cy="1451140"/>
            <a:chOff x="5062597" y="581286"/>
            <a:chExt cx="2232250" cy="1451140"/>
          </a:xfrm>
        </p:grpSpPr>
        <p:pic>
          <p:nvPicPr>
            <p:cNvPr id="23554" name="Picture 2" descr="Bildergebnis für Hacker">
              <a:extLst>
                <a:ext uri="{FF2B5EF4-FFF2-40B4-BE49-F238E27FC236}">
                  <a16:creationId xmlns:a16="http://schemas.microsoft.com/office/drawing/2014/main" id="{537F68F5-B52F-4D31-92B9-8E42D361CAB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805" t="11766" r="17850"/>
            <a:stretch/>
          </p:blipFill>
          <p:spPr bwMode="auto">
            <a:xfrm>
              <a:off x="5290060" y="581286"/>
              <a:ext cx="1674895" cy="1332220"/>
            </a:xfrm>
            <a:prstGeom prst="rect">
              <a:avLst/>
            </a:prstGeom>
            <a:noFill/>
            <a:ln w="28575">
              <a:solidFill>
                <a:srgbClr val="487177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8" name="Textfeld 27">
              <a:extLst>
                <a:ext uri="{FF2B5EF4-FFF2-40B4-BE49-F238E27FC236}">
                  <a16:creationId xmlns:a16="http://schemas.microsoft.com/office/drawing/2014/main" id="{DCA24FBD-35EC-47BD-A320-424D3ABF9462}"/>
                </a:ext>
              </a:extLst>
            </p:cNvPr>
            <p:cNvSpPr txBox="1"/>
            <p:nvPr/>
          </p:nvSpPr>
          <p:spPr>
            <a:xfrm>
              <a:off x="5062597" y="1693872"/>
              <a:ext cx="2232250" cy="338554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487177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de-AT" sz="1600" dirty="0" err="1"/>
                <a:t>hakeri</a:t>
              </a:r>
              <a:r>
                <a:rPr lang="de-AT" sz="1600" dirty="0"/>
                <a:t> (IT </a:t>
              </a:r>
              <a:r>
                <a:rPr lang="de-AT" sz="1600" dirty="0" err="1"/>
                <a:t>sigurnost</a:t>
              </a:r>
              <a:r>
                <a:rPr lang="de-AT" sz="1600" dirty="0"/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97077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837D8E-B023-450D-BE9B-A1037474E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874" y="924563"/>
            <a:ext cx="8708091" cy="846750"/>
          </a:xfrm>
        </p:spPr>
        <p:txBody>
          <a:bodyPr/>
          <a:lstStyle/>
          <a:p>
            <a:r>
              <a:rPr lang="de-AT" dirty="0" err="1"/>
              <a:t>Prodaja</a:t>
            </a:r>
            <a:r>
              <a:rPr lang="de-AT" dirty="0"/>
              <a:t> </a:t>
            </a:r>
            <a:r>
              <a:rPr lang="de-AT" dirty="0" err="1"/>
              <a:t>robota</a:t>
            </a:r>
            <a:endParaRPr lang="de-AT" dirty="0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8FEE3E6-7C85-4AB7-8F0B-F23E0F8DD778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3" name="Rechteck 2"/>
          <p:cNvSpPr/>
          <p:nvPr/>
        </p:nvSpPr>
        <p:spPr>
          <a:xfrm>
            <a:off x="6255787" y="896614"/>
            <a:ext cx="2853666" cy="580800"/>
          </a:xfrm>
          <a:prstGeom prst="rect">
            <a:avLst/>
          </a:prstGeom>
        </p:spPr>
        <p:txBody>
          <a:bodyPr vert="horz"/>
          <a:lstStyle/>
          <a:p>
            <a:pPr defTabSz="4837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3174" dirty="0" err="1">
                <a:solidFill>
                  <a:srgbClr val="0093D3"/>
                </a:solidFill>
                <a:latin typeface="Arial"/>
                <a:ea typeface="ＭＳ Ｐゴシック" charset="-128"/>
                <a:cs typeface="Arial"/>
              </a:rPr>
              <a:t>Ukupno</a:t>
            </a:r>
            <a:r>
              <a:rPr lang="de-AT" sz="3174" dirty="0">
                <a:solidFill>
                  <a:srgbClr val="0093D3"/>
                </a:solidFill>
                <a:latin typeface="Arial"/>
                <a:ea typeface="ＭＳ Ｐゴシック" charset="-128"/>
                <a:cs typeface="Arial"/>
              </a:rPr>
              <a:t> </a:t>
            </a:r>
            <a:r>
              <a:rPr lang="de-AT" sz="3174" dirty="0" err="1">
                <a:solidFill>
                  <a:srgbClr val="0093D3"/>
                </a:solidFill>
                <a:latin typeface="Arial"/>
                <a:ea typeface="ＭＳ Ｐゴシック" charset="-128"/>
                <a:cs typeface="Arial"/>
              </a:rPr>
              <a:t>robota</a:t>
            </a:r>
            <a:endParaRPr lang="de-AT" sz="3174" dirty="0">
              <a:solidFill>
                <a:srgbClr val="0093D3"/>
              </a:solidFill>
              <a:latin typeface="Arial"/>
              <a:ea typeface="ＭＳ Ｐゴシック" charset="-128"/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2A23CE8-6914-4754-B8F3-C44AF3A382B2}"/>
              </a:ext>
            </a:extLst>
          </p:cNvPr>
          <p:cNvSpPr txBox="1"/>
          <p:nvPr/>
        </p:nvSpPr>
        <p:spPr>
          <a:xfrm>
            <a:off x="283920" y="6335042"/>
            <a:ext cx="105670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00" dirty="0" err="1">
                <a:cs typeface="Arial" panose="020B0604020202020204" pitchFamily="34" charset="0"/>
              </a:rPr>
              <a:t>Izvor</a:t>
            </a:r>
            <a:r>
              <a:rPr lang="de-AT" sz="1000" dirty="0">
                <a:cs typeface="Arial" panose="020B0604020202020204" pitchFamily="34" charset="0"/>
              </a:rPr>
              <a:t>: IFR 2018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80113DA9-D14B-4A01-BDA1-73425B651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366" y="1595284"/>
            <a:ext cx="5432007" cy="4767485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1F75B71A-2C68-4FF0-A668-BEE7DBAB5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4413" y="1477414"/>
            <a:ext cx="5432007" cy="4767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70974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22648" y="953373"/>
            <a:ext cx="8708091" cy="846750"/>
          </a:xfrm>
        </p:spPr>
        <p:txBody>
          <a:bodyPr>
            <a:normAutofit/>
          </a:bodyPr>
          <a:lstStyle/>
          <a:p>
            <a:r>
              <a:rPr lang="de-AT" dirty="0" err="1"/>
              <a:t>Više</a:t>
            </a:r>
            <a:r>
              <a:rPr lang="de-AT" dirty="0"/>
              <a:t> </a:t>
            </a:r>
            <a:r>
              <a:rPr lang="de-AT" dirty="0" err="1"/>
              <a:t>informacija</a:t>
            </a:r>
            <a:r>
              <a:rPr lang="de-AT" dirty="0"/>
              <a:t> u </a:t>
            </a:r>
            <a:r>
              <a:rPr lang="de-AT" dirty="0" err="1"/>
              <a:t>knjigama</a:t>
            </a:r>
            <a:endParaRPr lang="de-AT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>
          <a:xfrm>
            <a:off x="3381238" y="6493428"/>
            <a:ext cx="3861863" cy="364572"/>
          </a:xfrm>
        </p:spPr>
        <p:txBody>
          <a:bodyPr/>
          <a:lstStyle/>
          <a:p>
            <a:r>
              <a:rPr lang="de-AT" dirty="0">
                <a:solidFill>
                  <a:schemeClr val="bg1"/>
                </a:solidFill>
              </a:rPr>
              <a:t>© 2016 Viktorio Malisa</a:t>
            </a:r>
          </a:p>
        </p:txBody>
      </p:sp>
      <p:sp>
        <p:nvSpPr>
          <p:cNvPr id="15" name="Textfeld 14"/>
          <p:cNvSpPr txBox="1"/>
          <p:nvPr/>
        </p:nvSpPr>
        <p:spPr>
          <a:xfrm>
            <a:off x="1957842" y="2102489"/>
            <a:ext cx="1152128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AT" dirty="0"/>
              <a:t>Stefan Hesse</a:t>
            </a:r>
          </a:p>
        </p:txBody>
      </p:sp>
      <p:pic>
        <p:nvPicPr>
          <p:cNvPr id="1026" name="Picture 2" descr="http://ecx.images-amazon.com/images/I/51E9fcHIxeL._SX342_BO1,204,203,200_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8072" y="2498657"/>
            <a:ext cx="1751391" cy="2540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ecx.images-amazon.com/images/I/51WkxeUJekL._SX345_BO1,204,203,200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1924" y="2509228"/>
            <a:ext cx="1759314" cy="25299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feld 17"/>
          <p:cNvSpPr txBox="1"/>
          <p:nvPr/>
        </p:nvSpPr>
        <p:spPr>
          <a:xfrm>
            <a:off x="4467743" y="2102488"/>
            <a:ext cx="1111015" cy="276999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AT" dirty="0"/>
              <a:t>Stefan Hesse</a:t>
            </a:r>
          </a:p>
        </p:txBody>
      </p:sp>
      <p:pic>
        <p:nvPicPr>
          <p:cNvPr id="1030" name="Picture 6" descr="http://ecx.images-amazon.com/images/I/41QrlM2v2dL._SX314_BO1,204,203,200_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056" y="2509228"/>
            <a:ext cx="1616486" cy="2552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feld 20"/>
          <p:cNvSpPr txBox="1"/>
          <p:nvPr/>
        </p:nvSpPr>
        <p:spPr>
          <a:xfrm>
            <a:off x="6743124" y="1917822"/>
            <a:ext cx="1299344" cy="461665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de-DE"/>
            </a:defPPr>
            <a:lvl1pPr>
              <a:defRPr sz="1200"/>
            </a:lvl1pPr>
          </a:lstStyle>
          <a:p>
            <a:r>
              <a:rPr lang="de-AT" dirty="0"/>
              <a:t>Stefan Hesse, Viktorio Malisa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64279" y="2509228"/>
            <a:ext cx="1822163" cy="2529965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8982097" y="1746274"/>
            <a:ext cx="2786528" cy="646331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AT" sz="1200" dirty="0"/>
              <a:t>Rainer Müller · Jörg Franke</a:t>
            </a:r>
          </a:p>
          <a:p>
            <a:r>
              <a:rPr lang="de-AT" sz="1200" dirty="0"/>
              <a:t>Dominik Henrich · Bernd </a:t>
            </a:r>
            <a:r>
              <a:rPr lang="de-AT" sz="1200" dirty="0" err="1"/>
              <a:t>Kuhlenkötter</a:t>
            </a:r>
            <a:endParaRPr lang="de-AT" sz="1200" dirty="0"/>
          </a:p>
          <a:p>
            <a:r>
              <a:rPr lang="de-AT" sz="1200" dirty="0"/>
              <a:t>Annika </a:t>
            </a:r>
            <a:r>
              <a:rPr lang="de-AT" sz="1200" dirty="0" err="1"/>
              <a:t>Raatz</a:t>
            </a:r>
            <a:r>
              <a:rPr lang="de-AT" sz="1200" dirty="0"/>
              <a:t> · Alexander Verl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CC125AC7-5EF2-4D64-B0F3-7D697A3E696C}"/>
              </a:ext>
            </a:extLst>
          </p:cNvPr>
          <p:cNvSpPr/>
          <p:nvPr/>
        </p:nvSpPr>
        <p:spPr>
          <a:xfrm>
            <a:off x="1526106" y="5513635"/>
            <a:ext cx="6298086" cy="469326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vert="horz">
            <a:normAutofit/>
          </a:bodyPr>
          <a:lstStyle/>
          <a:p>
            <a:pPr defTabSz="4837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Stručni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 </a:t>
            </a: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seminari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 </a:t>
            </a: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robotike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 u </a:t>
            </a: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Zagrebu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: </a:t>
            </a: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od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 </a:t>
            </a:r>
            <a:r>
              <a:rPr lang="de-AT" sz="2000" dirty="0" err="1">
                <a:solidFill>
                  <a:srgbClr val="0093D3"/>
                </a:solidFill>
                <a:ea typeface="ＭＳ Ｐゴシック" charset="-128"/>
                <a:cs typeface="Arial"/>
              </a:rPr>
              <a:t>proljeća</a:t>
            </a:r>
            <a:r>
              <a:rPr lang="de-AT" sz="2000" dirty="0">
                <a:solidFill>
                  <a:srgbClr val="0093D3"/>
                </a:solidFill>
                <a:ea typeface="ＭＳ Ｐゴシック" charset="-128"/>
                <a:cs typeface="Arial"/>
              </a:rPr>
              <a:t> 2020 </a:t>
            </a:r>
          </a:p>
          <a:p>
            <a:pPr defTabSz="483763" eaLnBrk="0" fontAlgn="base" hangingPunct="0">
              <a:spcBef>
                <a:spcPct val="0"/>
              </a:spcBef>
              <a:spcAft>
                <a:spcPct val="0"/>
              </a:spcAft>
            </a:pPr>
            <a:endParaRPr lang="de-AT" sz="2000" dirty="0">
              <a:solidFill>
                <a:srgbClr val="0093D3"/>
              </a:solidFill>
              <a:ea typeface="ＭＳ Ｐゴシック" charset="-128"/>
              <a:cs typeface="Arial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3E5ED5F-E9D9-462C-9550-03DBFF210E95}"/>
              </a:ext>
            </a:extLst>
          </p:cNvPr>
          <p:cNvSpPr txBox="1"/>
          <p:nvPr/>
        </p:nvSpPr>
        <p:spPr>
          <a:xfrm>
            <a:off x="1526106" y="6106277"/>
            <a:ext cx="8657242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de-AT" sz="2000" dirty="0">
                <a:solidFill>
                  <a:srgbClr val="FF0000"/>
                </a:solidFill>
              </a:rPr>
              <a:t>AUVA </a:t>
            </a:r>
            <a:r>
              <a:rPr lang="de-AT" sz="2000" dirty="0" err="1">
                <a:solidFill>
                  <a:srgbClr val="FF0000"/>
                </a:solidFill>
              </a:rPr>
              <a:t>konferencija</a:t>
            </a:r>
            <a:r>
              <a:rPr lang="de-AT" sz="2000" dirty="0">
                <a:solidFill>
                  <a:srgbClr val="FF0000"/>
                </a:solidFill>
              </a:rPr>
              <a:t> o „</a:t>
            </a:r>
            <a:r>
              <a:rPr lang="de-AT" sz="2000" dirty="0" err="1">
                <a:solidFill>
                  <a:srgbClr val="FF0000"/>
                </a:solidFill>
              </a:rPr>
              <a:t>Dronovima</a:t>
            </a:r>
            <a:r>
              <a:rPr lang="de-AT" sz="2000" dirty="0">
                <a:solidFill>
                  <a:srgbClr val="FF0000"/>
                </a:solidFill>
              </a:rPr>
              <a:t> na </a:t>
            </a:r>
            <a:r>
              <a:rPr lang="de-AT" sz="2000" dirty="0" err="1">
                <a:solidFill>
                  <a:srgbClr val="FF0000"/>
                </a:solidFill>
              </a:rPr>
              <a:t>radnom</a:t>
            </a:r>
            <a:r>
              <a:rPr lang="de-AT" sz="2000" dirty="0">
                <a:solidFill>
                  <a:srgbClr val="FF0000"/>
                </a:solidFill>
              </a:rPr>
              <a:t> </a:t>
            </a:r>
            <a:r>
              <a:rPr lang="de-AT" sz="2000" dirty="0" err="1">
                <a:solidFill>
                  <a:srgbClr val="FF0000"/>
                </a:solidFill>
              </a:rPr>
              <a:t>mjestu</a:t>
            </a:r>
            <a:r>
              <a:rPr lang="de-AT" sz="2000" dirty="0">
                <a:solidFill>
                  <a:srgbClr val="FF0000"/>
                </a:solidFill>
              </a:rPr>
              <a:t>“ u </a:t>
            </a:r>
            <a:r>
              <a:rPr lang="de-AT" sz="2000" dirty="0" err="1">
                <a:solidFill>
                  <a:srgbClr val="FF0000"/>
                </a:solidFill>
              </a:rPr>
              <a:t>Austriji</a:t>
            </a:r>
            <a:r>
              <a:rPr lang="de-AT" sz="2000" dirty="0">
                <a:solidFill>
                  <a:srgbClr val="FF0000"/>
                </a:solidFill>
              </a:rPr>
              <a:t> 10.9.2020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73E55A4-1C9E-4FE2-A404-42E3953176ED}"/>
              </a:ext>
            </a:extLst>
          </p:cNvPr>
          <p:cNvSpPr txBox="1"/>
          <p:nvPr/>
        </p:nvSpPr>
        <p:spPr>
          <a:xfrm rot="20798418">
            <a:off x="6592959" y="436632"/>
            <a:ext cx="2835007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de-AT" dirty="0" err="1">
                <a:solidFill>
                  <a:srgbClr val="FF0000"/>
                </a:solidFill>
              </a:rPr>
              <a:t>Konferencija</a:t>
            </a:r>
            <a:r>
              <a:rPr lang="de-AT" dirty="0">
                <a:solidFill>
                  <a:srgbClr val="FF0000"/>
                </a:solidFill>
              </a:rPr>
              <a:t> o </a:t>
            </a:r>
            <a:r>
              <a:rPr lang="de-AT" dirty="0" err="1">
                <a:solidFill>
                  <a:srgbClr val="FF0000"/>
                </a:solidFill>
              </a:rPr>
              <a:t>dronovima</a:t>
            </a:r>
            <a:endParaRPr lang="de-AT" dirty="0">
              <a:solidFill>
                <a:srgbClr val="FF0000"/>
              </a:solidFill>
            </a:endParaRPr>
          </a:p>
          <a:p>
            <a:pPr algn="ctr"/>
            <a:r>
              <a:rPr lang="de-AT" dirty="0">
                <a:solidFill>
                  <a:srgbClr val="FF0000"/>
                </a:solidFill>
              </a:rPr>
              <a:t>AUVA, </a:t>
            </a:r>
            <a:r>
              <a:rPr lang="de-AT" dirty="0" err="1">
                <a:solidFill>
                  <a:srgbClr val="FF0000"/>
                </a:solidFill>
              </a:rPr>
              <a:t>Austrija</a:t>
            </a:r>
            <a:r>
              <a:rPr lang="de-AT" dirty="0">
                <a:solidFill>
                  <a:srgbClr val="FF0000"/>
                </a:solidFill>
              </a:rPr>
              <a:t>, </a:t>
            </a:r>
            <a:r>
              <a:rPr lang="de-AT" b="1" dirty="0">
                <a:solidFill>
                  <a:srgbClr val="FF0000"/>
                </a:solidFill>
              </a:rPr>
              <a:t>10.9.2020</a:t>
            </a:r>
          </a:p>
        </p:txBody>
      </p:sp>
    </p:spTree>
    <p:extLst>
      <p:ext uri="{BB962C8B-B14F-4D97-AF65-F5344CB8AC3E}">
        <p14:creationId xmlns:p14="http://schemas.microsoft.com/office/powerpoint/2010/main" val="2011073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D3755947-C216-4E97-8E30-975E13931B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8582" y="1015200"/>
            <a:ext cx="11174937" cy="601727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511304" y="6453336"/>
            <a:ext cx="110479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AT" sz="1050" dirty="0" err="1">
                <a:cs typeface="Arial" panose="020B0604020202020204" pitchFamily="34" charset="0"/>
              </a:rPr>
              <a:t>Izvor</a:t>
            </a:r>
            <a:r>
              <a:rPr lang="de-AT" sz="1050" dirty="0">
                <a:cs typeface="Arial" panose="020B0604020202020204" pitchFamily="34" charset="0"/>
              </a:rPr>
              <a:t>: IFR 2018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513231" y="1022734"/>
            <a:ext cx="2176810" cy="9718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Ukupan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broj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robota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upotrebi</a:t>
            </a:r>
            <a:endParaRPr lang="de-AT" sz="190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10.156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cxnSp>
        <p:nvCxnSpPr>
          <p:cNvPr id="8" name="Gerade Verbindung mit Pfeil 7"/>
          <p:cNvCxnSpPr>
            <a:cxnSpLocks/>
            <a:stCxn id="6" idx="3"/>
          </p:cNvCxnSpPr>
          <p:nvPr/>
        </p:nvCxnSpPr>
        <p:spPr>
          <a:xfrm flipV="1">
            <a:off x="10690041" y="1447937"/>
            <a:ext cx="663396" cy="207278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feld 8"/>
          <p:cNvSpPr txBox="1"/>
          <p:nvPr/>
        </p:nvSpPr>
        <p:spPr>
          <a:xfrm>
            <a:off x="9168993" y="4174553"/>
            <a:ext cx="1850019" cy="971804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Godišnja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prodaja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robota</a:t>
            </a:r>
            <a:endParaRPr lang="de-AT" sz="1905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1.641 </a:t>
            </a:r>
            <a:r>
              <a:rPr lang="de-AT" sz="1905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</a:t>
            </a:r>
            <a:r>
              <a:rPr lang="de-AT" sz="1905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10" name="Gerade Verbindung mit Pfeil 9"/>
          <p:cNvCxnSpPr>
            <a:cxnSpLocks/>
            <a:stCxn id="9" idx="3"/>
          </p:cNvCxnSpPr>
          <p:nvPr/>
        </p:nvCxnSpPr>
        <p:spPr>
          <a:xfrm>
            <a:off x="11019012" y="4660455"/>
            <a:ext cx="405580" cy="640753"/>
          </a:xfrm>
          <a:prstGeom prst="straightConnector1">
            <a:avLst/>
          </a:prstGeom>
          <a:ln w="34925">
            <a:solidFill>
              <a:srgbClr val="FF0000"/>
            </a:solidFill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04531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D2A87AE-6F30-411C-8FCD-A32F955FB8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63750" y="1492647"/>
            <a:ext cx="8852159" cy="4804064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36686" y="855959"/>
            <a:ext cx="8708091" cy="846750"/>
          </a:xfrm>
        </p:spPr>
        <p:txBody>
          <a:bodyPr>
            <a:normAutofit/>
          </a:bodyPr>
          <a:lstStyle/>
          <a:p>
            <a:r>
              <a:rPr lang="de-AT" sz="3200" dirty="0"/>
              <a:t>Norme o </a:t>
            </a:r>
            <a:r>
              <a:rPr lang="de-AT" sz="3200" dirty="0" err="1"/>
              <a:t>sigurnosti</a:t>
            </a:r>
            <a:r>
              <a:rPr lang="de-AT" sz="3200" dirty="0"/>
              <a:t> </a:t>
            </a:r>
            <a:r>
              <a:rPr lang="de-AT" sz="3200" dirty="0" err="1"/>
              <a:t>robota</a:t>
            </a:r>
            <a:endParaRPr lang="de-AT" sz="3200" dirty="0"/>
          </a:p>
        </p:txBody>
      </p:sp>
      <p:sp>
        <p:nvSpPr>
          <p:cNvPr id="5" name="AutoShape 2" descr="http://www.industrieanzeiger.de/future-trends/-/article/32571342/35562272/Roboter-aus-dem-Baukasten-sind-jeder-Aufgabe-gewachsen/art_co_INSTANCE_0000/maximized/%09/image/image_gallery?img_id=35560972%09"/>
          <p:cNvSpPr>
            <a:spLocks noChangeAspect="1" noChangeArrowheads="1"/>
          </p:cNvSpPr>
          <p:nvPr/>
        </p:nvSpPr>
        <p:spPr bwMode="auto">
          <a:xfrm>
            <a:off x="1606550" y="-1127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6" name="AutoShape 4" descr="http://www.industrieanzeiger.de/future-trends/-/article/32571342/35562272/Roboter-aus-dem-Baukasten-sind-jeder-Aufgabe-gewachsen/art_co_INSTANCE_0000/maximized/%09/image/image_gallery?img_id=35560972%09"/>
          <p:cNvSpPr>
            <a:spLocks noChangeAspect="1" noChangeArrowheads="1"/>
          </p:cNvSpPr>
          <p:nvPr/>
        </p:nvSpPr>
        <p:spPr bwMode="auto">
          <a:xfrm>
            <a:off x="1758950" y="3968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7" name="AutoShape 6" descr="Ein Robotersystem mit zwei Palettenmagazinen belädt ein 5-Achsen-Bearbeitungszentrum. Um den Blick ins innere der Roboterzelle freizugeben, wurde auf dem Bild die vordere Wand der Schutzumhausung entfernt">
            <a:hlinkClick r:id="rId3" tooltip="Ein Robotersystem mit zwei Palettenmagazinen belädt ein 5-Achsen-Bearbeitungszentrum. Um den Blick ins innere der Roboterzelle freizugeben, wurde auf dem Bild die vordere Wand der Schutzumhausung entfernt"/>
          </p:cNvPr>
          <p:cNvSpPr>
            <a:spLocks noChangeAspect="1" noChangeArrowheads="1"/>
          </p:cNvSpPr>
          <p:nvPr/>
        </p:nvSpPr>
        <p:spPr bwMode="auto">
          <a:xfrm>
            <a:off x="5919788" y="-11271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AT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36A8EAEF-A5B5-4267-BEE4-9DE16A71CDDB}"/>
              </a:ext>
            </a:extLst>
          </p:cNvPr>
          <p:cNvSpPr/>
          <p:nvPr/>
        </p:nvSpPr>
        <p:spPr>
          <a:xfrm>
            <a:off x="1606550" y="6296711"/>
            <a:ext cx="64940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>
                <a:latin typeface="Helvetica W01 Bd Cn"/>
              </a:rPr>
              <a:t>ISO/TS 15066 - Roboti i robotski uređaji</a:t>
            </a:r>
            <a:r>
              <a:rPr lang="de-AT" dirty="0">
                <a:latin typeface="Helvetica W01 Bd Cn"/>
              </a:rPr>
              <a:t> </a:t>
            </a:r>
            <a:r>
              <a:rPr lang="pl-PL" dirty="0">
                <a:latin typeface="Helvetica W01 Bd Cn"/>
              </a:rPr>
              <a:t>-</a:t>
            </a:r>
            <a:r>
              <a:rPr lang="de-AT" dirty="0">
                <a:latin typeface="Helvetica W01 Bd Cn"/>
              </a:rPr>
              <a:t> </a:t>
            </a:r>
            <a:r>
              <a:rPr lang="de-AT" dirty="0" err="1">
                <a:latin typeface="Helvetica W01 Bd Cn"/>
              </a:rPr>
              <a:t>kolaboracijski</a:t>
            </a:r>
            <a:r>
              <a:rPr lang="pl-PL" dirty="0">
                <a:latin typeface="Helvetica W01 Bd Cn"/>
              </a:rPr>
              <a:t> roboti</a:t>
            </a:r>
            <a:endParaRPr lang="de-AT" b="0" i="0" dirty="0">
              <a:effectLst/>
              <a:latin typeface="Helvetica W01 Bd Cn"/>
            </a:endParaRPr>
          </a:p>
        </p:txBody>
      </p:sp>
    </p:spTree>
    <p:extLst>
      <p:ext uri="{BB962C8B-B14F-4D97-AF65-F5344CB8AC3E}">
        <p14:creationId xmlns:p14="http://schemas.microsoft.com/office/powerpoint/2010/main" val="3143664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47040" y="935885"/>
            <a:ext cx="8708091" cy="846750"/>
          </a:xfrm>
        </p:spPr>
        <p:txBody>
          <a:bodyPr/>
          <a:lstStyle/>
          <a:p>
            <a:r>
              <a:rPr lang="de-AT" dirty="0" err="1"/>
              <a:t>Robotski</a:t>
            </a:r>
            <a:r>
              <a:rPr lang="de-AT" dirty="0"/>
              <a:t> </a:t>
            </a:r>
            <a:r>
              <a:rPr lang="de-AT" dirty="0" err="1"/>
              <a:t>sustav</a:t>
            </a:r>
            <a:endParaRPr lang="de-AT" dirty="0"/>
          </a:p>
        </p:txBody>
      </p:sp>
      <p:sp>
        <p:nvSpPr>
          <p:cNvPr id="24" name="Textfeld 23"/>
          <p:cNvSpPr txBox="1">
            <a:spLocks noChangeArrowheads="1"/>
          </p:cNvSpPr>
          <p:nvPr/>
        </p:nvSpPr>
        <p:spPr bwMode="auto">
          <a:xfrm>
            <a:off x="647193" y="5716093"/>
            <a:ext cx="1109437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de-AT" sz="1200" i="1" dirty="0"/>
              <a:t>1 </a:t>
            </a:r>
            <a:r>
              <a:rPr lang="de-AT" sz="1200" i="1" dirty="0" err="1"/>
              <a:t>manipulator</a:t>
            </a:r>
            <a:r>
              <a:rPr lang="de-AT" sz="1200" i="1" dirty="0"/>
              <a:t>, 2 </a:t>
            </a:r>
            <a:r>
              <a:rPr lang="de-AT" sz="1200" i="1" dirty="0" err="1"/>
              <a:t>dodatna</a:t>
            </a:r>
            <a:r>
              <a:rPr lang="de-AT" sz="1200" i="1" dirty="0"/>
              <a:t> </a:t>
            </a:r>
            <a:r>
              <a:rPr lang="de-AT" sz="1200" i="1" dirty="0" err="1"/>
              <a:t>osovina</a:t>
            </a:r>
            <a:r>
              <a:rPr lang="de-AT" sz="1200" i="1" dirty="0"/>
              <a:t>, 3 </a:t>
            </a:r>
            <a:r>
              <a:rPr lang="de-AT" sz="1200" i="1" dirty="0" err="1"/>
              <a:t>upravljački</a:t>
            </a:r>
            <a:r>
              <a:rPr lang="de-AT" sz="1200" i="1" dirty="0"/>
              <a:t> </a:t>
            </a:r>
            <a:r>
              <a:rPr lang="de-AT" sz="1200" i="1" dirty="0" err="1"/>
              <a:t>ormar</a:t>
            </a:r>
            <a:r>
              <a:rPr lang="de-AT" sz="1200" i="1" dirty="0"/>
              <a:t> </a:t>
            </a:r>
            <a:r>
              <a:rPr lang="de-AT" sz="1200" i="1" dirty="0" err="1"/>
              <a:t>ormara</a:t>
            </a:r>
            <a:r>
              <a:rPr lang="de-AT" sz="1200" i="1" dirty="0"/>
              <a:t>, 4 </a:t>
            </a:r>
            <a:r>
              <a:rPr lang="de-AT" sz="1200" i="1" dirty="0" err="1"/>
              <a:t>ručna</a:t>
            </a:r>
            <a:r>
              <a:rPr lang="de-AT" sz="1200" i="1" dirty="0"/>
              <a:t> </a:t>
            </a:r>
            <a:r>
              <a:rPr lang="de-AT" sz="1200" i="1" dirty="0" err="1"/>
              <a:t>jedinica</a:t>
            </a:r>
            <a:r>
              <a:rPr lang="de-AT" sz="1200" i="1" dirty="0"/>
              <a:t> </a:t>
            </a:r>
            <a:r>
              <a:rPr lang="de-AT" sz="1200" i="1" dirty="0" err="1"/>
              <a:t>za</a:t>
            </a:r>
            <a:r>
              <a:rPr lang="de-AT" sz="1200" i="1" dirty="0"/>
              <a:t> </a:t>
            </a:r>
            <a:r>
              <a:rPr lang="de-AT" sz="1200" i="1" dirty="0" err="1"/>
              <a:t>upravljanje</a:t>
            </a:r>
            <a:r>
              <a:rPr lang="de-AT" sz="1200" i="1" dirty="0"/>
              <a:t>, 5 </a:t>
            </a:r>
            <a:r>
              <a:rPr lang="de-AT" sz="1200" i="1" dirty="0" err="1"/>
              <a:t>radni</a:t>
            </a:r>
            <a:r>
              <a:rPr lang="de-AT" sz="1200" i="1" dirty="0"/>
              <a:t> </a:t>
            </a:r>
            <a:r>
              <a:rPr lang="de-AT" sz="1200" i="1" dirty="0" err="1"/>
              <a:t>dio</a:t>
            </a:r>
            <a:r>
              <a:rPr lang="de-AT" sz="1200" i="1" dirty="0"/>
              <a:t>, 6 </a:t>
            </a:r>
            <a:r>
              <a:rPr lang="de-AT" sz="1200" i="1" dirty="0" err="1"/>
              <a:t>okretni</a:t>
            </a:r>
            <a:r>
              <a:rPr lang="de-AT" sz="1200" i="1" dirty="0"/>
              <a:t> </a:t>
            </a:r>
            <a:r>
              <a:rPr lang="de-AT" sz="1200" i="1" dirty="0" err="1"/>
              <a:t>stol</a:t>
            </a:r>
            <a:r>
              <a:rPr lang="de-AT" sz="1200" i="1" dirty="0"/>
              <a:t>, 7 </a:t>
            </a:r>
            <a:r>
              <a:rPr lang="de-AT" sz="1200" i="1" dirty="0" err="1"/>
              <a:t>sigurnosna</a:t>
            </a:r>
            <a:r>
              <a:rPr lang="de-AT" sz="1200" i="1" dirty="0"/>
              <a:t> </a:t>
            </a:r>
            <a:r>
              <a:rPr lang="de-AT" sz="1200" i="1" dirty="0" err="1"/>
              <a:t>ograda</a:t>
            </a:r>
            <a:r>
              <a:rPr lang="de-AT" sz="1200" i="1" dirty="0"/>
              <a:t>, 8 </a:t>
            </a:r>
            <a:r>
              <a:rPr lang="de-AT" sz="1200" i="1" dirty="0" err="1"/>
              <a:t>operater</a:t>
            </a:r>
            <a:endParaRPr lang="de-AT" sz="1200" i="1" dirty="0"/>
          </a:p>
        </p:txBody>
      </p:sp>
      <p:sp>
        <p:nvSpPr>
          <p:cNvPr id="29" name="Textfeld 28"/>
          <p:cNvSpPr txBox="1"/>
          <p:nvPr/>
        </p:nvSpPr>
        <p:spPr>
          <a:xfrm>
            <a:off x="520370" y="6169512"/>
            <a:ext cx="11368615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400" dirty="0"/>
              <a:t>adaptiert nach </a:t>
            </a:r>
            <a:r>
              <a:rPr lang="de-DE" sz="1400" b="1" dirty="0"/>
              <a:t>Hesse, S. und Malisa, V. </a:t>
            </a:r>
            <a:r>
              <a:rPr lang="de-DE" sz="1400" dirty="0"/>
              <a:t>2016, </a:t>
            </a:r>
            <a:r>
              <a:rPr lang="de-DE" sz="1400" i="1" dirty="0"/>
              <a:t>Taschenbuch Robotik – Montage - Handhabung, 2. Aufl., </a:t>
            </a:r>
            <a:r>
              <a:rPr lang="de-DE" sz="1400" dirty="0"/>
              <a:t>Carl Hanser Verlag, München</a:t>
            </a:r>
            <a:r>
              <a:rPr lang="de-AT" sz="1400" dirty="0"/>
              <a:t>.</a:t>
            </a:r>
            <a:endParaRPr lang="de-DE" sz="1400" dirty="0"/>
          </a:p>
        </p:txBody>
      </p:sp>
      <p:sp>
        <p:nvSpPr>
          <p:cNvPr id="13" name="Textfeld 12"/>
          <p:cNvSpPr txBox="1">
            <a:spLocks noChangeArrowheads="1"/>
          </p:cNvSpPr>
          <p:nvPr/>
        </p:nvSpPr>
        <p:spPr bwMode="auto">
          <a:xfrm>
            <a:off x="7620260" y="1308455"/>
            <a:ext cx="393370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   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upravljački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sustav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II  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manipulator</a:t>
            </a:r>
            <a:endParaRPr lang="de-DE" sz="1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III 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endefektor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hvata</a:t>
            </a:r>
            <a:r>
              <a:rPr lang="de-AT" sz="1600" dirty="0">
                <a:latin typeface="Arial" panose="020B0604020202020204" pitchFamily="34" charset="0"/>
                <a:cs typeface="Arial" panose="020B0604020202020204" pitchFamily="34" charset="0"/>
              </a:rPr>
              <a:t>č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senzor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alat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eaLnBrk="1" hangingPunct="1"/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IV  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periferna</a:t>
            </a:r>
            <a:r>
              <a:rPr lang="de-DE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1600" dirty="0" err="1">
                <a:latin typeface="Arial" panose="020B0604020202020204" pitchFamily="34" charset="0"/>
                <a:cs typeface="Arial" panose="020B0604020202020204" pitchFamily="34" charset="0"/>
              </a:rPr>
              <a:t>oprema</a:t>
            </a:r>
            <a:endParaRPr lang="de-A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Grafik 29">
            <a:extLst>
              <a:ext uri="{FF2B5EF4-FFF2-40B4-BE49-F238E27FC236}">
                <a16:creationId xmlns:a16="http://schemas.microsoft.com/office/drawing/2014/main" id="{79C9D528-C5E6-4858-AEE5-BC487E4917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7727" y="1939770"/>
            <a:ext cx="8876545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8894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 2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3263" y="1630374"/>
            <a:ext cx="1638300" cy="14859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07368" y="891102"/>
            <a:ext cx="8708091" cy="846750"/>
          </a:xfrm>
        </p:spPr>
        <p:txBody>
          <a:bodyPr/>
          <a:lstStyle/>
          <a:p>
            <a:r>
              <a:rPr lang="de-AT" dirty="0" err="1"/>
              <a:t>Kinematička</a:t>
            </a:r>
            <a:r>
              <a:rPr lang="de-AT" dirty="0"/>
              <a:t> </a:t>
            </a:r>
            <a:r>
              <a:rPr lang="de-AT" dirty="0" err="1"/>
              <a:t>struktura</a:t>
            </a:r>
            <a:r>
              <a:rPr lang="de-AT" dirty="0"/>
              <a:t> </a:t>
            </a:r>
            <a:r>
              <a:rPr lang="de-AT" dirty="0" err="1"/>
              <a:t>osnovnih</a:t>
            </a:r>
            <a:r>
              <a:rPr lang="de-AT" dirty="0"/>
              <a:t> </a:t>
            </a:r>
            <a:r>
              <a:rPr lang="de-AT" dirty="0" err="1"/>
              <a:t>robota</a:t>
            </a:r>
            <a:endParaRPr lang="de-AT" dirty="0"/>
          </a:p>
        </p:txBody>
      </p:sp>
      <p:sp>
        <p:nvSpPr>
          <p:cNvPr id="11" name="Textfeld 10"/>
          <p:cNvSpPr txBox="1"/>
          <p:nvPr/>
        </p:nvSpPr>
        <p:spPr>
          <a:xfrm>
            <a:off x="1437060" y="1946198"/>
            <a:ext cx="805029" cy="369332"/>
          </a:xfrm>
          <a:prstGeom prst="rect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pPr algn="ctr"/>
            <a:r>
              <a:rPr lang="de-AT" dirty="0"/>
              <a:t>SCARA</a:t>
            </a:r>
          </a:p>
        </p:txBody>
      </p:sp>
      <p:pic>
        <p:nvPicPr>
          <p:cNvPr id="18" name="Picture 3" descr="Universal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7408" y="1740015"/>
            <a:ext cx="1727568" cy="1080120"/>
          </a:xfrm>
          <a:prstGeom prst="rect">
            <a:avLst/>
          </a:prstGeom>
        </p:spPr>
      </p:pic>
      <p:pic>
        <p:nvPicPr>
          <p:cNvPr id="20" name="Picture 3" descr="porta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63295" y="1786190"/>
            <a:ext cx="1565746" cy="987769"/>
          </a:xfrm>
          <a:prstGeom prst="rect">
            <a:avLst/>
          </a:prstGeom>
        </p:spPr>
      </p:pic>
      <p:pic>
        <p:nvPicPr>
          <p:cNvPr id="19" name="Picture 3" descr="scara"/>
          <p:cNvPicPr>
            <a:picLocks noChangeAspect="1" noChangeArrowheads="1" noCrop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6152" y="1714373"/>
            <a:ext cx="1494885" cy="1121668"/>
          </a:xfrm>
          <a:prstGeom prst="rect">
            <a:avLst/>
          </a:prstGeom>
        </p:spPr>
      </p:pic>
      <p:pic>
        <p:nvPicPr>
          <p:cNvPr id="21" name="Yumikurz">
            <a:hlinkClick r:id="" action="ppaction://media"/>
            <a:extLst>
              <a:ext uri="{FF2B5EF4-FFF2-40B4-BE49-F238E27FC236}">
                <a16:creationId xmlns:a16="http://schemas.microsoft.com/office/drawing/2014/main" id="{D36B39B7-0C83-40DD-AAFB-23DC5093D0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480639" y="1465868"/>
            <a:ext cx="1800200" cy="135015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EB2AAA79-021F-4C02-BD0E-DB81AFECD2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9766" y="2997814"/>
            <a:ext cx="10967655" cy="3767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4888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92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753" y="1054210"/>
            <a:ext cx="4057650" cy="349567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8780" y="1011085"/>
            <a:ext cx="8708091" cy="846750"/>
          </a:xfrm>
        </p:spPr>
        <p:txBody>
          <a:bodyPr/>
          <a:lstStyle/>
          <a:p>
            <a:r>
              <a:rPr lang="de-AT" dirty="0" err="1"/>
              <a:t>PLd</a:t>
            </a:r>
            <a:r>
              <a:rPr lang="de-AT" dirty="0"/>
              <a:t> Kat.3</a:t>
            </a:r>
          </a:p>
        </p:txBody>
      </p:sp>
      <p:graphicFrame>
        <p:nvGraphicFramePr>
          <p:cNvPr id="6" name="Tabel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102025"/>
              </p:ext>
            </p:extLst>
          </p:nvPr>
        </p:nvGraphicFramePr>
        <p:xfrm>
          <a:off x="328780" y="4749244"/>
          <a:ext cx="11485839" cy="1742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02724">
                  <a:extLst>
                    <a:ext uri="{9D8B030D-6E8A-4147-A177-3AD203B41FA5}">
                      <a16:colId xmlns:a16="http://schemas.microsoft.com/office/drawing/2014/main" val="2462082246"/>
                    </a:ext>
                  </a:extLst>
                </a:gridCol>
                <a:gridCol w="6767188">
                  <a:extLst>
                    <a:ext uri="{9D8B030D-6E8A-4147-A177-3AD203B41FA5}">
                      <a16:colId xmlns:a16="http://schemas.microsoft.com/office/drawing/2014/main" val="2317428119"/>
                    </a:ext>
                  </a:extLst>
                </a:gridCol>
                <a:gridCol w="3415927">
                  <a:extLst>
                    <a:ext uri="{9D8B030D-6E8A-4147-A177-3AD203B41FA5}">
                      <a16:colId xmlns:a16="http://schemas.microsoft.com/office/drawing/2014/main" val="371083126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sz="1600" dirty="0" err="1"/>
                        <a:t>Kategorija</a:t>
                      </a:r>
                      <a:endParaRPr lang="de-A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Sažetak</a:t>
                      </a:r>
                      <a:r>
                        <a:rPr lang="de-AT" sz="1600" dirty="0"/>
                        <a:t> </a:t>
                      </a:r>
                      <a:r>
                        <a:rPr lang="de-AT" sz="1600" dirty="0" err="1"/>
                        <a:t>zahtjeva</a:t>
                      </a:r>
                      <a:endParaRPr lang="de-AT" sz="16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600" dirty="0" err="1"/>
                        <a:t>Ponašanje</a:t>
                      </a:r>
                      <a:r>
                        <a:rPr lang="de-AT" sz="1600" dirty="0"/>
                        <a:t> </a:t>
                      </a:r>
                      <a:r>
                        <a:rPr lang="de-AT" sz="1600" dirty="0" err="1"/>
                        <a:t>sustava</a:t>
                      </a:r>
                      <a:endParaRPr lang="de-AT" sz="1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1158989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600" dirty="0"/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Sigurnosni dijelovi kontrol</a:t>
                      </a:r>
                      <a:r>
                        <a:rPr lang="hr-HR" sz="1400" dirty="0"/>
                        <a:t>o</a:t>
                      </a:r>
                      <a:r>
                        <a:rPr lang="de-AT" sz="1400" dirty="0"/>
                        <a:t>ra i njihovih zaštitnih uređaja moraju biti projektirani, izgrađeni, odabrani, sastavljeni i spojeni u skladu s važećim propisima na takav način da izdrže očekivani utjecaj. Primijenjena </a:t>
                      </a:r>
                      <a:r>
                        <a:rPr lang="hr-HR" sz="1400" dirty="0"/>
                        <a:t>su </a:t>
                      </a:r>
                      <a:r>
                        <a:rPr lang="de-AT" sz="1400" dirty="0"/>
                        <a:t>dokazan</a:t>
                      </a:r>
                      <a:r>
                        <a:rPr lang="hr-HR" sz="1400" dirty="0"/>
                        <a:t>a</a:t>
                      </a:r>
                      <a:r>
                        <a:rPr lang="de-AT" sz="1400" dirty="0"/>
                        <a:t> sigurnosn</a:t>
                      </a:r>
                      <a:r>
                        <a:rPr lang="hr-HR" sz="1400" dirty="0"/>
                        <a:t>a</a:t>
                      </a:r>
                      <a:r>
                        <a:rPr lang="de-AT" sz="1400" dirty="0"/>
                        <a:t> načela. Komponente </a:t>
                      </a:r>
                      <a:r>
                        <a:rPr lang="hr-HR" sz="1400" dirty="0"/>
                        <a:t>po</a:t>
                      </a:r>
                      <a:r>
                        <a:rPr lang="de-AT" sz="1400" dirty="0"/>
                        <a:t>vezane </a:t>
                      </a:r>
                      <a:r>
                        <a:rPr lang="hr-HR" sz="1400" dirty="0"/>
                        <a:t>sa</a:t>
                      </a:r>
                      <a:r>
                        <a:rPr lang="de-AT" sz="1400" dirty="0"/>
                        <a:t> sigurnost</a:t>
                      </a:r>
                      <a:r>
                        <a:rPr lang="hr-HR" sz="1400" dirty="0"/>
                        <a:t>i</a:t>
                      </a:r>
                      <a:r>
                        <a:rPr lang="de-AT" sz="1400" dirty="0"/>
                        <a:t> moraju biti dizajnirane tako da - jedan kvar u jednom od tih dijelova ne dovodi do kvara cjelokupne sigurnosti i - kad god je to praktično izvedivo, taj kvar </a:t>
                      </a:r>
                      <a:r>
                        <a:rPr lang="hr-HR" sz="1400" dirty="0"/>
                        <a:t>ć</a:t>
                      </a:r>
                      <a:r>
                        <a:rPr lang="de-AT" sz="1400" dirty="0"/>
                        <a:t>e biti otkriven.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Kada se </a:t>
                      </a:r>
                      <a:r>
                        <a:rPr lang="de-AT" sz="1400" dirty="0" err="1"/>
                        <a:t>pojavi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jedan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kvar</a:t>
                      </a:r>
                      <a:r>
                        <a:rPr lang="de-AT" sz="1400" dirty="0"/>
                        <a:t>, </a:t>
                      </a:r>
                      <a:r>
                        <a:rPr lang="de-AT" sz="1400" dirty="0" err="1"/>
                        <a:t>sigurnosna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funkcija</a:t>
                      </a:r>
                      <a:r>
                        <a:rPr lang="de-AT" sz="1400" dirty="0"/>
                        <a:t> se </a:t>
                      </a:r>
                      <a:r>
                        <a:rPr lang="de-AT" sz="1400" dirty="0" err="1"/>
                        <a:t>uvijek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izvodi</a:t>
                      </a:r>
                      <a:r>
                        <a:rPr lang="de-AT" sz="1400" dirty="0"/>
                        <a:t>. </a:t>
                      </a:r>
                      <a:r>
                        <a:rPr lang="de-AT" sz="1400" dirty="0" err="1"/>
                        <a:t>Otkriveni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su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neki</a:t>
                      </a:r>
                      <a:r>
                        <a:rPr lang="de-AT" sz="1400" dirty="0"/>
                        <a:t>, </a:t>
                      </a:r>
                      <a:r>
                        <a:rPr lang="de-AT" sz="1400" dirty="0" err="1"/>
                        <a:t>ali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ne</a:t>
                      </a:r>
                      <a:r>
                        <a:rPr lang="de-AT" sz="1400" dirty="0"/>
                        <a:t> i </a:t>
                      </a:r>
                      <a:r>
                        <a:rPr lang="de-AT" sz="1400" dirty="0" err="1"/>
                        <a:t>svi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kvarovi</a:t>
                      </a:r>
                      <a:r>
                        <a:rPr lang="de-AT" sz="1400" dirty="0"/>
                        <a:t>. </a:t>
                      </a:r>
                      <a:r>
                        <a:rPr lang="de-AT" sz="1400" dirty="0" err="1"/>
                        <a:t>Akumulacija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neotkrivenih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smetnji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može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uzrokovati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kvar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sigurnosne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funkcije</a:t>
                      </a:r>
                      <a:r>
                        <a:rPr lang="de-AT" sz="1400" dirty="0"/>
                        <a:t>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040796"/>
                  </a:ext>
                </a:extLst>
              </a:tr>
            </a:tbl>
          </a:graphicData>
        </a:graphic>
      </p:graphicFrame>
      <p:graphicFrame>
        <p:nvGraphicFramePr>
          <p:cNvPr id="8" name="Tabel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23553765"/>
              </p:ext>
            </p:extLst>
          </p:nvPr>
        </p:nvGraphicFramePr>
        <p:xfrm>
          <a:off x="7776269" y="1005974"/>
          <a:ext cx="4032448" cy="3108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96144">
                  <a:extLst>
                    <a:ext uri="{9D8B030D-6E8A-4147-A177-3AD203B41FA5}">
                      <a16:colId xmlns:a16="http://schemas.microsoft.com/office/drawing/2014/main" val="3241365512"/>
                    </a:ext>
                  </a:extLst>
                </a:gridCol>
                <a:gridCol w="2736304">
                  <a:extLst>
                    <a:ext uri="{9D8B030D-6E8A-4147-A177-3AD203B41FA5}">
                      <a16:colId xmlns:a16="http://schemas.microsoft.com/office/drawing/2014/main" val="2774855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e-AT" sz="1400" dirty="0"/>
                        <a:t>Performance Level (PL)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 err="1"/>
                        <a:t>Vjerojatnost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nastajanja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jedne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opasne</a:t>
                      </a:r>
                      <a:r>
                        <a:rPr lang="de-AT" sz="1400" dirty="0"/>
                        <a:t> </a:t>
                      </a:r>
                      <a:r>
                        <a:rPr lang="de-AT" sz="1400" dirty="0" err="1"/>
                        <a:t>situacije</a:t>
                      </a:r>
                      <a:r>
                        <a:rPr lang="de-AT" sz="1400" dirty="0"/>
                        <a:t> (</a:t>
                      </a:r>
                      <a:r>
                        <a:rPr lang="de-AT" sz="1400" dirty="0" err="1"/>
                        <a:t>PFHd</a:t>
                      </a:r>
                      <a:r>
                        <a:rPr lang="de-AT" sz="1400" dirty="0"/>
                        <a:t>) 1/h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6457314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a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≥10</a:t>
                      </a:r>
                      <a:r>
                        <a:rPr lang="de-AT" sz="1400" baseline="30000" dirty="0"/>
                        <a:t>-5</a:t>
                      </a:r>
                      <a:r>
                        <a:rPr lang="de-AT" sz="1400" dirty="0"/>
                        <a:t> i &lt;10</a:t>
                      </a:r>
                      <a:r>
                        <a:rPr lang="de-AT" sz="1400" baseline="30000" dirty="0"/>
                        <a:t>-4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〈0.001% do 0.01%〉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8356571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b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≥3 × 10</a:t>
                      </a:r>
                      <a:r>
                        <a:rPr lang="de-AT" sz="1400" baseline="30000" dirty="0"/>
                        <a:t>-6</a:t>
                      </a:r>
                      <a:r>
                        <a:rPr lang="de-AT" sz="1400" dirty="0"/>
                        <a:t> i &lt;10</a:t>
                      </a:r>
                      <a:r>
                        <a:rPr lang="de-AT" sz="1400" baseline="30000" dirty="0"/>
                        <a:t>-5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〈0.0003% do 0.001%〉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29910069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c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≥10</a:t>
                      </a:r>
                      <a:r>
                        <a:rPr lang="de-AT" sz="1400" baseline="30000" dirty="0"/>
                        <a:t>-6</a:t>
                      </a:r>
                      <a:r>
                        <a:rPr lang="de-AT" sz="1400" dirty="0"/>
                        <a:t> i &lt;3 × 10</a:t>
                      </a:r>
                      <a:r>
                        <a:rPr lang="de-AT" sz="1400" baseline="30000" dirty="0"/>
                        <a:t>-6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〈0.0001% do 0.0003%〉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878834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d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≥10</a:t>
                      </a:r>
                      <a:r>
                        <a:rPr lang="de-AT" sz="1400" baseline="30000" dirty="0"/>
                        <a:t>-7</a:t>
                      </a:r>
                      <a:r>
                        <a:rPr lang="de-AT" sz="1400" dirty="0"/>
                        <a:t> i &lt;10</a:t>
                      </a:r>
                      <a:r>
                        <a:rPr lang="de-AT" sz="1400" baseline="30000" dirty="0"/>
                        <a:t>-6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〈0.00001% do 0.0001%〉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852366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de-AT" sz="1400" dirty="0"/>
                        <a:t>e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de-AT" sz="1400" dirty="0"/>
                        <a:t>≥10</a:t>
                      </a:r>
                      <a:r>
                        <a:rPr lang="de-AT" sz="1400" baseline="30000" dirty="0"/>
                        <a:t>-8</a:t>
                      </a:r>
                      <a:r>
                        <a:rPr lang="de-AT" sz="1400" dirty="0"/>
                        <a:t> i &lt;10</a:t>
                      </a:r>
                      <a:r>
                        <a:rPr lang="de-AT" sz="1400" baseline="30000" dirty="0"/>
                        <a:t>-7</a:t>
                      </a:r>
                      <a:br>
                        <a:rPr lang="de-AT" sz="1400" dirty="0"/>
                      </a:br>
                      <a:r>
                        <a:rPr lang="de-AT" sz="1400" dirty="0"/>
                        <a:t>〈0.000001% do 0.00001%〉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2109906"/>
                  </a:ext>
                </a:extLst>
              </a:tr>
            </a:tbl>
          </a:graphicData>
        </a:graphic>
      </p:graphicFrame>
      <p:sp>
        <p:nvSpPr>
          <p:cNvPr id="11" name="Textfeld 10"/>
          <p:cNvSpPr txBox="1"/>
          <p:nvPr/>
        </p:nvSpPr>
        <p:spPr>
          <a:xfrm>
            <a:off x="5704451" y="2899829"/>
            <a:ext cx="1350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de-AT" sz="1200" dirty="0" err="1">
                <a:solidFill>
                  <a:prstClr val="black"/>
                </a:solidFill>
              </a:rPr>
              <a:t>ozbiljnost</a:t>
            </a:r>
            <a:r>
              <a:rPr lang="de-AT" sz="1200" dirty="0">
                <a:solidFill>
                  <a:prstClr val="black"/>
                </a:solidFill>
              </a:rPr>
              <a:t> </a:t>
            </a:r>
            <a:r>
              <a:rPr lang="de-AT" sz="1200" dirty="0" err="1">
                <a:solidFill>
                  <a:prstClr val="black"/>
                </a:solidFill>
              </a:rPr>
              <a:t>ozljede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feld 11"/>
          <p:cNvSpPr txBox="1"/>
          <p:nvPr/>
        </p:nvSpPr>
        <p:spPr>
          <a:xfrm>
            <a:off x="6061263" y="2193221"/>
            <a:ext cx="8755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kumimoji="0" lang="de-AT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</a:t>
            </a:r>
            <a:r>
              <a:rPr lang="de-AT" sz="1200" dirty="0">
                <a:solidFill>
                  <a:prstClr val="black"/>
                </a:solidFill>
              </a:rPr>
              <a:t>č</a:t>
            </a:r>
            <a:r>
              <a:rPr kumimoji="0" lang="de-AT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estalost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6256058" y="1619105"/>
            <a:ext cx="10640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de-AT" sz="1200" dirty="0">
                <a:solidFill>
                  <a:prstClr val="black"/>
                </a:solidFill>
              </a:rPr>
              <a:t>sprečavanje opasnosti</a:t>
            </a:r>
            <a:endParaRPr kumimoji="0" lang="de-AT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feld 13"/>
          <p:cNvSpPr txBox="1"/>
          <p:nvPr/>
        </p:nvSpPr>
        <p:spPr>
          <a:xfrm rot="16200000">
            <a:off x="6628085" y="1165775"/>
            <a:ext cx="49244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1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Rizik</a:t>
            </a:r>
            <a:endParaRPr kumimoji="0" lang="de-AT" sz="11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Rechteck 14"/>
          <p:cNvSpPr/>
          <p:nvPr/>
        </p:nvSpPr>
        <p:spPr>
          <a:xfrm>
            <a:off x="7762312" y="3082588"/>
            <a:ext cx="4032448" cy="504056"/>
          </a:xfrm>
          <a:prstGeom prst="rect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A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9293754" y="4262812"/>
            <a:ext cx="25010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prema</a:t>
            </a:r>
            <a:r>
              <a:rPr kumimoji="0" lang="de-AT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ISO 13849-1:2006</a:t>
            </a:r>
          </a:p>
        </p:txBody>
      </p:sp>
      <p:cxnSp>
        <p:nvCxnSpPr>
          <p:cNvPr id="10" name="Gekrümmter Verbinder 9"/>
          <p:cNvCxnSpPr/>
          <p:nvPr/>
        </p:nvCxnSpPr>
        <p:spPr>
          <a:xfrm rot="5400000" flipH="1" flipV="1">
            <a:off x="4666820" y="3295220"/>
            <a:ext cx="1013519" cy="745958"/>
          </a:xfrm>
          <a:prstGeom prst="curvedConnector3">
            <a:avLst>
              <a:gd name="adj1" fmla="val 46201"/>
            </a:avLst>
          </a:prstGeom>
          <a:ln w="34925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Gekrümmter Verbinder 17"/>
          <p:cNvCxnSpPr/>
          <p:nvPr/>
        </p:nvCxnSpPr>
        <p:spPr>
          <a:xfrm rot="5400000" flipH="1" flipV="1">
            <a:off x="5520364" y="2463370"/>
            <a:ext cx="419600" cy="351728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Gekrümmter Verbinder 25"/>
          <p:cNvCxnSpPr/>
          <p:nvPr/>
        </p:nvCxnSpPr>
        <p:spPr>
          <a:xfrm rot="16200000" flipV="1">
            <a:off x="5630678" y="1917868"/>
            <a:ext cx="300409" cy="250297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Gekrümmter Verbinder 30"/>
          <p:cNvCxnSpPr/>
          <p:nvPr/>
        </p:nvCxnSpPr>
        <p:spPr>
          <a:xfrm rot="16200000" flipV="1">
            <a:off x="5528714" y="1583246"/>
            <a:ext cx="169769" cy="84273"/>
          </a:xfrm>
          <a:prstGeom prst="curvedConnector3">
            <a:avLst>
              <a:gd name="adj1" fmla="val 50000"/>
            </a:avLst>
          </a:prstGeom>
          <a:ln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Rechteck 35"/>
          <p:cNvSpPr/>
          <p:nvPr/>
        </p:nvSpPr>
        <p:spPr>
          <a:xfrm>
            <a:off x="3066993" y="4101035"/>
            <a:ext cx="15055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A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promijenjeno</a:t>
            </a:r>
            <a:endParaRPr kumimoji="0" lang="de-A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02941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rafik 8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42" y="3356325"/>
            <a:ext cx="1870108" cy="952783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322522" y="1078288"/>
            <a:ext cx="11462110" cy="846750"/>
          </a:xfrm>
        </p:spPr>
        <p:txBody>
          <a:bodyPr/>
          <a:lstStyle/>
          <a:p>
            <a:r>
              <a:rPr lang="de-DE" dirty="0"/>
              <a:t>Robot </a:t>
            </a:r>
            <a:r>
              <a:rPr lang="de-DE" dirty="0" err="1"/>
              <a:t>sa</a:t>
            </a:r>
            <a:r>
              <a:rPr lang="de-DE" dirty="0"/>
              <a:t> </a:t>
            </a:r>
            <a:r>
              <a:rPr lang="de-DE" dirty="0" err="1"/>
              <a:t>zaštitnom</a:t>
            </a:r>
            <a:r>
              <a:rPr lang="de-DE" dirty="0"/>
              <a:t> </a:t>
            </a:r>
            <a:r>
              <a:rPr lang="de-DE" dirty="0" err="1"/>
              <a:t>mrežom</a:t>
            </a:r>
            <a:endParaRPr lang="de-AT" dirty="0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>
              <a:defRPr/>
            </a:pPr>
            <a:endParaRPr lang="de-AT"/>
          </a:p>
        </p:txBody>
      </p:sp>
      <p:sp>
        <p:nvSpPr>
          <p:cNvPr id="6" name="Inhaltsplatzhalter 2"/>
          <p:cNvSpPr>
            <a:spLocks noGrp="1"/>
          </p:cNvSpPr>
          <p:nvPr/>
        </p:nvSpPr>
        <p:spPr bwMode="auto">
          <a:xfrm>
            <a:off x="528690" y="1871456"/>
            <a:ext cx="7986910" cy="417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19100" indent="-4191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38200" indent="-3810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2pPr>
            <a:lvl3pPr marL="1257300" indent="-3429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Wingdings" pitchFamily="2" charset="2"/>
              <a:buChar char="§"/>
              <a:defRPr>
                <a:solidFill>
                  <a:schemeClr val="tx1"/>
                </a:solidFill>
                <a:latin typeface="+mn-lt"/>
                <a:cs typeface="+mn-cs"/>
              </a:defRPr>
            </a:lvl3pPr>
            <a:lvl4pPr marL="16764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–"/>
              <a:defRPr sz="1600">
                <a:solidFill>
                  <a:schemeClr val="tx1"/>
                </a:solidFill>
                <a:latin typeface="+mn-lt"/>
                <a:cs typeface="+mn-cs"/>
              </a:defRPr>
            </a:lvl4pPr>
            <a:lvl5pPr marL="21336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C00000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5pPr>
            <a:lvl6pPr marL="25908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6pPr>
            <a:lvl7pPr marL="30480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7pPr>
            <a:lvl8pPr marL="35052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8pPr>
            <a:lvl9pPr marL="3962400" indent="-304800" algn="l" rtl="0" eaLnBrk="1" fontAlgn="base" hangingPunct="1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008462"/>
              </a:buClr>
              <a:buFont typeface="Arial" charset="0"/>
              <a:buChar char="»"/>
              <a:defRPr sz="16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indent="0">
              <a:buNone/>
            </a:pPr>
            <a:r>
              <a:rPr lang="de-DE" b="1" dirty="0">
                <a:solidFill>
                  <a:srgbClr val="C00000"/>
                </a:solidFill>
              </a:rPr>
              <a:t>	Modus ručno vo</a:t>
            </a:r>
            <a:r>
              <a:rPr lang="hr-HR" b="1" dirty="0">
                <a:solidFill>
                  <a:srgbClr val="C00000"/>
                </a:solidFill>
              </a:rPr>
              <a:t>đ</a:t>
            </a:r>
            <a:r>
              <a:rPr lang="de-DE" b="1" dirty="0">
                <a:solidFill>
                  <a:srgbClr val="C00000"/>
                </a:solidFill>
              </a:rPr>
              <a:t>enje robota</a:t>
            </a:r>
            <a:endParaRPr lang="de-AT" b="1" i="1" dirty="0">
              <a:solidFill>
                <a:srgbClr val="C00000"/>
              </a:solidFill>
            </a:endParaRPr>
          </a:p>
        </p:txBody>
      </p:sp>
      <p:sp>
        <p:nvSpPr>
          <p:cNvPr id="8" name="Rechteck 7"/>
          <p:cNvSpPr>
            <a:spLocks noChangeArrowheads="1"/>
          </p:cNvSpPr>
          <p:nvPr/>
        </p:nvSpPr>
        <p:spPr bwMode="auto">
          <a:xfrm>
            <a:off x="7106748" y="4309108"/>
            <a:ext cx="561975" cy="1143000"/>
          </a:xfrm>
          <a:prstGeom prst="rect">
            <a:avLst/>
          </a:prstGeom>
          <a:solidFill>
            <a:schemeClr val="bg2"/>
          </a:solidFill>
          <a:ln w="9525">
            <a:miter lim="800000"/>
            <a:headEnd/>
            <a:tailEnd/>
          </a:ln>
          <a:effectLst/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chemeClr val="bg2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flatTx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pic>
        <p:nvPicPr>
          <p:cNvPr id="9" name="Grafik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050" y="3298488"/>
            <a:ext cx="1828800" cy="1804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0" name="Gruppierung 5"/>
          <p:cNvGrpSpPr>
            <a:grpSpLocks/>
          </p:cNvGrpSpPr>
          <p:nvPr/>
        </p:nvGrpSpPr>
        <p:grpSpPr bwMode="auto">
          <a:xfrm>
            <a:off x="4330634" y="2631434"/>
            <a:ext cx="3867149" cy="2827338"/>
            <a:chOff x="1488" y="1296"/>
            <a:chExt cx="2640" cy="1781"/>
          </a:xfrm>
        </p:grpSpPr>
        <p:grpSp>
          <p:nvGrpSpPr>
            <p:cNvPr id="27" name="Gruppierung 6"/>
            <p:cNvGrpSpPr>
              <a:grpSpLocks/>
            </p:cNvGrpSpPr>
            <p:nvPr/>
          </p:nvGrpSpPr>
          <p:grpSpPr bwMode="auto">
            <a:xfrm>
              <a:off x="1488" y="1296"/>
              <a:ext cx="2595" cy="1781"/>
              <a:chOff x="2256" y="1344"/>
              <a:chExt cx="2595" cy="1781"/>
            </a:xfrm>
          </p:grpSpPr>
          <p:sp>
            <p:nvSpPr>
              <p:cNvPr id="39" name="Rechteck 38"/>
              <p:cNvSpPr>
                <a:spLocks noChangeArrowheads="1"/>
              </p:cNvSpPr>
              <p:nvPr/>
            </p:nvSpPr>
            <p:spPr bwMode="auto">
              <a:xfrm>
                <a:off x="3926" y="1952"/>
                <a:ext cx="925" cy="1173"/>
              </a:xfrm>
              <a:prstGeom prst="rect">
                <a:avLst/>
              </a:prstGeom>
              <a:noFill/>
              <a:ln w="3175">
                <a:solidFill>
                  <a:srgbClr val="000000"/>
                </a:solidFill>
                <a:miter lim="800000"/>
                <a:headEnd/>
                <a:tailEnd/>
              </a:ln>
              <a:effectLst/>
              <a:scene3d>
                <a:camera prst="legacyObliqueTopRight">
                  <a:rot lat="0" lon="21299999" rev="0"/>
                </a:camera>
                <a:lightRig rig="legacyFlat3" dir="b"/>
              </a:scene3d>
              <a:sp3d extrusionH="430200" prstMaterial="legacyMatte">
                <a:bevelT w="13500" h="13500" prst="angle"/>
                <a:bevelB w="13500" h="13500" prst="angle"/>
                <a:extrusionClr>
                  <a:srgbClr val="000000"/>
                </a:extrusionClr>
              </a:sp3d>
              <a:extLst>
                <a:ext uri="{909E8E84-426E-40DD-AFC4-6F175D3DCCD1}">
                  <a14:hiddenFill xmlns:a14="http://schemas.microsoft.com/office/drawing/2010/main">
                    <a:solidFill>
                      <a:srgbClr val="FF66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>
                <a:flatTx/>
              </a:bodyPr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0" name="Rechteck 39"/>
              <p:cNvSpPr>
                <a:spLocks noChangeArrowheads="1"/>
              </p:cNvSpPr>
              <p:nvPr/>
            </p:nvSpPr>
            <p:spPr bwMode="auto">
              <a:xfrm>
                <a:off x="2928" y="2048"/>
                <a:ext cx="39" cy="100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1" name="Rechteck 40"/>
              <p:cNvSpPr>
                <a:spLocks noChangeArrowheads="1"/>
              </p:cNvSpPr>
              <p:nvPr/>
            </p:nvSpPr>
            <p:spPr bwMode="auto">
              <a:xfrm>
                <a:off x="2928" y="2885"/>
                <a:ext cx="39" cy="101"/>
              </a:xfrm>
              <a:prstGeom prst="rect">
                <a:avLst/>
              </a:prstGeom>
              <a:solidFill>
                <a:srgbClr val="000000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2" name="Linie 10"/>
              <p:cNvSpPr>
                <a:spLocks noChangeShapeType="1"/>
              </p:cNvSpPr>
              <p:nvPr/>
            </p:nvSpPr>
            <p:spPr bwMode="auto">
              <a:xfrm flipV="1">
                <a:off x="3930" y="1344"/>
                <a:ext cx="848" cy="60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3" name="Linie 11"/>
              <p:cNvSpPr>
                <a:spLocks noChangeShapeType="1"/>
              </p:cNvSpPr>
              <p:nvPr/>
            </p:nvSpPr>
            <p:spPr bwMode="auto">
              <a:xfrm flipV="1">
                <a:off x="3930" y="2483"/>
                <a:ext cx="848" cy="60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4" name="Linie 12"/>
              <p:cNvSpPr>
                <a:spLocks noChangeShapeType="1"/>
              </p:cNvSpPr>
              <p:nvPr/>
            </p:nvSpPr>
            <p:spPr bwMode="auto">
              <a:xfrm>
                <a:off x="3930" y="1947"/>
                <a:ext cx="0" cy="113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5" name="Linie 13"/>
              <p:cNvSpPr>
                <a:spLocks noChangeShapeType="1"/>
              </p:cNvSpPr>
              <p:nvPr/>
            </p:nvSpPr>
            <p:spPr bwMode="auto">
              <a:xfrm>
                <a:off x="4778" y="1344"/>
                <a:ext cx="0" cy="1139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6" name="Linie 14"/>
              <p:cNvSpPr>
                <a:spLocks noChangeShapeType="1"/>
              </p:cNvSpPr>
              <p:nvPr/>
            </p:nvSpPr>
            <p:spPr bwMode="auto">
              <a:xfrm flipV="1">
                <a:off x="3930" y="1478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7" name="Linie 15"/>
              <p:cNvSpPr>
                <a:spLocks noChangeShapeType="1"/>
              </p:cNvSpPr>
              <p:nvPr/>
            </p:nvSpPr>
            <p:spPr bwMode="auto">
              <a:xfrm flipV="1">
                <a:off x="3930" y="1579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8" name="Linie 16"/>
              <p:cNvSpPr>
                <a:spLocks noChangeShapeType="1"/>
              </p:cNvSpPr>
              <p:nvPr/>
            </p:nvSpPr>
            <p:spPr bwMode="auto">
              <a:xfrm flipV="1">
                <a:off x="3930" y="1713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49" name="Linie 17"/>
              <p:cNvSpPr>
                <a:spLocks noChangeShapeType="1"/>
              </p:cNvSpPr>
              <p:nvPr/>
            </p:nvSpPr>
            <p:spPr bwMode="auto">
              <a:xfrm flipV="1">
                <a:off x="3937" y="1853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0" name="Linie 18"/>
              <p:cNvSpPr>
                <a:spLocks noChangeShapeType="1"/>
              </p:cNvSpPr>
              <p:nvPr/>
            </p:nvSpPr>
            <p:spPr bwMode="auto">
              <a:xfrm flipV="1">
                <a:off x="3930" y="1981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1" name="Linie 19"/>
              <p:cNvSpPr>
                <a:spLocks noChangeShapeType="1"/>
              </p:cNvSpPr>
              <p:nvPr/>
            </p:nvSpPr>
            <p:spPr bwMode="auto">
              <a:xfrm flipV="1">
                <a:off x="3930" y="2115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2" name="Linie 20"/>
              <p:cNvSpPr>
                <a:spLocks noChangeShapeType="1"/>
              </p:cNvSpPr>
              <p:nvPr/>
            </p:nvSpPr>
            <p:spPr bwMode="auto">
              <a:xfrm flipV="1">
                <a:off x="3930" y="2249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3" name="Linie 21"/>
              <p:cNvSpPr>
                <a:spLocks noChangeShapeType="1"/>
              </p:cNvSpPr>
              <p:nvPr/>
            </p:nvSpPr>
            <p:spPr bwMode="auto">
              <a:xfrm flipV="1">
                <a:off x="3930" y="2383"/>
                <a:ext cx="848" cy="60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4" name="Linie 22"/>
              <p:cNvSpPr>
                <a:spLocks noChangeShapeType="1"/>
              </p:cNvSpPr>
              <p:nvPr/>
            </p:nvSpPr>
            <p:spPr bwMode="auto">
              <a:xfrm>
                <a:off x="4084" y="1847"/>
                <a:ext cx="0" cy="11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5" name="Linie 23"/>
              <p:cNvSpPr>
                <a:spLocks noChangeShapeType="1"/>
              </p:cNvSpPr>
              <p:nvPr/>
            </p:nvSpPr>
            <p:spPr bwMode="auto">
              <a:xfrm>
                <a:off x="4238" y="1746"/>
                <a:ext cx="0" cy="11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6" name="Linie 24"/>
              <p:cNvSpPr>
                <a:spLocks noChangeShapeType="1"/>
              </p:cNvSpPr>
              <p:nvPr/>
            </p:nvSpPr>
            <p:spPr bwMode="auto">
              <a:xfrm>
                <a:off x="4393" y="1646"/>
                <a:ext cx="0" cy="11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7" name="Linie 25"/>
              <p:cNvSpPr>
                <a:spLocks noChangeShapeType="1"/>
              </p:cNvSpPr>
              <p:nvPr/>
            </p:nvSpPr>
            <p:spPr bwMode="auto">
              <a:xfrm>
                <a:off x="4547" y="1512"/>
                <a:ext cx="0" cy="1139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8" name="Rechteck 57"/>
              <p:cNvSpPr>
                <a:spLocks noChangeArrowheads="1"/>
              </p:cNvSpPr>
              <p:nvPr/>
            </p:nvSpPr>
            <p:spPr bwMode="auto">
              <a:xfrm>
                <a:off x="2256" y="1947"/>
                <a:ext cx="694" cy="1173"/>
              </a:xfrm>
              <a:prstGeom prst="rect">
                <a:avLst/>
              </a:prstGeom>
              <a:noFill/>
              <a:ln w="38100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6600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59" name="Linie 27"/>
              <p:cNvSpPr>
                <a:spLocks noChangeShapeType="1"/>
              </p:cNvSpPr>
              <p:nvPr/>
            </p:nvSpPr>
            <p:spPr bwMode="auto">
              <a:xfrm>
                <a:off x="2256" y="2048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0" name="Linie 28"/>
              <p:cNvSpPr>
                <a:spLocks noChangeShapeType="1"/>
              </p:cNvSpPr>
              <p:nvPr/>
            </p:nvSpPr>
            <p:spPr bwMode="auto">
              <a:xfrm>
                <a:off x="2256" y="2115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1" name="Linie 29"/>
              <p:cNvSpPr>
                <a:spLocks noChangeShapeType="1"/>
              </p:cNvSpPr>
              <p:nvPr/>
            </p:nvSpPr>
            <p:spPr bwMode="auto">
              <a:xfrm>
                <a:off x="2256" y="2182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2" name="Linie 30"/>
              <p:cNvSpPr>
                <a:spLocks noChangeShapeType="1"/>
              </p:cNvSpPr>
              <p:nvPr/>
            </p:nvSpPr>
            <p:spPr bwMode="auto">
              <a:xfrm>
                <a:off x="2256" y="2249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3" name="Linie 31"/>
              <p:cNvSpPr>
                <a:spLocks noChangeShapeType="1"/>
              </p:cNvSpPr>
              <p:nvPr/>
            </p:nvSpPr>
            <p:spPr bwMode="auto">
              <a:xfrm>
                <a:off x="2256" y="2316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4" name="Linie 32"/>
              <p:cNvSpPr>
                <a:spLocks noChangeShapeType="1"/>
              </p:cNvSpPr>
              <p:nvPr/>
            </p:nvSpPr>
            <p:spPr bwMode="auto">
              <a:xfrm>
                <a:off x="2256" y="2383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5" name="Linie 33"/>
              <p:cNvSpPr>
                <a:spLocks noChangeShapeType="1"/>
              </p:cNvSpPr>
              <p:nvPr/>
            </p:nvSpPr>
            <p:spPr bwMode="auto">
              <a:xfrm>
                <a:off x="2256" y="2450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6" name="Linie 34"/>
              <p:cNvSpPr>
                <a:spLocks noChangeShapeType="1"/>
              </p:cNvSpPr>
              <p:nvPr/>
            </p:nvSpPr>
            <p:spPr bwMode="auto">
              <a:xfrm>
                <a:off x="2256" y="2517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7" name="Linie 35"/>
              <p:cNvSpPr>
                <a:spLocks noChangeShapeType="1"/>
              </p:cNvSpPr>
              <p:nvPr/>
            </p:nvSpPr>
            <p:spPr bwMode="auto">
              <a:xfrm>
                <a:off x="2256" y="2584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8" name="Linie 36"/>
              <p:cNvSpPr>
                <a:spLocks noChangeShapeType="1"/>
              </p:cNvSpPr>
              <p:nvPr/>
            </p:nvSpPr>
            <p:spPr bwMode="auto">
              <a:xfrm>
                <a:off x="2256" y="2651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69" name="Linie 37"/>
              <p:cNvSpPr>
                <a:spLocks noChangeShapeType="1"/>
              </p:cNvSpPr>
              <p:nvPr/>
            </p:nvSpPr>
            <p:spPr bwMode="auto">
              <a:xfrm>
                <a:off x="2256" y="2718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0" name="Linie 38"/>
              <p:cNvSpPr>
                <a:spLocks noChangeShapeType="1"/>
              </p:cNvSpPr>
              <p:nvPr/>
            </p:nvSpPr>
            <p:spPr bwMode="auto">
              <a:xfrm>
                <a:off x="2256" y="2785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1" name="Linie 39"/>
              <p:cNvSpPr>
                <a:spLocks noChangeShapeType="1"/>
              </p:cNvSpPr>
              <p:nvPr/>
            </p:nvSpPr>
            <p:spPr bwMode="auto">
              <a:xfrm>
                <a:off x="2256" y="2852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2" name="Linie 40"/>
              <p:cNvSpPr>
                <a:spLocks noChangeShapeType="1"/>
              </p:cNvSpPr>
              <p:nvPr/>
            </p:nvSpPr>
            <p:spPr bwMode="auto">
              <a:xfrm>
                <a:off x="2256" y="2919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3" name="Linie 41"/>
              <p:cNvSpPr>
                <a:spLocks noChangeShapeType="1"/>
              </p:cNvSpPr>
              <p:nvPr/>
            </p:nvSpPr>
            <p:spPr bwMode="auto">
              <a:xfrm>
                <a:off x="2256" y="2986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4" name="Linie 42"/>
              <p:cNvSpPr>
                <a:spLocks noChangeShapeType="1"/>
              </p:cNvSpPr>
              <p:nvPr/>
            </p:nvSpPr>
            <p:spPr bwMode="auto">
              <a:xfrm>
                <a:off x="2256" y="3053"/>
                <a:ext cx="69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5" name="Linie 43"/>
              <p:cNvSpPr>
                <a:spLocks noChangeShapeType="1"/>
              </p:cNvSpPr>
              <p:nvPr/>
            </p:nvSpPr>
            <p:spPr bwMode="auto">
              <a:xfrm>
                <a:off x="2410" y="1947"/>
                <a:ext cx="0" cy="117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6" name="Linie 44"/>
              <p:cNvSpPr>
                <a:spLocks noChangeShapeType="1"/>
              </p:cNvSpPr>
              <p:nvPr/>
            </p:nvSpPr>
            <p:spPr bwMode="auto">
              <a:xfrm>
                <a:off x="2603" y="1947"/>
                <a:ext cx="0" cy="1173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7" name="Linie 45"/>
              <p:cNvSpPr>
                <a:spLocks noChangeShapeType="1"/>
              </p:cNvSpPr>
              <p:nvPr/>
            </p:nvSpPr>
            <p:spPr bwMode="auto">
              <a:xfrm flipV="1">
                <a:off x="2256" y="1344"/>
                <a:ext cx="1041" cy="603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8" name="Linie 46"/>
              <p:cNvSpPr>
                <a:spLocks noChangeShapeType="1"/>
              </p:cNvSpPr>
              <p:nvPr/>
            </p:nvSpPr>
            <p:spPr bwMode="auto">
              <a:xfrm>
                <a:off x="3297" y="1344"/>
                <a:ext cx="1503" cy="0"/>
              </a:xfrm>
              <a:prstGeom prst="line">
                <a:avLst/>
              </a:prstGeom>
              <a:noFill/>
              <a:ln w="381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79" name="Ellipse 78"/>
              <p:cNvSpPr>
                <a:spLocks noChangeArrowheads="1"/>
              </p:cNvSpPr>
              <p:nvPr/>
            </p:nvSpPr>
            <p:spPr bwMode="auto">
              <a:xfrm>
                <a:off x="2719" y="2450"/>
                <a:ext cx="154" cy="134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80" name="Rechteck 79"/>
              <p:cNvSpPr>
                <a:spLocks noChangeArrowheads="1"/>
              </p:cNvSpPr>
              <p:nvPr/>
            </p:nvSpPr>
            <p:spPr bwMode="auto">
              <a:xfrm>
                <a:off x="2641" y="2416"/>
                <a:ext cx="309" cy="201"/>
              </a:xfrm>
              <a:prstGeom prst="rect">
                <a:avLst/>
              </a:prstGeom>
              <a:solidFill>
                <a:srgbClr val="DDDDDD"/>
              </a:solidFill>
              <a:ln w="9525">
                <a:solidFill>
                  <a:srgbClr val="000000"/>
                </a:solidFill>
                <a:miter lim="800000"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81" name="Ellipse 80"/>
              <p:cNvSpPr>
                <a:spLocks noChangeArrowheads="1"/>
              </p:cNvSpPr>
              <p:nvPr/>
            </p:nvSpPr>
            <p:spPr bwMode="auto">
              <a:xfrm>
                <a:off x="2722" y="2483"/>
                <a:ext cx="95" cy="89"/>
              </a:xfrm>
              <a:prstGeom prst="ellipse">
                <a:avLst/>
              </a:prstGeom>
              <a:solidFill>
                <a:srgbClr val="FF66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82" name="Linie 50"/>
              <p:cNvSpPr>
                <a:spLocks noChangeShapeType="1"/>
              </p:cNvSpPr>
              <p:nvPr/>
            </p:nvSpPr>
            <p:spPr bwMode="auto">
              <a:xfrm>
                <a:off x="3312" y="1344"/>
                <a:ext cx="0" cy="120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83" name="Linie 51"/>
              <p:cNvSpPr>
                <a:spLocks noChangeShapeType="1"/>
              </p:cNvSpPr>
              <p:nvPr/>
            </p:nvSpPr>
            <p:spPr bwMode="auto">
              <a:xfrm flipH="1">
                <a:off x="2976" y="2544"/>
                <a:ext cx="336" cy="24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  <p:sp>
            <p:nvSpPr>
              <p:cNvPr id="84" name="Linie 52"/>
              <p:cNvSpPr>
                <a:spLocks noChangeShapeType="1"/>
              </p:cNvSpPr>
              <p:nvPr/>
            </p:nvSpPr>
            <p:spPr bwMode="auto">
              <a:xfrm>
                <a:off x="3312" y="2544"/>
                <a:ext cx="624" cy="0"/>
              </a:xfrm>
              <a:prstGeom prst="line">
                <a:avLst/>
              </a:prstGeom>
              <a:noFill/>
              <a:ln w="9525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5E574E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defPPr>
                  <a:defRPr lang="de-DE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5pPr>
                <a:lvl6pPr marL="22860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6pPr>
                <a:lvl7pPr marL="27432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7pPr>
                <a:lvl8pPr marL="32004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8pPr>
                <a:lvl9pPr marL="3657600" algn="l" defTabSz="914400" rtl="0" eaLnBrk="1" latinLnBrk="0" hangingPunct="1">
                  <a:defRPr sz="2800" kern="1200">
                    <a:solidFill>
                      <a:schemeClr val="tx1"/>
                    </a:solidFill>
                    <a:latin typeface="Arial" charset="0"/>
                    <a:ea typeface="+mn-ea"/>
                    <a:cs typeface="Arial" charset="0"/>
                  </a:defRPr>
                </a:lvl9pPr>
              </a:lstStyle>
              <a:p>
                <a:endParaRPr lang="de-AT"/>
              </a:p>
            </p:txBody>
          </p:sp>
        </p:grpSp>
        <p:sp>
          <p:nvSpPr>
            <p:cNvPr id="28" name="Linie 53"/>
            <p:cNvSpPr>
              <a:spLocks noChangeShapeType="1"/>
            </p:cNvSpPr>
            <p:nvPr/>
          </p:nvSpPr>
          <p:spPr bwMode="auto">
            <a:xfrm>
              <a:off x="3216" y="1920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29" name="Linie 54"/>
            <p:cNvSpPr>
              <a:spLocks noChangeShapeType="1"/>
            </p:cNvSpPr>
            <p:nvPr/>
          </p:nvSpPr>
          <p:spPr bwMode="auto">
            <a:xfrm>
              <a:off x="3216" y="2016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0" name="Linie 55"/>
            <p:cNvSpPr>
              <a:spLocks noChangeShapeType="1"/>
            </p:cNvSpPr>
            <p:nvPr/>
          </p:nvSpPr>
          <p:spPr bwMode="auto">
            <a:xfrm>
              <a:off x="3216" y="2112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1" name="Linie 56"/>
            <p:cNvSpPr>
              <a:spLocks noChangeShapeType="1"/>
            </p:cNvSpPr>
            <p:nvPr/>
          </p:nvSpPr>
          <p:spPr bwMode="auto">
            <a:xfrm>
              <a:off x="3216" y="2208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2" name="Linie 57"/>
            <p:cNvSpPr>
              <a:spLocks noChangeShapeType="1"/>
            </p:cNvSpPr>
            <p:nvPr/>
          </p:nvSpPr>
          <p:spPr bwMode="auto">
            <a:xfrm>
              <a:off x="3216" y="2304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3" name="Linie 58"/>
            <p:cNvSpPr>
              <a:spLocks noChangeShapeType="1"/>
            </p:cNvSpPr>
            <p:nvPr/>
          </p:nvSpPr>
          <p:spPr bwMode="auto">
            <a:xfrm>
              <a:off x="3216" y="2400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4" name="Linie 59"/>
            <p:cNvSpPr>
              <a:spLocks noChangeShapeType="1"/>
            </p:cNvSpPr>
            <p:nvPr/>
          </p:nvSpPr>
          <p:spPr bwMode="auto">
            <a:xfrm>
              <a:off x="3216" y="2496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5" name="Linie 60"/>
            <p:cNvSpPr>
              <a:spLocks noChangeShapeType="1"/>
            </p:cNvSpPr>
            <p:nvPr/>
          </p:nvSpPr>
          <p:spPr bwMode="auto">
            <a:xfrm>
              <a:off x="3216" y="2592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6" name="Linie 61"/>
            <p:cNvSpPr>
              <a:spLocks noChangeShapeType="1"/>
            </p:cNvSpPr>
            <p:nvPr/>
          </p:nvSpPr>
          <p:spPr bwMode="auto">
            <a:xfrm>
              <a:off x="3216" y="2688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7" name="Linie 62"/>
            <p:cNvSpPr>
              <a:spLocks noChangeShapeType="1"/>
            </p:cNvSpPr>
            <p:nvPr/>
          </p:nvSpPr>
          <p:spPr bwMode="auto">
            <a:xfrm>
              <a:off x="3216" y="2784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  <p:sp>
          <p:nvSpPr>
            <p:cNvPr id="38" name="Linie 63"/>
            <p:cNvSpPr>
              <a:spLocks noChangeShapeType="1"/>
            </p:cNvSpPr>
            <p:nvPr/>
          </p:nvSpPr>
          <p:spPr bwMode="auto">
            <a:xfrm>
              <a:off x="3216" y="2880"/>
              <a:ext cx="912" cy="0"/>
            </a:xfrm>
            <a:prstGeom prst="line">
              <a:avLst/>
            </a:prstGeom>
            <a:noFill/>
            <a:ln w="9525">
              <a:solidFill>
                <a:schemeClr val="bg2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defPPr>
                <a:defRPr lang="de-DE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5pPr>
              <a:lvl6pPr marL="22860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6pPr>
              <a:lvl7pPr marL="27432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7pPr>
              <a:lvl8pPr marL="32004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8pPr>
              <a:lvl9pPr marL="3657600" algn="l" defTabSz="914400" rtl="0" eaLnBrk="1" latinLnBrk="0" hangingPunct="1">
                <a:defRPr sz="2800" kern="1200">
                  <a:solidFill>
                    <a:schemeClr val="tx1"/>
                  </a:solidFill>
                  <a:latin typeface="Arial" charset="0"/>
                  <a:ea typeface="+mn-ea"/>
                  <a:cs typeface="Arial" charset="0"/>
                </a:defRPr>
              </a:lvl9pPr>
            </a:lstStyle>
            <a:p>
              <a:endParaRPr lang="de-AT"/>
            </a:p>
          </p:txBody>
        </p:sp>
      </p:grpSp>
      <p:sp>
        <p:nvSpPr>
          <p:cNvPr id="11" name="AutoForm 65"/>
          <p:cNvSpPr>
            <a:spLocks noChangeArrowheads="1"/>
          </p:cNvSpPr>
          <p:nvPr/>
        </p:nvSpPr>
        <p:spPr bwMode="auto">
          <a:xfrm rot="2606930">
            <a:off x="6157188" y="4568110"/>
            <a:ext cx="211325" cy="900746"/>
          </a:xfrm>
          <a:prstGeom prst="upArrow">
            <a:avLst>
              <a:gd name="adj1" fmla="val 50000"/>
              <a:gd name="adj2" fmla="val 115254"/>
            </a:avLst>
          </a:prstGeom>
          <a:solidFill>
            <a:srgbClr val="2B56AB"/>
          </a:solidFill>
          <a:ln w="9525">
            <a:solidFill>
              <a:schemeClr val="bg2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pic>
        <p:nvPicPr>
          <p:cNvPr id="12" name="Bild 66" descr="iPendant_E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0073" y="5375908"/>
            <a:ext cx="311150" cy="460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feld 71"/>
          <p:cNvSpPr txBox="1">
            <a:spLocks noChangeArrowheads="1"/>
          </p:cNvSpPr>
          <p:nvPr/>
        </p:nvSpPr>
        <p:spPr bwMode="auto">
          <a:xfrm>
            <a:off x="8029962" y="1720593"/>
            <a:ext cx="411053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de-DE" sz="1600" b="1" dirty="0" err="1"/>
              <a:t>Reducirana</a:t>
            </a:r>
            <a:r>
              <a:rPr lang="de-DE" sz="1600" b="1" dirty="0"/>
              <a:t> </a:t>
            </a:r>
            <a:r>
              <a:rPr lang="de-DE" sz="1600" b="1" dirty="0" err="1"/>
              <a:t>brzina</a:t>
            </a:r>
            <a:r>
              <a:rPr lang="de-DE" sz="1600" b="1" dirty="0"/>
              <a:t> </a:t>
            </a:r>
            <a:r>
              <a:rPr lang="de-DE" sz="1600" b="1" dirty="0" err="1"/>
              <a:t>robota</a:t>
            </a:r>
            <a:r>
              <a:rPr lang="de-DE" sz="1600" b="1" dirty="0"/>
              <a:t> </a:t>
            </a:r>
            <a:r>
              <a:rPr lang="de-DE" sz="1600" b="1" dirty="0">
                <a:latin typeface="Arial"/>
                <a:cs typeface="Arial"/>
              </a:rPr>
              <a:t>≤</a:t>
            </a:r>
            <a:r>
              <a:rPr lang="de-DE" sz="1600" b="1" dirty="0"/>
              <a:t> 250 mm/sec</a:t>
            </a:r>
          </a:p>
          <a:p>
            <a:pPr>
              <a:spcBef>
                <a:spcPct val="50000"/>
              </a:spcBef>
            </a:pPr>
            <a:r>
              <a:rPr lang="de-DE" sz="1600" dirty="0" err="1"/>
              <a:t>za</a:t>
            </a:r>
            <a:r>
              <a:rPr lang="de-DE" sz="1600" dirty="0"/>
              <a:t> </a:t>
            </a:r>
            <a:r>
              <a:rPr lang="de-DE" sz="1600" dirty="0" err="1"/>
              <a:t>radne</a:t>
            </a:r>
            <a:r>
              <a:rPr lang="de-DE" sz="1600" dirty="0"/>
              <a:t> </a:t>
            </a:r>
            <a:r>
              <a:rPr lang="de-DE" sz="1600" dirty="0" err="1"/>
              <a:t>predmete</a:t>
            </a:r>
            <a:r>
              <a:rPr lang="de-DE" sz="1600" dirty="0"/>
              <a:t> </a:t>
            </a:r>
            <a:r>
              <a:rPr lang="de-DE" sz="1600" dirty="0" err="1"/>
              <a:t>ili</a:t>
            </a:r>
            <a:r>
              <a:rPr lang="de-DE" sz="1600" dirty="0"/>
              <a:t> </a:t>
            </a:r>
            <a:r>
              <a:rPr lang="de-DE" sz="1600" dirty="0" err="1"/>
              <a:t>hvataljke</a:t>
            </a:r>
            <a:r>
              <a:rPr lang="de-DE" sz="1600" dirty="0"/>
              <a:t> s </a:t>
            </a:r>
            <a:r>
              <a:rPr lang="de-DE" sz="1600" dirty="0" err="1"/>
              <a:t>oštrim</a:t>
            </a:r>
            <a:r>
              <a:rPr lang="de-DE" sz="1600" dirty="0"/>
              <a:t> </a:t>
            </a:r>
            <a:r>
              <a:rPr lang="de-DE" sz="1600" dirty="0" err="1"/>
              <a:t>rubovima</a:t>
            </a:r>
            <a:r>
              <a:rPr lang="de-DE" sz="1600" dirty="0"/>
              <a:t> </a:t>
            </a:r>
            <a:r>
              <a:rPr lang="de-DE" sz="1600" dirty="0" err="1"/>
              <a:t>ili</a:t>
            </a:r>
            <a:r>
              <a:rPr lang="de-DE" sz="1600" dirty="0"/>
              <a:t> </a:t>
            </a:r>
            <a:r>
              <a:rPr lang="de-DE" sz="1600" dirty="0" err="1"/>
              <a:t>drugim</a:t>
            </a:r>
            <a:r>
              <a:rPr lang="de-DE" sz="1600" dirty="0"/>
              <a:t> </a:t>
            </a:r>
            <a:r>
              <a:rPr lang="de-DE" sz="1600" dirty="0" err="1"/>
              <a:t>izvorima</a:t>
            </a:r>
            <a:r>
              <a:rPr lang="de-DE" sz="1600" dirty="0"/>
              <a:t> </a:t>
            </a:r>
            <a:r>
              <a:rPr lang="de-DE" sz="1600" dirty="0" err="1"/>
              <a:t>opasnosti</a:t>
            </a:r>
            <a:r>
              <a:rPr lang="de-DE" sz="1600" dirty="0"/>
              <a:t>, </a:t>
            </a:r>
            <a:r>
              <a:rPr lang="de-DE" sz="1600" dirty="0" err="1"/>
              <a:t>brzina</a:t>
            </a:r>
            <a:r>
              <a:rPr lang="de-DE" sz="1600" dirty="0"/>
              <a:t> </a:t>
            </a:r>
            <a:r>
              <a:rPr lang="de-DE" sz="1600" dirty="0" err="1"/>
              <a:t>mora</a:t>
            </a:r>
            <a:r>
              <a:rPr lang="de-DE" sz="1600" dirty="0"/>
              <a:t> </a:t>
            </a:r>
            <a:r>
              <a:rPr lang="de-DE" sz="1600" dirty="0" err="1"/>
              <a:t>biti</a:t>
            </a:r>
            <a:r>
              <a:rPr lang="de-DE" sz="1600" dirty="0"/>
              <a:t> </a:t>
            </a:r>
            <a:r>
              <a:rPr lang="de-DE" sz="1600" dirty="0" err="1"/>
              <a:t>smanjena</a:t>
            </a:r>
            <a:r>
              <a:rPr lang="de-DE" sz="1600" dirty="0"/>
              <a:t>!</a:t>
            </a:r>
          </a:p>
        </p:txBody>
      </p:sp>
      <p:sp>
        <p:nvSpPr>
          <p:cNvPr id="14" name="Linie 72"/>
          <p:cNvSpPr>
            <a:spLocks noChangeShapeType="1"/>
          </p:cNvSpPr>
          <p:nvPr/>
        </p:nvSpPr>
        <p:spPr bwMode="auto">
          <a:xfrm>
            <a:off x="5909773" y="5833108"/>
            <a:ext cx="0" cy="76004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sp>
        <p:nvSpPr>
          <p:cNvPr id="15" name="Linie 73"/>
          <p:cNvSpPr>
            <a:spLocks noChangeShapeType="1"/>
          </p:cNvSpPr>
          <p:nvPr/>
        </p:nvSpPr>
        <p:spPr bwMode="auto">
          <a:xfrm>
            <a:off x="5909773" y="6593148"/>
            <a:ext cx="1336675" cy="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sp>
        <p:nvSpPr>
          <p:cNvPr id="16" name="Linie 74"/>
          <p:cNvSpPr>
            <a:spLocks noChangeShapeType="1"/>
          </p:cNvSpPr>
          <p:nvPr/>
        </p:nvSpPr>
        <p:spPr bwMode="auto">
          <a:xfrm flipV="1">
            <a:off x="7246448" y="5452108"/>
            <a:ext cx="0" cy="1141040"/>
          </a:xfrm>
          <a:prstGeom prst="line">
            <a:avLst/>
          </a:prstGeom>
          <a:noFill/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/>
          <a:srcRect l="59207" t="37846" r="13159" b="38072"/>
          <a:stretch>
            <a:fillRect/>
          </a:stretch>
        </p:blipFill>
        <p:spPr bwMode="auto">
          <a:xfrm>
            <a:off x="553887" y="1976096"/>
            <a:ext cx="864096" cy="5760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8" name="Textfeld 54"/>
          <p:cNvSpPr txBox="1">
            <a:spLocks noChangeArrowheads="1"/>
          </p:cNvSpPr>
          <p:nvPr/>
        </p:nvSpPr>
        <p:spPr bwMode="auto">
          <a:xfrm>
            <a:off x="8256126" y="4344170"/>
            <a:ext cx="207846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/>
            <a:r>
              <a:rPr lang="de-DE" sz="1600" dirty="0" err="1"/>
              <a:t>Zaštitna</a:t>
            </a:r>
            <a:r>
              <a:rPr lang="de-DE" sz="1600" dirty="0"/>
              <a:t> </a:t>
            </a:r>
            <a:r>
              <a:rPr lang="de-DE" sz="1600" dirty="0" err="1"/>
              <a:t>ograda</a:t>
            </a:r>
            <a:r>
              <a:rPr lang="de-DE" sz="1600" dirty="0"/>
              <a:t> je </a:t>
            </a:r>
            <a:r>
              <a:rPr lang="de-DE" sz="1600" dirty="0" err="1"/>
              <a:t>neaktivna</a:t>
            </a:r>
            <a:endParaRPr lang="de-DE" sz="1600" dirty="0"/>
          </a:p>
        </p:txBody>
      </p:sp>
      <p:sp>
        <p:nvSpPr>
          <p:cNvPr id="23" name="Ellipse 22"/>
          <p:cNvSpPr>
            <a:spLocks noChangeArrowheads="1"/>
          </p:cNvSpPr>
          <p:nvPr/>
        </p:nvSpPr>
        <p:spPr bwMode="auto">
          <a:xfrm>
            <a:off x="534430" y="3473818"/>
            <a:ext cx="352425" cy="381000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endParaRPr lang="de-AT"/>
          </a:p>
        </p:txBody>
      </p:sp>
      <p:grpSp>
        <p:nvGrpSpPr>
          <p:cNvPr id="86" name="Gruppieren 85"/>
          <p:cNvGrpSpPr/>
          <p:nvPr/>
        </p:nvGrpSpPr>
        <p:grpSpPr>
          <a:xfrm flipH="1">
            <a:off x="5115883" y="4212498"/>
            <a:ext cx="946462" cy="1548524"/>
            <a:chOff x="7948036" y="2967522"/>
            <a:chExt cx="832512" cy="1389012"/>
          </a:xfrm>
        </p:grpSpPr>
        <p:grpSp>
          <p:nvGrpSpPr>
            <p:cNvPr id="87" name="Gruppieren 86"/>
            <p:cNvGrpSpPr/>
            <p:nvPr/>
          </p:nvGrpSpPr>
          <p:grpSpPr>
            <a:xfrm flipH="1">
              <a:off x="8261546" y="2967522"/>
              <a:ext cx="209694" cy="758738"/>
              <a:chOff x="3301965" y="3572189"/>
              <a:chExt cx="756509" cy="2585240"/>
            </a:xfrm>
          </p:grpSpPr>
          <p:grpSp>
            <p:nvGrpSpPr>
              <p:cNvPr id="105" name="Gruppieren 104"/>
              <p:cNvGrpSpPr/>
              <p:nvPr/>
            </p:nvGrpSpPr>
            <p:grpSpPr>
              <a:xfrm>
                <a:off x="3403193" y="3572189"/>
                <a:ext cx="589794" cy="767924"/>
                <a:chOff x="2294560" y="2479165"/>
                <a:chExt cx="396270" cy="516009"/>
              </a:xfrm>
            </p:grpSpPr>
            <p:sp>
              <p:nvSpPr>
                <p:cNvPr id="122" name="Trapezoid 121"/>
                <p:cNvSpPr/>
                <p:nvPr/>
              </p:nvSpPr>
              <p:spPr>
                <a:xfrm rot="11314719">
                  <a:off x="2347732" y="2859839"/>
                  <a:ext cx="240791" cy="135335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23" name="Flussdiagramm: Verbindungsstelle 327"/>
                <p:cNvSpPr/>
                <p:nvPr/>
              </p:nvSpPr>
              <p:spPr>
                <a:xfrm rot="20037328">
                  <a:off x="2331203" y="2479165"/>
                  <a:ext cx="359627" cy="481741"/>
                </a:xfrm>
                <a:prstGeom prst="flowChartConnector">
                  <a:avLst/>
                </a:prstGeom>
                <a:solidFill>
                  <a:srgbClr val="FFECD9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grpSp>
              <p:nvGrpSpPr>
                <p:cNvPr id="124" name="Gruppieren 123"/>
                <p:cNvGrpSpPr/>
                <p:nvPr/>
              </p:nvGrpSpPr>
              <p:grpSpPr>
                <a:xfrm>
                  <a:off x="2294560" y="2492681"/>
                  <a:ext cx="349246" cy="401610"/>
                  <a:chOff x="2272982" y="2461837"/>
                  <a:chExt cx="349246" cy="401610"/>
                </a:xfrm>
              </p:grpSpPr>
              <p:sp>
                <p:nvSpPr>
                  <p:cNvPr id="125" name="Akkord 329"/>
                  <p:cNvSpPr/>
                  <p:nvPr/>
                </p:nvSpPr>
                <p:spPr>
                  <a:xfrm rot="5601670">
                    <a:off x="2394469" y="2383295"/>
                    <a:ext cx="149218" cy="306301"/>
                  </a:xfrm>
                  <a:prstGeom prst="chord">
                    <a:avLst>
                      <a:gd name="adj1" fmla="val 5126054"/>
                      <a:gd name="adj2" fmla="val 16134352"/>
                    </a:avLst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AT"/>
                  </a:p>
                </p:txBody>
              </p:sp>
              <p:sp>
                <p:nvSpPr>
                  <p:cNvPr id="126" name="Ellipse 125"/>
                  <p:cNvSpPr/>
                  <p:nvPr/>
                </p:nvSpPr>
                <p:spPr>
                  <a:xfrm rot="21366335">
                    <a:off x="2272982" y="2470617"/>
                    <a:ext cx="223980" cy="374997"/>
                  </a:xfrm>
                  <a:prstGeom prst="ellipse">
                    <a:avLst/>
                  </a:prstGeom>
                  <a:solidFill>
                    <a:srgbClr val="968464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7" name="Rechteck 126"/>
                  <p:cNvSpPr/>
                  <p:nvPr/>
                </p:nvSpPr>
                <p:spPr>
                  <a:xfrm rot="19518218" flipV="1">
                    <a:off x="2389955" y="2474081"/>
                    <a:ext cx="64636" cy="72668"/>
                  </a:xfrm>
                  <a:prstGeom prst="rect">
                    <a:avLst/>
                  </a:prstGeom>
                  <a:solidFill>
                    <a:srgbClr val="968464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8" name="Ellipse 127"/>
                  <p:cNvSpPr/>
                  <p:nvPr/>
                </p:nvSpPr>
                <p:spPr>
                  <a:xfrm rot="20950855">
                    <a:off x="2411930" y="2692125"/>
                    <a:ext cx="82682" cy="138343"/>
                  </a:xfrm>
                  <a:prstGeom prst="ellipse">
                    <a:avLst/>
                  </a:prstGeom>
                  <a:solidFill>
                    <a:srgbClr val="FFECD9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9" name="Rechteck 128"/>
                  <p:cNvSpPr/>
                  <p:nvPr/>
                </p:nvSpPr>
                <p:spPr>
                  <a:xfrm>
                    <a:off x="2440052" y="2736392"/>
                    <a:ext cx="107224" cy="127055"/>
                  </a:xfrm>
                  <a:prstGeom prst="rect">
                    <a:avLst/>
                  </a:prstGeom>
                  <a:solidFill>
                    <a:srgbClr val="FFECD9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</p:grpSp>
          <p:grpSp>
            <p:nvGrpSpPr>
              <p:cNvPr id="106" name="Gruppieren 105"/>
              <p:cNvGrpSpPr/>
              <p:nvPr/>
            </p:nvGrpSpPr>
            <p:grpSpPr>
              <a:xfrm>
                <a:off x="3301965" y="4321284"/>
                <a:ext cx="756509" cy="1836145"/>
                <a:chOff x="1292323" y="2937290"/>
                <a:chExt cx="508282" cy="1233804"/>
              </a:xfrm>
            </p:grpSpPr>
            <p:grpSp>
              <p:nvGrpSpPr>
                <p:cNvPr id="107" name="Gruppieren 106"/>
                <p:cNvGrpSpPr/>
                <p:nvPr/>
              </p:nvGrpSpPr>
              <p:grpSpPr>
                <a:xfrm>
                  <a:off x="1292323" y="3095012"/>
                  <a:ext cx="508282" cy="1076082"/>
                  <a:chOff x="1345775" y="3272729"/>
                  <a:chExt cx="508282" cy="1076082"/>
                </a:xfrm>
              </p:grpSpPr>
              <p:sp>
                <p:nvSpPr>
                  <p:cNvPr id="117" name="Flussdiagramm: Verbindungsstelle 321"/>
                  <p:cNvSpPr/>
                  <p:nvPr/>
                </p:nvSpPr>
                <p:spPr>
                  <a:xfrm rot="1447126">
                    <a:off x="1345775" y="3272729"/>
                    <a:ext cx="508282" cy="363635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18" name="Flussdiagramm: Verbindungsstelle 322"/>
                  <p:cNvSpPr/>
                  <p:nvPr/>
                </p:nvSpPr>
                <p:spPr>
                  <a:xfrm rot="601215">
                    <a:off x="1363942" y="3870653"/>
                    <a:ext cx="479367" cy="478158"/>
                  </a:xfrm>
                  <a:prstGeom prst="flowChartConnector">
                    <a:avLst/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19" name="Trapezoid 118"/>
                  <p:cNvSpPr/>
                  <p:nvPr/>
                </p:nvSpPr>
                <p:spPr>
                  <a:xfrm rot="10800000">
                    <a:off x="1421114" y="3540374"/>
                    <a:ext cx="416227" cy="538911"/>
                  </a:xfrm>
                  <a:prstGeom prst="trapezoid">
                    <a:avLst>
                      <a:gd name="adj" fmla="val 0"/>
                    </a:avLst>
                  </a:prstGeom>
                  <a:solidFill>
                    <a:srgbClr val="9EB9DA"/>
                  </a:solidFill>
                  <a:ln w="12700"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0" name="Rechteck 119"/>
                  <p:cNvSpPr/>
                  <p:nvPr/>
                </p:nvSpPr>
                <p:spPr>
                  <a:xfrm>
                    <a:off x="1432225" y="3481904"/>
                    <a:ext cx="399600" cy="91110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  <p:sp>
                <p:nvSpPr>
                  <p:cNvPr id="121" name="Rechteck 120"/>
                  <p:cNvSpPr/>
                  <p:nvPr/>
                </p:nvSpPr>
                <p:spPr>
                  <a:xfrm>
                    <a:off x="1413788" y="3988174"/>
                    <a:ext cx="415446" cy="101409"/>
                  </a:xfrm>
                  <a:prstGeom prst="rect">
                    <a:avLst/>
                  </a:prstGeom>
                  <a:solidFill>
                    <a:srgbClr val="9EB9DA"/>
                  </a:solidFill>
                  <a:ln w="1270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de-DE"/>
                  </a:p>
                </p:txBody>
              </p:sp>
            </p:grpSp>
            <p:sp>
              <p:nvSpPr>
                <p:cNvPr id="108" name="Trapezoid 107"/>
                <p:cNvSpPr/>
                <p:nvPr/>
              </p:nvSpPr>
              <p:spPr>
                <a:xfrm rot="827824">
                  <a:off x="1320552" y="3066702"/>
                  <a:ext cx="364467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09" name="Trapezoid 108"/>
                <p:cNvSpPr/>
                <p:nvPr/>
              </p:nvSpPr>
              <p:spPr>
                <a:xfrm rot="827824">
                  <a:off x="1373757" y="2937290"/>
                  <a:ext cx="265483" cy="160473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0" name="Trapezoid 109"/>
                <p:cNvSpPr/>
                <p:nvPr/>
              </p:nvSpPr>
              <p:spPr>
                <a:xfrm rot="20025568">
                  <a:off x="1435451" y="3076086"/>
                  <a:ext cx="284164" cy="215179"/>
                </a:xfrm>
                <a:prstGeom prst="trapezoid">
                  <a:avLst>
                    <a:gd name="adj" fmla="val 16350"/>
                  </a:avLst>
                </a:prstGeom>
                <a:solidFill>
                  <a:srgbClr val="9EB9DA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1" name="Rechteck 110"/>
                <p:cNvSpPr/>
                <p:nvPr/>
              </p:nvSpPr>
              <p:spPr>
                <a:xfrm rot="1249225">
                  <a:off x="1380853" y="3008206"/>
                  <a:ext cx="217394" cy="136388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2" name="Rechteck 111"/>
                <p:cNvSpPr/>
                <p:nvPr/>
              </p:nvSpPr>
              <p:spPr>
                <a:xfrm rot="20849700">
                  <a:off x="1358396" y="3113892"/>
                  <a:ext cx="305614" cy="235677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3" name="Rechteck 112"/>
                <p:cNvSpPr/>
                <p:nvPr/>
              </p:nvSpPr>
              <p:spPr>
                <a:xfrm rot="19704037">
                  <a:off x="1463396" y="3281327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4" name="Rechteck 113"/>
                <p:cNvSpPr/>
                <p:nvPr/>
              </p:nvSpPr>
              <p:spPr>
                <a:xfrm rot="1072786">
                  <a:off x="1313919" y="3193316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5" name="Rechteck 114"/>
                <p:cNvSpPr/>
                <p:nvPr/>
              </p:nvSpPr>
              <p:spPr>
                <a:xfrm rot="1072786">
                  <a:off x="1363030" y="30826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  <p:sp>
              <p:nvSpPr>
                <p:cNvPr id="116" name="Rechteck 115"/>
                <p:cNvSpPr/>
                <p:nvPr/>
              </p:nvSpPr>
              <p:spPr>
                <a:xfrm rot="19214511">
                  <a:off x="1345797" y="3118428"/>
                  <a:ext cx="305614" cy="45719"/>
                </a:xfrm>
                <a:prstGeom prst="rect">
                  <a:avLst/>
                </a:prstGeom>
                <a:solidFill>
                  <a:srgbClr val="9EB9DA"/>
                </a:solidFill>
                <a:ln w="12700"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de-DE"/>
                </a:p>
              </p:txBody>
            </p:sp>
          </p:grpSp>
        </p:grpSp>
        <p:grpSp>
          <p:nvGrpSpPr>
            <p:cNvPr id="88" name="Gruppieren 87"/>
            <p:cNvGrpSpPr/>
            <p:nvPr/>
          </p:nvGrpSpPr>
          <p:grpSpPr>
            <a:xfrm flipH="1">
              <a:off x="8235656" y="3683971"/>
              <a:ext cx="195321" cy="672563"/>
              <a:chOff x="3461617" y="6028639"/>
              <a:chExt cx="704652" cy="2291616"/>
            </a:xfrm>
          </p:grpSpPr>
          <p:sp>
            <p:nvSpPr>
              <p:cNvPr id="101" name="Trapezoid 100"/>
              <p:cNvSpPr/>
              <p:nvPr/>
            </p:nvSpPr>
            <p:spPr>
              <a:xfrm rot="10613957">
                <a:off x="3461617" y="6028639"/>
                <a:ext cx="545213" cy="1031794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2" name="Trapezoid 101"/>
              <p:cNvSpPr/>
              <p:nvPr/>
            </p:nvSpPr>
            <p:spPr>
              <a:xfrm rot="5912808">
                <a:off x="3727592" y="7881578"/>
                <a:ext cx="267876" cy="609478"/>
              </a:xfrm>
              <a:prstGeom prst="trapezoid">
                <a:avLst>
                  <a:gd name="adj" fmla="val 35476"/>
                </a:avLst>
              </a:pr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3" name="Trapezoid 102"/>
              <p:cNvSpPr/>
              <p:nvPr/>
            </p:nvSpPr>
            <p:spPr>
              <a:xfrm rot="10988929">
                <a:off x="3538739" y="7028876"/>
                <a:ext cx="375581" cy="1049383"/>
              </a:xfrm>
              <a:prstGeom prst="trapezoid">
                <a:avLst>
                  <a:gd name="adj" fmla="val 16350"/>
                </a:avLst>
              </a:prstGeom>
              <a:solidFill>
                <a:schemeClr val="tx2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104" name="Rechteck 103"/>
              <p:cNvSpPr/>
              <p:nvPr/>
            </p:nvSpPr>
            <p:spPr>
              <a:xfrm>
                <a:off x="3583472" y="6980893"/>
                <a:ext cx="340511" cy="135590"/>
              </a:xfrm>
              <a:prstGeom prst="rect">
                <a:avLst/>
              </a:prstGeom>
              <a:solidFill>
                <a:schemeClr val="tx2"/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</p:grpSp>
        <p:sp>
          <p:nvSpPr>
            <p:cNvPr id="89" name="Trapezoid 88"/>
            <p:cNvSpPr/>
            <p:nvPr/>
          </p:nvSpPr>
          <p:spPr>
            <a:xfrm rot="13243170" flipH="1">
              <a:off x="8238854" y="3286386"/>
              <a:ext cx="98850" cy="251704"/>
            </a:xfrm>
            <a:prstGeom prst="trapezoid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0" name="Flussdiagramm: Verbindungsstelle 302"/>
            <p:cNvSpPr/>
            <p:nvPr/>
          </p:nvSpPr>
          <p:spPr>
            <a:xfrm flipH="1">
              <a:off x="8333317" y="3227912"/>
              <a:ext cx="104638" cy="118886"/>
            </a:xfrm>
            <a:prstGeom prst="flowChartConnector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1" name="Rechteck 90"/>
            <p:cNvSpPr/>
            <p:nvPr/>
          </p:nvSpPr>
          <p:spPr>
            <a:xfrm rot="4968884" flipH="1">
              <a:off x="8105630" y="3424392"/>
              <a:ext cx="56103" cy="176723"/>
            </a:xfrm>
            <a:prstGeom prst="rect">
              <a:avLst/>
            </a:prstGeom>
            <a:solidFill>
              <a:srgbClr val="9EB9DA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2" name="Rechteck 91"/>
            <p:cNvSpPr/>
            <p:nvPr/>
          </p:nvSpPr>
          <p:spPr>
            <a:xfrm rot="2352727" flipH="1">
              <a:off x="8322196" y="3308180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3" name="Rechteck 92"/>
            <p:cNvSpPr/>
            <p:nvPr/>
          </p:nvSpPr>
          <p:spPr>
            <a:xfrm flipH="1">
              <a:off x="8342949" y="3505278"/>
              <a:ext cx="44236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4" name="Trapezoid 93"/>
            <p:cNvSpPr/>
            <p:nvPr/>
          </p:nvSpPr>
          <p:spPr>
            <a:xfrm rot="8957818" flipH="1">
              <a:off x="8359824" y="3713186"/>
              <a:ext cx="151126" cy="302820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5" name="Trapezoid 94"/>
            <p:cNvSpPr/>
            <p:nvPr/>
          </p:nvSpPr>
          <p:spPr>
            <a:xfrm rot="12760557" flipH="1">
              <a:off x="8706296" y="4087268"/>
              <a:ext cx="74252" cy="189495"/>
            </a:xfrm>
            <a:prstGeom prst="trapezoid">
              <a:avLst>
                <a:gd name="adj" fmla="val 35476"/>
              </a:avLst>
            </a:prstGeom>
            <a:solidFill>
              <a:schemeClr val="tx1">
                <a:lumMod val="50000"/>
                <a:lumOff val="50000"/>
              </a:schemeClr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6" name="Trapezoid 95"/>
            <p:cNvSpPr/>
            <p:nvPr/>
          </p:nvSpPr>
          <p:spPr>
            <a:xfrm rot="7065802" flipH="1">
              <a:off x="8570016" y="3902057"/>
              <a:ext cx="110229" cy="290874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7" name="Ellipse 96"/>
            <p:cNvSpPr/>
            <p:nvPr/>
          </p:nvSpPr>
          <p:spPr>
            <a:xfrm rot="5213167" flipH="1">
              <a:off x="7983772" y="3451040"/>
              <a:ext cx="68545" cy="140018"/>
            </a:xfrm>
            <a:prstGeom prst="ellipse">
              <a:avLst/>
            </a:prstGeom>
            <a:solidFill>
              <a:srgbClr val="FFECD9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8" name="Trapezoid 97"/>
            <p:cNvSpPr/>
            <p:nvPr/>
          </p:nvSpPr>
          <p:spPr>
            <a:xfrm rot="7065802" flipH="1">
              <a:off x="8451464" y="3952417"/>
              <a:ext cx="110229" cy="5045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99" name="Trapezoid 98"/>
            <p:cNvSpPr/>
            <p:nvPr/>
          </p:nvSpPr>
          <p:spPr>
            <a:xfrm rot="8515944" flipH="1">
              <a:off x="8298997" y="3716714"/>
              <a:ext cx="131358" cy="54526"/>
            </a:xfrm>
            <a:prstGeom prst="trapezoid">
              <a:avLst>
                <a:gd name="adj" fmla="val 16350"/>
              </a:avLst>
            </a:prstGeom>
            <a:solidFill>
              <a:schemeClr val="tx2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0" name="Rechteck 99"/>
            <p:cNvSpPr/>
            <p:nvPr/>
          </p:nvSpPr>
          <p:spPr>
            <a:xfrm rot="19252394" flipH="1">
              <a:off x="8180806" y="3473266"/>
              <a:ext cx="76131" cy="39795"/>
            </a:xfrm>
            <a:prstGeom prst="rect">
              <a:avLst/>
            </a:prstGeom>
            <a:solidFill>
              <a:srgbClr val="9EB9DA"/>
            </a:solidFill>
            <a:ln w="127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131" name="Gerader Verbinder 130"/>
          <p:cNvCxnSpPr>
            <a:stCxn id="14" idx="0"/>
          </p:cNvCxnSpPr>
          <p:nvPr/>
        </p:nvCxnSpPr>
        <p:spPr>
          <a:xfrm>
            <a:off x="5909773" y="5833108"/>
            <a:ext cx="0" cy="616024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2" name="Gerader Verbinder 131"/>
          <p:cNvCxnSpPr>
            <a:endCxn id="16" idx="1"/>
          </p:cNvCxnSpPr>
          <p:nvPr/>
        </p:nvCxnSpPr>
        <p:spPr>
          <a:xfrm flipV="1">
            <a:off x="5908648" y="5452108"/>
            <a:ext cx="1337801" cy="997024"/>
          </a:xfrm>
          <a:prstGeom prst="line">
            <a:avLst/>
          </a:prstGeom>
          <a:ln w="317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6" name="Textfeld 54"/>
          <p:cNvSpPr txBox="1">
            <a:spLocks noChangeArrowheads="1"/>
          </p:cNvSpPr>
          <p:nvPr/>
        </p:nvSpPr>
        <p:spPr bwMode="auto">
          <a:xfrm>
            <a:off x="2471244" y="5461806"/>
            <a:ext cx="2656862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DE" sz="1600" dirty="0" err="1"/>
              <a:t>Ponesite</a:t>
            </a:r>
            <a:r>
              <a:rPr lang="de-DE" sz="1600" dirty="0"/>
              <a:t> </a:t>
            </a:r>
            <a:r>
              <a:rPr lang="de-DE" sz="1600" dirty="0" err="1"/>
              <a:t>ručni</a:t>
            </a:r>
            <a:r>
              <a:rPr lang="de-DE" sz="1600" dirty="0"/>
              <a:t> </a:t>
            </a:r>
            <a:r>
              <a:rPr lang="de-DE" sz="1600" dirty="0" err="1"/>
              <a:t>programski</a:t>
            </a:r>
            <a:r>
              <a:rPr lang="de-DE" sz="1600" dirty="0"/>
              <a:t> </a:t>
            </a:r>
            <a:r>
              <a:rPr lang="de-DE" sz="1600" dirty="0" err="1"/>
              <a:t>uređaj</a:t>
            </a:r>
            <a:r>
              <a:rPr lang="de-DE" sz="1600" dirty="0"/>
              <a:t> </a:t>
            </a:r>
            <a:r>
              <a:rPr lang="de-DE" sz="1600" dirty="0" err="1"/>
              <a:t>sa</a:t>
            </a:r>
            <a:r>
              <a:rPr lang="de-DE" sz="1600" dirty="0"/>
              <a:t> </a:t>
            </a:r>
            <a:r>
              <a:rPr lang="de-DE" sz="1600" dirty="0" err="1"/>
              <a:t>sobom</a:t>
            </a:r>
            <a:endParaRPr lang="de-DE" sz="1600" dirty="0"/>
          </a:p>
        </p:txBody>
      </p:sp>
      <p:sp>
        <p:nvSpPr>
          <p:cNvPr id="137" name="Textfeld 54"/>
          <p:cNvSpPr txBox="1">
            <a:spLocks noChangeArrowheads="1"/>
          </p:cNvSpPr>
          <p:nvPr/>
        </p:nvSpPr>
        <p:spPr bwMode="auto">
          <a:xfrm>
            <a:off x="432187" y="4383148"/>
            <a:ext cx="207208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2B56AB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sz="2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de-AT" sz="1600" dirty="0" err="1"/>
              <a:t>Ključ</a:t>
            </a:r>
            <a:r>
              <a:rPr lang="de-AT" sz="1600" dirty="0"/>
              <a:t> u </a:t>
            </a:r>
            <a:r>
              <a:rPr lang="de-AT" sz="1600" dirty="0" err="1"/>
              <a:t>položaju</a:t>
            </a:r>
            <a:r>
              <a:rPr lang="de-DE" sz="1600" dirty="0"/>
              <a:t> „</a:t>
            </a:r>
            <a:r>
              <a:rPr lang="de-DE" sz="1600" dirty="0" err="1"/>
              <a:t>Ručno</a:t>
            </a:r>
            <a:r>
              <a:rPr lang="de-DE" sz="1600" dirty="0"/>
              <a:t>“</a:t>
            </a:r>
          </a:p>
        </p:txBody>
      </p:sp>
      <p:pic>
        <p:nvPicPr>
          <p:cNvPr id="130" name="Picture 3">
            <a:extLst>
              <a:ext uri="{FF2B5EF4-FFF2-40B4-BE49-F238E27FC236}">
                <a16:creationId xmlns:a16="http://schemas.microsoft.com/office/drawing/2014/main" id="{07C18BF8-DE7E-4B17-9804-AF56567281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8781" y="4967923"/>
            <a:ext cx="2399525" cy="14370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746644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FORMATVORLAGE POWER POINT PA V20130517</Template>
  <TotalTime>22</TotalTime>
  <Words>1396</Words>
  <Application>Microsoft Office PowerPoint</Application>
  <PresentationFormat>Widescreen</PresentationFormat>
  <Paragraphs>263</Paragraphs>
  <Slides>30</Slides>
  <Notes>10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Arial</vt:lpstr>
      <vt:lpstr>Arial Black</vt:lpstr>
      <vt:lpstr>Arial Bold</vt:lpstr>
      <vt:lpstr>Calibri</vt:lpstr>
      <vt:lpstr>Gabriola</vt:lpstr>
      <vt:lpstr>Helvetica W01 Bd Cn</vt:lpstr>
      <vt:lpstr>Wingdings</vt:lpstr>
      <vt:lpstr>Office-Design</vt:lpstr>
      <vt:lpstr>1_Office-Design</vt:lpstr>
      <vt:lpstr>2_Office-Design</vt:lpstr>
      <vt:lpstr>Optimalna radna mjesta s robotom</vt:lpstr>
      <vt:lpstr>Sadržaj</vt:lpstr>
      <vt:lpstr>Prodaja robota</vt:lpstr>
      <vt:lpstr>PowerPoint Presentation</vt:lpstr>
      <vt:lpstr>Norme o sigurnosti robota</vt:lpstr>
      <vt:lpstr>Robotski sustav</vt:lpstr>
      <vt:lpstr>Kinematička struktura osnovnih robota</vt:lpstr>
      <vt:lpstr>PLd Kat.3</vt:lpstr>
      <vt:lpstr>Robot sa zaštitnom mrežom</vt:lpstr>
      <vt:lpstr>Industrijski robot sa zaštitnom mrežom</vt:lpstr>
      <vt:lpstr>Zaštita pomoću senzora ili kombinacija sa zaštitnom mrežom</vt:lpstr>
      <vt:lpstr>Sigurnosni uređaj: kombinacija zaštitne mreže i svjetlosne barijere</vt:lpstr>
      <vt:lpstr>Zone industrijskog robota</vt:lpstr>
      <vt:lpstr>Način rada kolaboracijskih robotskih sustava</vt:lpstr>
      <vt:lpstr>Primjer radnog prostora čovjek-robot-kolaboracije</vt:lpstr>
      <vt:lpstr>Kontakt čovjeka i robota prema ISO/TS 15066</vt:lpstr>
      <vt:lpstr>ISO/TS 15066 - biomehaničke granice</vt:lpstr>
      <vt:lpstr>Pozicije moguće kolizije</vt:lpstr>
      <vt:lpstr>Mobilni roboti</vt:lpstr>
      <vt:lpstr>Čovjek-robot kolaboracija s mobilnim robotom</vt:lpstr>
      <vt:lpstr>Virtualno ograničeni prostori</vt:lpstr>
      <vt:lpstr>Konfiguracija radnog mjesta</vt:lpstr>
      <vt:lpstr>Interakcija: procesi rada</vt:lpstr>
      <vt:lpstr>Dron je kolaboracijski robot</vt:lpstr>
      <vt:lpstr>Čovjek u kolaboraciji s dronom?</vt:lpstr>
      <vt:lpstr>Skup pravila za unutarnje / vanjske dronove</vt:lpstr>
      <vt:lpstr>Složeni kolaboracijski sustavi</vt:lpstr>
      <vt:lpstr>Tehnička rješenja</vt:lpstr>
      <vt:lpstr>Procjena rizika</vt:lpstr>
      <vt:lpstr>Više informacija u knjigama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AUVA Präsentation</dc:title>
  <dc:creator>Viktorio Malisa</dc:creator>
  <cp:keywords>AUVA</cp:keywords>
  <cp:lastModifiedBy>Juraj	Vdović</cp:lastModifiedBy>
  <cp:revision>2061</cp:revision>
  <cp:lastPrinted>2019-03-15T08:03:40Z</cp:lastPrinted>
  <dcterms:created xsi:type="dcterms:W3CDTF">2013-07-04T13:57:56Z</dcterms:created>
  <dcterms:modified xsi:type="dcterms:W3CDTF">2019-12-10T21:29:33Z</dcterms:modified>
  <cp:category>MRK</cp:category>
</cp:coreProperties>
</file>