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25"/>
  </p:notesMasterIdLst>
  <p:handoutMasterIdLst>
    <p:handoutMasterId r:id="rId26"/>
  </p:handoutMasterIdLst>
  <p:sldIdLst>
    <p:sldId id="256" r:id="rId2"/>
    <p:sldId id="257" r:id="rId3"/>
    <p:sldId id="258" r:id="rId4"/>
    <p:sldId id="259" r:id="rId5"/>
    <p:sldId id="260" r:id="rId6"/>
    <p:sldId id="261" r:id="rId7"/>
    <p:sldId id="262" r:id="rId8"/>
    <p:sldId id="264" r:id="rId9"/>
    <p:sldId id="266" r:id="rId10"/>
    <p:sldId id="868" r:id="rId11"/>
    <p:sldId id="869" r:id="rId12"/>
    <p:sldId id="870" r:id="rId13"/>
    <p:sldId id="871" r:id="rId14"/>
    <p:sldId id="263" r:id="rId15"/>
    <p:sldId id="267" r:id="rId16"/>
    <p:sldId id="268" r:id="rId17"/>
    <p:sldId id="269" r:id="rId18"/>
    <p:sldId id="270" r:id="rId19"/>
    <p:sldId id="271" r:id="rId20"/>
    <p:sldId id="274" r:id="rId21"/>
    <p:sldId id="275" r:id="rId22"/>
    <p:sldId id="276" r:id="rId23"/>
    <p:sldId id="277" r:id="rId24"/>
  </p:sldIdLst>
  <p:sldSz cx="12192000" cy="6858000"/>
  <p:notesSz cx="6797675" cy="9926638"/>
  <p:defaultTextStyle>
    <a:defPPr>
      <a:defRPr lang="en-GB"/>
    </a:defPPr>
    <a:lvl1pPr algn="ctr" rtl="0" fontAlgn="base">
      <a:spcBef>
        <a:spcPct val="0"/>
      </a:spcBef>
      <a:spcAft>
        <a:spcPct val="0"/>
      </a:spcAft>
      <a:defRPr sz="2000" b="1" kern="1200">
        <a:solidFill>
          <a:schemeClr val="tx1"/>
        </a:solidFill>
        <a:latin typeface="Arial" pitchFamily="34" charset="0"/>
        <a:ea typeface="+mn-ea"/>
        <a:cs typeface="+mn-cs"/>
      </a:defRPr>
    </a:lvl1pPr>
    <a:lvl2pPr marL="457200" algn="ctr" rtl="0" fontAlgn="base">
      <a:spcBef>
        <a:spcPct val="0"/>
      </a:spcBef>
      <a:spcAft>
        <a:spcPct val="0"/>
      </a:spcAft>
      <a:defRPr sz="2000" b="1" kern="1200">
        <a:solidFill>
          <a:schemeClr val="tx1"/>
        </a:solidFill>
        <a:latin typeface="Arial" pitchFamily="34" charset="0"/>
        <a:ea typeface="+mn-ea"/>
        <a:cs typeface="+mn-cs"/>
      </a:defRPr>
    </a:lvl2pPr>
    <a:lvl3pPr marL="914400" algn="ctr" rtl="0" fontAlgn="base">
      <a:spcBef>
        <a:spcPct val="0"/>
      </a:spcBef>
      <a:spcAft>
        <a:spcPct val="0"/>
      </a:spcAft>
      <a:defRPr sz="2000" b="1" kern="1200">
        <a:solidFill>
          <a:schemeClr val="tx1"/>
        </a:solidFill>
        <a:latin typeface="Arial" pitchFamily="34" charset="0"/>
        <a:ea typeface="+mn-ea"/>
        <a:cs typeface="+mn-cs"/>
      </a:defRPr>
    </a:lvl3pPr>
    <a:lvl4pPr marL="1371600" algn="ctr" rtl="0" fontAlgn="base">
      <a:spcBef>
        <a:spcPct val="0"/>
      </a:spcBef>
      <a:spcAft>
        <a:spcPct val="0"/>
      </a:spcAft>
      <a:defRPr sz="2000" b="1" kern="1200">
        <a:solidFill>
          <a:schemeClr val="tx1"/>
        </a:solidFill>
        <a:latin typeface="Arial" pitchFamily="34" charset="0"/>
        <a:ea typeface="+mn-ea"/>
        <a:cs typeface="+mn-cs"/>
      </a:defRPr>
    </a:lvl4pPr>
    <a:lvl5pPr marL="1828800" algn="ctr" rtl="0" fontAlgn="base">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7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6699"/>
    <a:srgbClr val="66CCFF"/>
    <a:srgbClr val="0099FF"/>
    <a:srgbClr val="FFC9C9"/>
    <a:srgbClr val="0033CC"/>
    <a:srgbClr val="3399FF"/>
    <a:srgbClr val="47A3FF"/>
    <a:srgbClr val="FF9F9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Bez stila, s rešetkom tablice">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2" autoAdjust="0"/>
    <p:restoredTop sz="97153" autoAdjust="0"/>
  </p:normalViewPr>
  <p:slideViewPr>
    <p:cSldViewPr snapToGrid="0">
      <p:cViewPr varScale="1">
        <p:scale>
          <a:sx n="106" d="100"/>
          <a:sy n="106" d="100"/>
        </p:scale>
        <p:origin x="174" y="96"/>
      </p:cViewPr>
      <p:guideLst>
        <p:guide orient="horz" pos="2115"/>
        <p:guide pos="38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86"/>
    </p:cViewPr>
  </p:sorterViewPr>
  <p:notesViewPr>
    <p:cSldViewPr snapToGrid="0">
      <p:cViewPr>
        <p:scale>
          <a:sx n="90" d="100"/>
          <a:sy n="90" d="100"/>
        </p:scale>
        <p:origin x="3624" y="-3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7" name="Rectangle 5"/>
          <p:cNvSpPr>
            <a:spLocks noGrp="1" noChangeArrowheads="1"/>
          </p:cNvSpPr>
          <p:nvPr>
            <p:ph type="sldNum" sz="quarter" idx="3"/>
          </p:nvPr>
        </p:nvSpPr>
        <p:spPr bwMode="auto">
          <a:xfrm>
            <a:off x="3850743" y="9429750"/>
            <a:ext cx="2946932" cy="496888"/>
          </a:xfrm>
          <a:prstGeom prst="rect">
            <a:avLst/>
          </a:prstGeom>
          <a:noFill/>
          <a:ln w="9525">
            <a:noFill/>
            <a:miter lim="800000"/>
            <a:headEnd/>
            <a:tailEnd/>
          </a:ln>
          <a:effectLst/>
        </p:spPr>
        <p:txBody>
          <a:bodyPr vert="horz" wrap="square" lIns="91413" tIns="45707" rIns="91413" bIns="45707" numCol="1" anchor="b" anchorCtr="0" compatLnSpc="1">
            <a:prstTxWarp prst="textNoShape">
              <a:avLst/>
            </a:prstTxWarp>
          </a:bodyPr>
          <a:lstStyle>
            <a:lvl1pPr algn="r" defTabSz="913619">
              <a:defRPr sz="1200" b="0" smtClean="0">
                <a:latin typeface="Times New Roman" pitchFamily="18" charset="0"/>
              </a:defRPr>
            </a:lvl1pPr>
          </a:lstStyle>
          <a:p>
            <a:pPr>
              <a:defRPr/>
            </a:pPr>
            <a:fld id="{E5627524-D422-4E19-BC49-FBC557F5B595}" type="slidenum">
              <a:rPr lang="en-GB"/>
              <a:pPr>
                <a:defRPr/>
              </a:pPr>
              <a:t>‹#›</a:t>
            </a:fld>
            <a:endParaRPr lang="en-GB"/>
          </a:p>
        </p:txBody>
      </p:sp>
      <p:sp>
        <p:nvSpPr>
          <p:cNvPr id="6" name="Rectangle 2"/>
          <p:cNvSpPr>
            <a:spLocks noGrp="1" noChangeArrowheads="1"/>
          </p:cNvSpPr>
          <p:nvPr>
            <p:ph type="hdr" sz="quarter"/>
          </p:nvPr>
        </p:nvSpPr>
        <p:spPr bwMode="auto">
          <a:xfrm>
            <a:off x="0" y="0"/>
            <a:ext cx="6874053" cy="496888"/>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ctr" defTabSz="913619">
              <a:defRPr sz="1200" b="1" dirty="0" smtClean="0">
                <a:solidFill>
                  <a:srgbClr val="FF0000"/>
                </a:solidFill>
                <a:latin typeface="+mn-lt"/>
              </a:defRPr>
            </a:lvl1pPr>
          </a:lstStyle>
          <a:p>
            <a:pPr algn="l">
              <a:defRPr/>
            </a:pPr>
            <a:r>
              <a:rPr lang="hr-HR" dirty="0">
                <a:solidFill>
                  <a:schemeClr val="bg2">
                    <a:lumMod val="10000"/>
                  </a:schemeClr>
                </a:solidFill>
              </a:rPr>
              <a:t>KOLEGIJ: ZAŠTITA OD POŽARA </a:t>
            </a:r>
          </a:p>
          <a:p>
            <a:pPr>
              <a:defRPr/>
            </a:pPr>
            <a:r>
              <a:rPr lang="hr-HR" dirty="0"/>
              <a:t>RADNI MATERIJAL</a:t>
            </a:r>
            <a:endParaRPr lang="en-GB" dirty="0"/>
          </a:p>
        </p:txBody>
      </p:sp>
      <p:sp>
        <p:nvSpPr>
          <p:cNvPr id="7" name="Rectangle 4"/>
          <p:cNvSpPr>
            <a:spLocks noGrp="1" noChangeArrowheads="1"/>
          </p:cNvSpPr>
          <p:nvPr>
            <p:ph type="ftr" sz="quarter" idx="2"/>
          </p:nvPr>
        </p:nvSpPr>
        <p:spPr bwMode="auto">
          <a:xfrm>
            <a:off x="1" y="9429752"/>
            <a:ext cx="2946932" cy="496887"/>
          </a:xfrm>
          <a:prstGeom prst="rect">
            <a:avLst/>
          </a:prstGeom>
          <a:noFill/>
          <a:ln w="9525">
            <a:noFill/>
            <a:miter lim="800000"/>
            <a:headEnd/>
            <a:tailEnd/>
          </a:ln>
          <a:effectLst/>
        </p:spPr>
        <p:txBody>
          <a:bodyPr vert="horz" wrap="square" lIns="91413" tIns="45707" rIns="91413" bIns="45707" numCol="1" anchor="b" anchorCtr="0" compatLnSpc="1">
            <a:prstTxWarp prst="textNoShape">
              <a:avLst/>
            </a:prstTxWarp>
          </a:bodyPr>
          <a:lstStyle>
            <a:lvl1pPr algn="l" defTabSz="913619">
              <a:defRPr sz="1200" b="0" dirty="0">
                <a:latin typeface="+mn-lt"/>
              </a:defRPr>
            </a:lvl1pPr>
          </a:lstStyle>
          <a:p>
            <a:pPr>
              <a:defRPr/>
            </a:pPr>
            <a:r>
              <a:rPr lang="hr-HR" dirty="0"/>
              <a:t>ak. godina 2011/2012</a:t>
            </a:r>
            <a:endParaRPr lang="en-GB" dirty="0"/>
          </a:p>
        </p:txBody>
      </p:sp>
    </p:spTree>
    <p:extLst>
      <p:ext uri="{BB962C8B-B14F-4D97-AF65-F5344CB8AC3E}">
        <p14:creationId xmlns:p14="http://schemas.microsoft.com/office/powerpoint/2010/main" val="1445220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1"/>
            <a:ext cx="2972392" cy="460375"/>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l" defTabSz="913619">
              <a:defRPr sz="1200" b="0" smtClean="0"/>
            </a:lvl1pPr>
          </a:lstStyle>
          <a:p>
            <a:pPr>
              <a:defRPr/>
            </a:pPr>
            <a:endParaRPr lang="en-GB"/>
          </a:p>
        </p:txBody>
      </p:sp>
      <p:sp>
        <p:nvSpPr>
          <p:cNvPr id="73732" name="Rectangle 4"/>
          <p:cNvSpPr>
            <a:spLocks noGrp="1" noRot="1" noChangeAspect="1" noChangeArrowheads="1" noTextEdit="1"/>
          </p:cNvSpPr>
          <p:nvPr>
            <p:ph type="sldImg" idx="2"/>
          </p:nvPr>
        </p:nvSpPr>
        <p:spPr bwMode="auto">
          <a:xfrm>
            <a:off x="127000" y="766763"/>
            <a:ext cx="6534150" cy="367665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950" y="4749801"/>
            <a:ext cx="4951864" cy="4441825"/>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3495" name="Rectangle 7"/>
          <p:cNvSpPr>
            <a:spLocks noGrp="1" noChangeArrowheads="1"/>
          </p:cNvSpPr>
          <p:nvPr>
            <p:ph type="sldNum" sz="quarter" idx="5"/>
          </p:nvPr>
        </p:nvSpPr>
        <p:spPr bwMode="auto">
          <a:xfrm>
            <a:off x="3885750" y="9421813"/>
            <a:ext cx="2896014" cy="536575"/>
          </a:xfrm>
          <a:prstGeom prst="rect">
            <a:avLst/>
          </a:prstGeom>
          <a:noFill/>
          <a:ln w="9525">
            <a:noFill/>
            <a:miter lim="800000"/>
            <a:headEnd/>
            <a:tailEnd/>
          </a:ln>
          <a:effectLst/>
        </p:spPr>
        <p:txBody>
          <a:bodyPr vert="horz" wrap="square" lIns="91413" tIns="45707" rIns="91413" bIns="45707" numCol="1" anchor="b" anchorCtr="0" compatLnSpc="1">
            <a:prstTxWarp prst="textNoShape">
              <a:avLst/>
            </a:prstTxWarp>
          </a:bodyPr>
          <a:lstStyle>
            <a:lvl1pPr algn="r" defTabSz="913619">
              <a:defRPr sz="1200" b="0" smtClean="0"/>
            </a:lvl1pPr>
          </a:lstStyle>
          <a:p>
            <a:pPr>
              <a:defRPr/>
            </a:pPr>
            <a:fld id="{D1A1AB2C-84A8-4B60-84BC-BAF7F91B5B64}" type="slidenum">
              <a:rPr lang="en-GB"/>
              <a:pPr>
                <a:defRPr/>
              </a:pPr>
              <a:t>‹#›</a:t>
            </a:fld>
            <a:endParaRPr lang="en-GB"/>
          </a:p>
        </p:txBody>
      </p:sp>
      <p:sp>
        <p:nvSpPr>
          <p:cNvPr id="8" name="Rectangle 3"/>
          <p:cNvSpPr txBox="1">
            <a:spLocks noChangeArrowheads="1"/>
          </p:cNvSpPr>
          <p:nvPr/>
        </p:nvSpPr>
        <p:spPr bwMode="auto">
          <a:xfrm>
            <a:off x="1" y="9658901"/>
            <a:ext cx="1677139" cy="267737"/>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r" defTabSz="946952">
              <a:defRPr sz="1200" b="0" smtClean="0"/>
            </a:lvl1pPr>
          </a:lstStyle>
          <a:p>
            <a:pPr marL="0" marR="0" lvl="0" indent="0" algn="r" defTabSz="913619" rtl="0" eaLnBrk="1" fontAlgn="base" latinLnBrk="0" hangingPunct="1">
              <a:lnSpc>
                <a:spcPct val="100000"/>
              </a:lnSpc>
              <a:spcBef>
                <a:spcPct val="0"/>
              </a:spcBef>
              <a:spcAft>
                <a:spcPct val="0"/>
              </a:spcAft>
              <a:buClrTx/>
              <a:buSzTx/>
              <a:buFontTx/>
              <a:buNone/>
              <a:tabLst/>
              <a:defRPr/>
            </a:pPr>
            <a:r>
              <a:rPr kumimoji="0" lang="hr-HR" sz="1200" b="0" i="0" u="none" strike="noStrike" kern="1200" cap="none" spc="0" normalizeH="0" baseline="0" noProof="0">
                <a:ln>
                  <a:noFill/>
                </a:ln>
                <a:solidFill>
                  <a:schemeClr val="tx1"/>
                </a:solidFill>
                <a:effectLst/>
                <a:uLnTx/>
                <a:uFillTx/>
                <a:latin typeface="Arial" pitchFamily="34" charset="0"/>
                <a:ea typeface="+mn-ea"/>
                <a:cs typeface="+mn-cs"/>
              </a:rPr>
              <a:t>ak. godina 2011/2012</a:t>
            </a:r>
            <a:endParaRPr kumimoji="0" lang="en-GB" sz="1200" b="0" i="0" u="none" strike="noStrike" kern="1200" cap="none" spc="0" normalizeH="0" baseline="0" noProof="0" dirty="0">
              <a:ln>
                <a:noFill/>
              </a:ln>
              <a:solidFill>
                <a:schemeClr val="tx1"/>
              </a:solidFill>
              <a:effectLst/>
              <a:uLnTx/>
              <a:uFillTx/>
              <a:latin typeface="Arial" pitchFamily="34" charset="0"/>
              <a:ea typeface="+mn-ea"/>
              <a:cs typeface="+mn-cs"/>
            </a:endParaRPr>
          </a:p>
        </p:txBody>
      </p:sp>
    </p:spTree>
    <p:extLst>
      <p:ext uri="{BB962C8B-B14F-4D97-AF65-F5344CB8AC3E}">
        <p14:creationId xmlns:p14="http://schemas.microsoft.com/office/powerpoint/2010/main" val="1828580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a:defRPr/>
            </a:pPr>
            <a:fld id="{D1A1AB2C-84A8-4B60-84BC-BAF7F91B5B64}" type="slidenum">
              <a:rPr lang="en-GB" smtClean="0"/>
              <a:pPr>
                <a:defRPr/>
              </a:pPr>
              <a:t>10</a:t>
            </a:fld>
            <a:endParaRPr lang="en-GB"/>
          </a:p>
        </p:txBody>
      </p:sp>
    </p:spTree>
    <p:extLst>
      <p:ext uri="{BB962C8B-B14F-4D97-AF65-F5344CB8AC3E}">
        <p14:creationId xmlns:p14="http://schemas.microsoft.com/office/powerpoint/2010/main" val="520685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7"/>
          <p:cNvSpPr>
            <a:spLocks noChangeShapeType="1"/>
          </p:cNvSpPr>
          <p:nvPr userDrawn="1"/>
        </p:nvSpPr>
        <p:spPr bwMode="auto">
          <a:xfrm>
            <a:off x="4738475" y="3521397"/>
            <a:ext cx="6959600" cy="0"/>
          </a:xfrm>
          <a:prstGeom prst="line">
            <a:avLst/>
          </a:prstGeom>
          <a:noFill/>
          <a:ln w="6350">
            <a:solidFill>
              <a:schemeClr val="tx1"/>
            </a:solidFill>
            <a:round/>
            <a:headEnd/>
            <a:tailEnd/>
          </a:ln>
          <a:effectLst/>
        </p:spPr>
        <p:txBody>
          <a:bodyPr/>
          <a:lstStyle/>
          <a:p>
            <a:pPr>
              <a:defRPr/>
            </a:pPr>
            <a:endParaRPr lang="hr-HR" sz="2000"/>
          </a:p>
        </p:txBody>
      </p:sp>
      <p:sp>
        <p:nvSpPr>
          <p:cNvPr id="7" name="Rectangle 34"/>
          <p:cNvSpPr>
            <a:spLocks noChangeArrowheads="1"/>
          </p:cNvSpPr>
          <p:nvPr userDrawn="1"/>
        </p:nvSpPr>
        <p:spPr bwMode="auto">
          <a:xfrm>
            <a:off x="0" y="6303964"/>
            <a:ext cx="12192000" cy="60325"/>
          </a:xfrm>
          <a:prstGeom prst="rect">
            <a:avLst/>
          </a:prstGeom>
          <a:solidFill>
            <a:schemeClr val="bg2">
              <a:lumMod val="50000"/>
              <a:lumOff val="50000"/>
            </a:schemeClr>
          </a:solidFill>
          <a:ln w="9525">
            <a:noFill/>
            <a:miter lim="800000"/>
            <a:headEnd/>
            <a:tailEnd/>
          </a:ln>
          <a:effectLst/>
        </p:spPr>
        <p:txBody>
          <a:bodyPr wrap="none" anchor="ctr"/>
          <a:lstStyle/>
          <a:p>
            <a:pPr>
              <a:defRPr/>
            </a:pPr>
            <a:endParaRPr lang="hr-HR" sz="2000"/>
          </a:p>
        </p:txBody>
      </p:sp>
      <p:sp>
        <p:nvSpPr>
          <p:cNvPr id="405516" name="Rectangle 12"/>
          <p:cNvSpPr>
            <a:spLocks noGrp="1" noChangeArrowheads="1"/>
          </p:cNvSpPr>
          <p:nvPr>
            <p:ph type="ctrTitle"/>
          </p:nvPr>
        </p:nvSpPr>
        <p:spPr>
          <a:xfrm>
            <a:off x="1320800" y="2278976"/>
            <a:ext cx="10363200" cy="1143000"/>
          </a:xfrm>
        </p:spPr>
        <p:txBody>
          <a:bodyPr/>
          <a:lstStyle>
            <a:lvl1pPr>
              <a:defRPr/>
            </a:lvl1pPr>
          </a:lstStyle>
          <a:p>
            <a:r>
              <a:rPr lang="en-GB"/>
              <a:t>Click to edit Master title style</a:t>
            </a:r>
          </a:p>
        </p:txBody>
      </p:sp>
      <p:sp>
        <p:nvSpPr>
          <p:cNvPr id="405517" name="Rectangle 1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GB"/>
              <a:t>Click to edit Master subtitle style</a:t>
            </a:r>
          </a:p>
        </p:txBody>
      </p:sp>
      <p:sp>
        <p:nvSpPr>
          <p:cNvPr id="9" name="Date Placeholder 8"/>
          <p:cNvSpPr>
            <a:spLocks noGrp="1" noChangeArrowheads="1"/>
          </p:cNvSpPr>
          <p:nvPr>
            <p:ph type="dt" sz="half" idx="10"/>
          </p:nvPr>
        </p:nvSpPr>
        <p:spPr bwMode="auto">
          <a:xfrm>
            <a:off x="1320800" y="6248400"/>
            <a:ext cx="2540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b="0" smtClean="0">
                <a:solidFill>
                  <a:schemeClr val="bg2"/>
                </a:solidFill>
                <a:latin typeface="Tahoma" pitchFamily="34" charset="0"/>
              </a:defRPr>
            </a:lvl1pPr>
          </a:lstStyle>
          <a:p>
            <a:pPr>
              <a:defRPr/>
            </a:pPr>
            <a:endParaRPr lang="en-GB"/>
          </a:p>
        </p:txBody>
      </p:sp>
      <p:sp>
        <p:nvSpPr>
          <p:cNvPr id="10" name="Footer Placeholder 9"/>
          <p:cNvSpPr>
            <a:spLocks noGrp="1" noChangeArrowheads="1"/>
          </p:cNvSpPr>
          <p:nvPr>
            <p:ph type="ftr" sz="quarter" idx="11"/>
          </p:nvPr>
        </p:nvSpPr>
        <p:spPr bwMode="auto">
          <a:xfrm>
            <a:off x="4572000" y="6248400"/>
            <a:ext cx="3860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smtClean="0">
                <a:solidFill>
                  <a:schemeClr val="bg2"/>
                </a:solidFill>
                <a:latin typeface="Tahoma" pitchFamily="34" charset="0"/>
              </a:defRPr>
            </a:lvl1pPr>
          </a:lstStyle>
          <a:p>
            <a:pPr>
              <a:defRPr/>
            </a:pPr>
            <a:endParaRPr lang="en-GB"/>
          </a:p>
        </p:txBody>
      </p:sp>
      <p:sp>
        <p:nvSpPr>
          <p:cNvPr id="11" name="Rectangle 10"/>
          <p:cNvSpPr>
            <a:spLocks noGrp="1" noChangeArrowheads="1"/>
          </p:cNvSpPr>
          <p:nvPr>
            <p:ph type="sldNum" sz="quarter" idx="12"/>
          </p:nvPr>
        </p:nvSpPr>
        <p:spPr>
          <a:xfrm>
            <a:off x="9144000" y="6248400"/>
            <a:ext cx="2540000" cy="457200"/>
          </a:xfrm>
        </p:spPr>
        <p:txBody>
          <a:bodyPr lIns="91440" rIns="91440"/>
          <a:lstStyle>
            <a:lvl1pPr algn="r">
              <a:defRPr smtClean="0">
                <a:solidFill>
                  <a:schemeClr val="bg2"/>
                </a:solidFill>
              </a:defRPr>
            </a:lvl1pPr>
          </a:lstStyle>
          <a:p>
            <a:pPr>
              <a:defRPr/>
            </a:pPr>
            <a:fld id="{70557506-6C16-4D55-BF98-EAC19A920EED}" type="slidenum">
              <a:rPr lang="en-GB"/>
              <a:pPr>
                <a:defRPr/>
              </a:pPr>
              <a:t>‹#›</a:t>
            </a:fld>
            <a:endParaRPr lang="en-GB"/>
          </a:p>
        </p:txBody>
      </p:sp>
      <p:pic>
        <p:nvPicPr>
          <p:cNvPr id="12" name="Picture 11"/>
          <p:cNvPicPr/>
          <p:nvPr userDrawn="1"/>
        </p:nvPicPr>
        <p:blipFill>
          <a:blip r:embed="rId2" cstate="print"/>
          <a:srcRect l="27107" t="78544" r="10248" b="19874"/>
          <a:stretch>
            <a:fillRect/>
          </a:stretch>
        </p:blipFill>
        <p:spPr bwMode="auto">
          <a:xfrm>
            <a:off x="0" y="1286359"/>
            <a:ext cx="12192000" cy="387458"/>
          </a:xfrm>
          <a:prstGeom prst="rect">
            <a:avLst/>
          </a:prstGeom>
          <a:noFill/>
          <a:ln w="9525">
            <a:noFill/>
            <a:miter lim="800000"/>
            <a:headEnd/>
            <a:tailEnd/>
          </a:ln>
        </p:spPr>
      </p:pic>
      <p:sp>
        <p:nvSpPr>
          <p:cNvPr id="13" name="Line 17"/>
          <p:cNvSpPr>
            <a:spLocks noChangeShapeType="1"/>
          </p:cNvSpPr>
          <p:nvPr userDrawn="1"/>
        </p:nvSpPr>
        <p:spPr bwMode="auto">
          <a:xfrm>
            <a:off x="1284068" y="2182622"/>
            <a:ext cx="6959600" cy="0"/>
          </a:xfrm>
          <a:prstGeom prst="line">
            <a:avLst/>
          </a:prstGeom>
          <a:noFill/>
          <a:ln w="6350">
            <a:solidFill>
              <a:schemeClr val="tx1"/>
            </a:solidFill>
            <a:round/>
            <a:headEnd/>
            <a:tailEnd/>
          </a:ln>
          <a:effectLst/>
        </p:spPr>
        <p:txBody>
          <a:bodyPr/>
          <a:lstStyle/>
          <a:p>
            <a:pPr>
              <a:defRPr/>
            </a:pPr>
            <a:endParaRPr lang="hr-HR" sz="20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13"/>
          <p:cNvSpPr>
            <a:spLocks noGrp="1" noChangeArrowheads="1"/>
          </p:cNvSpPr>
          <p:nvPr>
            <p:ph type="sldNum" sz="quarter" idx="10"/>
          </p:nvPr>
        </p:nvSpPr>
        <p:spPr>
          <a:ln/>
        </p:spPr>
        <p:txBody>
          <a:bodyPr/>
          <a:lstStyle>
            <a:lvl1pPr>
              <a:defRPr/>
            </a:lvl1pPr>
          </a:lstStyle>
          <a:p>
            <a:pPr>
              <a:defRPr/>
            </a:pPr>
            <a:fld id="{0E82CB4B-1035-4634-874A-5E21672262D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61918" y="146051"/>
            <a:ext cx="2597149" cy="5865813"/>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768351" y="146051"/>
            <a:ext cx="7590367"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13"/>
          <p:cNvSpPr>
            <a:spLocks noGrp="1" noChangeArrowheads="1"/>
          </p:cNvSpPr>
          <p:nvPr>
            <p:ph type="sldNum" sz="quarter" idx="10"/>
          </p:nvPr>
        </p:nvSpPr>
        <p:spPr>
          <a:ln/>
        </p:spPr>
        <p:txBody>
          <a:bodyPr/>
          <a:lstStyle>
            <a:lvl1pPr>
              <a:defRPr/>
            </a:lvl1pPr>
          </a:lstStyle>
          <a:p>
            <a:pPr>
              <a:defRPr/>
            </a:pPr>
            <a:fld id="{1AFF89AF-677E-4889-A8CA-9E6DFBE574CB}"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8351" y="146050"/>
            <a:ext cx="10390716" cy="698500"/>
          </a:xfrm>
        </p:spPr>
        <p:txBody>
          <a:bodyPr/>
          <a:lstStyle/>
          <a:p>
            <a:r>
              <a:rPr lang="en-US"/>
              <a:t>Click to edit Master title style</a:t>
            </a:r>
            <a:endParaRPr lang="hr-HR"/>
          </a:p>
        </p:txBody>
      </p:sp>
      <p:sp>
        <p:nvSpPr>
          <p:cNvPr id="3" name="Text Placeholder 2"/>
          <p:cNvSpPr>
            <a:spLocks noGrp="1"/>
          </p:cNvSpPr>
          <p:nvPr>
            <p:ph type="body" sz="half" idx="1"/>
          </p:nvPr>
        </p:nvSpPr>
        <p:spPr>
          <a:xfrm>
            <a:off x="778933" y="1516063"/>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062133" y="1516063"/>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13"/>
          <p:cNvSpPr>
            <a:spLocks noGrp="1" noChangeArrowheads="1"/>
          </p:cNvSpPr>
          <p:nvPr>
            <p:ph type="sldNum" sz="quarter" idx="10"/>
          </p:nvPr>
        </p:nvSpPr>
        <p:spPr>
          <a:ln/>
        </p:spPr>
        <p:txBody>
          <a:bodyPr/>
          <a:lstStyle>
            <a:lvl1pPr>
              <a:defRPr/>
            </a:lvl1pPr>
          </a:lstStyle>
          <a:p>
            <a:pPr>
              <a:defRPr/>
            </a:pPr>
            <a:fld id="{60C609A2-6022-493F-82D8-FF3BBCF07E49}"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r>
              <a:rPr lang="sr-Latn-RS"/>
              <a:t>BLOWER DOOR</a:t>
            </a:r>
            <a:endParaRPr lang="hr-HR"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hr-HR" dirty="0"/>
          </a:p>
        </p:txBody>
      </p:sp>
      <p:sp>
        <p:nvSpPr>
          <p:cNvPr id="6" name="Slide Number Placeholder 5"/>
          <p:cNvSpPr>
            <a:spLocks noGrp="1"/>
          </p:cNvSpPr>
          <p:nvPr>
            <p:ph type="sldNum" sz="quarter" idx="12"/>
          </p:nvPr>
        </p:nvSpPr>
        <p:spPr/>
        <p:txBody>
          <a:bodyPr/>
          <a:lstStyle/>
          <a:p>
            <a:fld id="{F698CF0B-33C3-424B-8423-4FCDBC513C7E}" type="slidenum">
              <a:rPr lang="hr-HR" smtClean="0"/>
              <a:t>‹#›</a:t>
            </a:fld>
            <a:endParaRPr lang="hr-HR"/>
          </a:p>
        </p:txBody>
      </p:sp>
      <p:cxnSp>
        <p:nvCxnSpPr>
          <p:cNvPr id="19" name="Straight Connector 18"/>
          <p:cNvCxnSpPr/>
          <p:nvPr userDrawn="1"/>
        </p:nvCxnSpPr>
        <p:spPr>
          <a:xfrm>
            <a:off x="0" y="1340768"/>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userDrawn="1"/>
        </p:nvCxnSpPr>
        <p:spPr>
          <a:xfrm>
            <a:off x="0" y="6093296"/>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nvGrpSpPr>
          <p:cNvPr id="21" name="Group 25"/>
          <p:cNvGrpSpPr>
            <a:grpSpLocks noChangeAspect="1"/>
          </p:cNvGrpSpPr>
          <p:nvPr userDrawn="1"/>
        </p:nvGrpSpPr>
        <p:grpSpPr bwMode="auto">
          <a:xfrm>
            <a:off x="527052" y="260351"/>
            <a:ext cx="960437" cy="754494"/>
            <a:chOff x="705" y="1075"/>
            <a:chExt cx="997" cy="1042"/>
          </a:xfrm>
        </p:grpSpPr>
        <p:sp>
          <p:nvSpPr>
            <p:cNvPr id="22" name="Freeform 26"/>
            <p:cNvSpPr>
              <a:spLocks noChangeAspect="1"/>
            </p:cNvSpPr>
            <p:nvPr/>
          </p:nvSpPr>
          <p:spPr bwMode="auto">
            <a:xfrm>
              <a:off x="826" y="1211"/>
              <a:ext cx="384" cy="385"/>
            </a:xfrm>
            <a:custGeom>
              <a:avLst/>
              <a:gdLst>
                <a:gd name="T0" fmla="*/ 142 w 384"/>
                <a:gd name="T1" fmla="*/ 85 h 385"/>
                <a:gd name="T2" fmla="*/ 127 w 384"/>
                <a:gd name="T3" fmla="*/ 98 h 385"/>
                <a:gd name="T4" fmla="*/ 112 w 384"/>
                <a:gd name="T5" fmla="*/ 112 h 385"/>
                <a:gd name="T6" fmla="*/ 102 w 384"/>
                <a:gd name="T7" fmla="*/ 122 h 385"/>
                <a:gd name="T8" fmla="*/ 89 w 384"/>
                <a:gd name="T9" fmla="*/ 138 h 385"/>
                <a:gd name="T10" fmla="*/ 77 w 384"/>
                <a:gd name="T11" fmla="*/ 153 h 385"/>
                <a:gd name="T12" fmla="*/ 65 w 384"/>
                <a:gd name="T13" fmla="*/ 170 h 385"/>
                <a:gd name="T14" fmla="*/ 54 w 384"/>
                <a:gd name="T15" fmla="*/ 187 h 385"/>
                <a:gd name="T16" fmla="*/ 44 w 384"/>
                <a:gd name="T17" fmla="*/ 204 h 385"/>
                <a:gd name="T18" fmla="*/ 35 w 384"/>
                <a:gd name="T19" fmla="*/ 222 h 385"/>
                <a:gd name="T20" fmla="*/ 27 w 384"/>
                <a:gd name="T21" fmla="*/ 241 h 385"/>
                <a:gd name="T22" fmla="*/ 20 w 384"/>
                <a:gd name="T23" fmla="*/ 260 h 385"/>
                <a:gd name="T24" fmla="*/ 14 w 384"/>
                <a:gd name="T25" fmla="*/ 280 h 385"/>
                <a:gd name="T26" fmla="*/ 9 w 384"/>
                <a:gd name="T27" fmla="*/ 300 h 385"/>
                <a:gd name="T28" fmla="*/ 5 w 384"/>
                <a:gd name="T29" fmla="*/ 320 h 385"/>
                <a:gd name="T30" fmla="*/ 2 w 384"/>
                <a:gd name="T31" fmla="*/ 341 h 385"/>
                <a:gd name="T32" fmla="*/ 0 w 384"/>
                <a:gd name="T33" fmla="*/ 362 h 385"/>
                <a:gd name="T34" fmla="*/ 0 w 384"/>
                <a:gd name="T35" fmla="*/ 384 h 385"/>
                <a:gd name="T36" fmla="*/ 133 w 384"/>
                <a:gd name="T37" fmla="*/ 384 h 385"/>
                <a:gd name="T38" fmla="*/ 133 w 384"/>
                <a:gd name="T39" fmla="*/ 371 h 385"/>
                <a:gd name="T40" fmla="*/ 135 w 384"/>
                <a:gd name="T41" fmla="*/ 350 h 385"/>
                <a:gd name="T42" fmla="*/ 139 w 384"/>
                <a:gd name="T43" fmla="*/ 329 h 385"/>
                <a:gd name="T44" fmla="*/ 144 w 384"/>
                <a:gd name="T45" fmla="*/ 309 h 385"/>
                <a:gd name="T46" fmla="*/ 151 w 384"/>
                <a:gd name="T47" fmla="*/ 290 h 385"/>
                <a:gd name="T48" fmla="*/ 159 w 384"/>
                <a:gd name="T49" fmla="*/ 272 h 385"/>
                <a:gd name="T50" fmla="*/ 169 w 384"/>
                <a:gd name="T51" fmla="*/ 254 h 385"/>
                <a:gd name="T52" fmla="*/ 180 w 384"/>
                <a:gd name="T53" fmla="*/ 237 h 385"/>
                <a:gd name="T54" fmla="*/ 193 w 384"/>
                <a:gd name="T55" fmla="*/ 221 h 385"/>
                <a:gd name="T56" fmla="*/ 206 w 384"/>
                <a:gd name="T57" fmla="*/ 206 h 385"/>
                <a:gd name="T58" fmla="*/ 215 w 384"/>
                <a:gd name="T59" fmla="*/ 198 h 385"/>
                <a:gd name="T60" fmla="*/ 231 w 384"/>
                <a:gd name="T61" fmla="*/ 185 h 385"/>
                <a:gd name="T62" fmla="*/ 247 w 384"/>
                <a:gd name="T63" fmla="*/ 173 h 385"/>
                <a:gd name="T64" fmla="*/ 264 w 384"/>
                <a:gd name="T65" fmla="*/ 163 h 385"/>
                <a:gd name="T66" fmla="*/ 283 w 384"/>
                <a:gd name="T67" fmla="*/ 154 h 385"/>
                <a:gd name="T68" fmla="*/ 302 w 384"/>
                <a:gd name="T69" fmla="*/ 147 h 385"/>
                <a:gd name="T70" fmla="*/ 321 w 384"/>
                <a:gd name="T71" fmla="*/ 141 h 385"/>
                <a:gd name="T72" fmla="*/ 342 w 384"/>
                <a:gd name="T73" fmla="*/ 136 h 385"/>
                <a:gd name="T74" fmla="*/ 363 w 384"/>
                <a:gd name="T75" fmla="*/ 134 h 385"/>
                <a:gd name="T76" fmla="*/ 384 w 384"/>
                <a:gd name="T77" fmla="*/ 133 h 385"/>
                <a:gd name="T78" fmla="*/ 384 w 384"/>
                <a:gd name="T79" fmla="*/ 0 h 385"/>
                <a:gd name="T80" fmla="*/ 369 w 384"/>
                <a:gd name="T81" fmla="*/ 0 h 385"/>
                <a:gd name="T82" fmla="*/ 347 w 384"/>
                <a:gd name="T83" fmla="*/ 1 h 385"/>
                <a:gd name="T84" fmla="*/ 327 w 384"/>
                <a:gd name="T85" fmla="*/ 4 h 385"/>
                <a:gd name="T86" fmla="*/ 306 w 384"/>
                <a:gd name="T87" fmla="*/ 7 h 385"/>
                <a:gd name="T88" fmla="*/ 286 w 384"/>
                <a:gd name="T89" fmla="*/ 12 h 385"/>
                <a:gd name="T90" fmla="*/ 266 w 384"/>
                <a:gd name="T91" fmla="*/ 18 h 385"/>
                <a:gd name="T92" fmla="*/ 247 w 384"/>
                <a:gd name="T93" fmla="*/ 25 h 385"/>
                <a:gd name="T94" fmla="*/ 228 w 384"/>
                <a:gd name="T95" fmla="*/ 33 h 385"/>
                <a:gd name="T96" fmla="*/ 210 w 384"/>
                <a:gd name="T97" fmla="*/ 41 h 385"/>
                <a:gd name="T98" fmla="*/ 192 w 384"/>
                <a:gd name="T99" fmla="*/ 51 h 385"/>
                <a:gd name="T100" fmla="*/ 175 w 384"/>
                <a:gd name="T101" fmla="*/ 62 h 385"/>
                <a:gd name="T102" fmla="*/ 158 w 384"/>
                <a:gd name="T103" fmla="*/ 73 h 385"/>
                <a:gd name="T104" fmla="*/ 142 w 384"/>
                <a:gd name="T105" fmla="*/ 85 h 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4"/>
                <a:gd name="T160" fmla="*/ 0 h 385"/>
                <a:gd name="T161" fmla="*/ 384 w 384"/>
                <a:gd name="T162" fmla="*/ 385 h 3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4" h="385">
                  <a:moveTo>
                    <a:pt x="142" y="85"/>
                  </a:moveTo>
                  <a:lnTo>
                    <a:pt x="127" y="98"/>
                  </a:lnTo>
                  <a:lnTo>
                    <a:pt x="112" y="112"/>
                  </a:lnTo>
                  <a:lnTo>
                    <a:pt x="102" y="122"/>
                  </a:lnTo>
                  <a:lnTo>
                    <a:pt x="89" y="138"/>
                  </a:lnTo>
                  <a:lnTo>
                    <a:pt x="77" y="153"/>
                  </a:lnTo>
                  <a:lnTo>
                    <a:pt x="65" y="170"/>
                  </a:lnTo>
                  <a:lnTo>
                    <a:pt x="54" y="187"/>
                  </a:lnTo>
                  <a:lnTo>
                    <a:pt x="44" y="204"/>
                  </a:lnTo>
                  <a:lnTo>
                    <a:pt x="35" y="222"/>
                  </a:lnTo>
                  <a:lnTo>
                    <a:pt x="27" y="241"/>
                  </a:lnTo>
                  <a:lnTo>
                    <a:pt x="20" y="260"/>
                  </a:lnTo>
                  <a:lnTo>
                    <a:pt x="14" y="280"/>
                  </a:lnTo>
                  <a:lnTo>
                    <a:pt x="9" y="300"/>
                  </a:lnTo>
                  <a:lnTo>
                    <a:pt x="5" y="320"/>
                  </a:lnTo>
                  <a:lnTo>
                    <a:pt x="2" y="341"/>
                  </a:lnTo>
                  <a:lnTo>
                    <a:pt x="0" y="362"/>
                  </a:lnTo>
                  <a:lnTo>
                    <a:pt x="0" y="384"/>
                  </a:lnTo>
                  <a:lnTo>
                    <a:pt x="133" y="384"/>
                  </a:lnTo>
                  <a:lnTo>
                    <a:pt x="133" y="371"/>
                  </a:lnTo>
                  <a:lnTo>
                    <a:pt x="135" y="350"/>
                  </a:lnTo>
                  <a:lnTo>
                    <a:pt x="139" y="329"/>
                  </a:lnTo>
                  <a:lnTo>
                    <a:pt x="144" y="309"/>
                  </a:lnTo>
                  <a:lnTo>
                    <a:pt x="151" y="290"/>
                  </a:lnTo>
                  <a:lnTo>
                    <a:pt x="159" y="272"/>
                  </a:lnTo>
                  <a:lnTo>
                    <a:pt x="169" y="254"/>
                  </a:lnTo>
                  <a:lnTo>
                    <a:pt x="180" y="237"/>
                  </a:lnTo>
                  <a:lnTo>
                    <a:pt x="193" y="221"/>
                  </a:lnTo>
                  <a:lnTo>
                    <a:pt x="206" y="206"/>
                  </a:lnTo>
                  <a:lnTo>
                    <a:pt x="215" y="198"/>
                  </a:lnTo>
                  <a:lnTo>
                    <a:pt x="231" y="185"/>
                  </a:lnTo>
                  <a:lnTo>
                    <a:pt x="247" y="173"/>
                  </a:lnTo>
                  <a:lnTo>
                    <a:pt x="264" y="163"/>
                  </a:lnTo>
                  <a:lnTo>
                    <a:pt x="283" y="154"/>
                  </a:lnTo>
                  <a:lnTo>
                    <a:pt x="302" y="147"/>
                  </a:lnTo>
                  <a:lnTo>
                    <a:pt x="321" y="141"/>
                  </a:lnTo>
                  <a:lnTo>
                    <a:pt x="342" y="136"/>
                  </a:lnTo>
                  <a:lnTo>
                    <a:pt x="363" y="134"/>
                  </a:lnTo>
                  <a:lnTo>
                    <a:pt x="384" y="133"/>
                  </a:lnTo>
                  <a:lnTo>
                    <a:pt x="384" y="0"/>
                  </a:lnTo>
                  <a:lnTo>
                    <a:pt x="369" y="0"/>
                  </a:lnTo>
                  <a:lnTo>
                    <a:pt x="347" y="1"/>
                  </a:lnTo>
                  <a:lnTo>
                    <a:pt x="327" y="4"/>
                  </a:lnTo>
                  <a:lnTo>
                    <a:pt x="306" y="7"/>
                  </a:lnTo>
                  <a:lnTo>
                    <a:pt x="286" y="12"/>
                  </a:lnTo>
                  <a:lnTo>
                    <a:pt x="266" y="18"/>
                  </a:lnTo>
                  <a:lnTo>
                    <a:pt x="247" y="25"/>
                  </a:lnTo>
                  <a:lnTo>
                    <a:pt x="228" y="33"/>
                  </a:lnTo>
                  <a:lnTo>
                    <a:pt x="210" y="41"/>
                  </a:lnTo>
                  <a:lnTo>
                    <a:pt x="192" y="51"/>
                  </a:lnTo>
                  <a:lnTo>
                    <a:pt x="175" y="62"/>
                  </a:lnTo>
                  <a:lnTo>
                    <a:pt x="158" y="73"/>
                  </a:lnTo>
                  <a:lnTo>
                    <a:pt x="142" y="85"/>
                  </a:lnTo>
                  <a:close/>
                </a:path>
              </a:pathLst>
            </a:custGeom>
            <a:solidFill>
              <a:srgbClr val="000000"/>
            </a:solidFill>
            <a:ln w="9525">
              <a:noFill/>
              <a:round/>
              <a:headEnd/>
              <a:tailEnd/>
            </a:ln>
          </p:spPr>
          <p:txBody>
            <a:bodyPr/>
            <a:lstStyle/>
            <a:p>
              <a:endParaRPr lang="hr-HR" sz="2000"/>
            </a:p>
          </p:txBody>
        </p:sp>
        <p:sp>
          <p:nvSpPr>
            <p:cNvPr id="23" name="Rectangle 27"/>
            <p:cNvSpPr>
              <a:spLocks noChangeAspect="1"/>
            </p:cNvSpPr>
            <p:nvPr/>
          </p:nvSpPr>
          <p:spPr bwMode="auto">
            <a:xfrm>
              <a:off x="1210" y="1596"/>
              <a:ext cx="131" cy="178"/>
            </a:xfrm>
            <a:prstGeom prst="rect">
              <a:avLst/>
            </a:prstGeom>
            <a:solidFill>
              <a:srgbClr val="000000"/>
            </a:solidFill>
            <a:ln w="9525">
              <a:noFill/>
              <a:miter lim="800000"/>
              <a:headEnd/>
              <a:tailEnd/>
            </a:ln>
          </p:spPr>
          <p:txBody>
            <a:bodyPr/>
            <a:lstStyle/>
            <a:p>
              <a:endParaRPr lang="hr-HR" sz="2000"/>
            </a:p>
          </p:txBody>
        </p:sp>
        <p:sp>
          <p:nvSpPr>
            <p:cNvPr id="24" name="Rectangle 28"/>
            <p:cNvSpPr>
              <a:spLocks noChangeAspect="1"/>
            </p:cNvSpPr>
            <p:nvPr/>
          </p:nvSpPr>
          <p:spPr bwMode="auto">
            <a:xfrm>
              <a:off x="1342" y="1211"/>
              <a:ext cx="356" cy="131"/>
            </a:xfrm>
            <a:prstGeom prst="rect">
              <a:avLst/>
            </a:prstGeom>
            <a:solidFill>
              <a:srgbClr val="A7A9AB"/>
            </a:solidFill>
            <a:ln w="9525">
              <a:noFill/>
              <a:miter lim="800000"/>
              <a:headEnd/>
              <a:tailEnd/>
            </a:ln>
          </p:spPr>
          <p:txBody>
            <a:bodyPr/>
            <a:lstStyle/>
            <a:p>
              <a:endParaRPr lang="hr-HR" sz="2000"/>
            </a:p>
          </p:txBody>
        </p:sp>
        <p:sp>
          <p:nvSpPr>
            <p:cNvPr id="25" name="Rectangle 29"/>
            <p:cNvSpPr>
              <a:spLocks noChangeAspect="1"/>
            </p:cNvSpPr>
            <p:nvPr/>
          </p:nvSpPr>
          <p:spPr bwMode="auto">
            <a:xfrm>
              <a:off x="1342" y="1463"/>
              <a:ext cx="178" cy="131"/>
            </a:xfrm>
            <a:prstGeom prst="rect">
              <a:avLst/>
            </a:prstGeom>
            <a:solidFill>
              <a:srgbClr val="F26F21"/>
            </a:solidFill>
            <a:ln w="9525">
              <a:noFill/>
              <a:miter lim="800000"/>
              <a:headEnd/>
              <a:tailEnd/>
            </a:ln>
          </p:spPr>
          <p:txBody>
            <a:bodyPr/>
            <a:lstStyle/>
            <a:p>
              <a:endParaRPr lang="hr-HR" sz="2000"/>
            </a:p>
          </p:txBody>
        </p:sp>
        <p:sp>
          <p:nvSpPr>
            <p:cNvPr id="26" name="Freeform 30"/>
            <p:cNvSpPr>
              <a:spLocks noChangeAspect="1"/>
            </p:cNvSpPr>
            <p:nvPr/>
          </p:nvSpPr>
          <p:spPr bwMode="auto">
            <a:xfrm>
              <a:off x="1341" y="1077"/>
              <a:ext cx="0" cy="1038"/>
            </a:xfrm>
            <a:custGeom>
              <a:avLst/>
              <a:gdLst>
                <a:gd name="T0" fmla="*/ 0 h 1038"/>
                <a:gd name="T1" fmla="*/ 1038 h 1038"/>
                <a:gd name="T2" fmla="*/ 0 60000 65536"/>
                <a:gd name="T3" fmla="*/ 0 60000 65536"/>
                <a:gd name="T4" fmla="*/ 0 h 1038"/>
                <a:gd name="T5" fmla="*/ 1038 h 1038"/>
              </a:gdLst>
              <a:ahLst/>
              <a:cxnLst>
                <a:cxn ang="T2">
                  <a:pos x="0" y="T0"/>
                </a:cxn>
                <a:cxn ang="T3">
                  <a:pos x="0" y="T1"/>
                </a:cxn>
              </a:cxnLst>
              <a:rect l="0" t="T4" r="0" b="T5"/>
              <a:pathLst>
                <a:path h="1038">
                  <a:moveTo>
                    <a:pt x="0" y="0"/>
                  </a:moveTo>
                  <a:lnTo>
                    <a:pt x="0" y="1038"/>
                  </a:lnTo>
                </a:path>
              </a:pathLst>
            </a:custGeom>
            <a:noFill/>
            <a:ln w="2743">
              <a:solidFill>
                <a:srgbClr val="000000"/>
              </a:solidFill>
              <a:round/>
              <a:headEnd/>
              <a:tailEnd/>
            </a:ln>
          </p:spPr>
          <p:txBody>
            <a:bodyPr/>
            <a:lstStyle/>
            <a:p>
              <a:endParaRPr lang="hr-HR" sz="2000"/>
            </a:p>
          </p:txBody>
        </p:sp>
        <p:sp>
          <p:nvSpPr>
            <p:cNvPr id="27" name="Freeform 31"/>
            <p:cNvSpPr>
              <a:spLocks noChangeAspect="1"/>
            </p:cNvSpPr>
            <p:nvPr/>
          </p:nvSpPr>
          <p:spPr bwMode="auto">
            <a:xfrm>
              <a:off x="707" y="1596"/>
              <a:ext cx="634" cy="0"/>
            </a:xfrm>
            <a:custGeom>
              <a:avLst/>
              <a:gdLst>
                <a:gd name="T0" fmla="*/ 0 w 634"/>
                <a:gd name="T1" fmla="*/ 634 w 634"/>
                <a:gd name="T2" fmla="*/ 0 60000 65536"/>
                <a:gd name="T3" fmla="*/ 0 60000 65536"/>
                <a:gd name="T4" fmla="*/ 0 w 634"/>
                <a:gd name="T5" fmla="*/ 634 w 634"/>
              </a:gdLst>
              <a:ahLst/>
              <a:cxnLst>
                <a:cxn ang="T2">
                  <a:pos x="T0" y="0"/>
                </a:cxn>
                <a:cxn ang="T3">
                  <a:pos x="T1" y="0"/>
                </a:cxn>
              </a:cxnLst>
              <a:rect l="T4" t="0" r="T5" b="0"/>
              <a:pathLst>
                <a:path w="634">
                  <a:moveTo>
                    <a:pt x="0" y="0"/>
                  </a:moveTo>
                  <a:lnTo>
                    <a:pt x="634" y="0"/>
                  </a:lnTo>
                </a:path>
              </a:pathLst>
            </a:custGeom>
            <a:noFill/>
            <a:ln w="2743">
              <a:solidFill>
                <a:srgbClr val="000000"/>
              </a:solidFill>
              <a:round/>
              <a:headEnd/>
              <a:tailEnd/>
            </a:ln>
          </p:spPr>
          <p:txBody>
            <a:bodyPr/>
            <a:lstStyle/>
            <a:p>
              <a:endParaRPr lang="hr-HR" sz="2000"/>
            </a:p>
          </p:txBody>
        </p:sp>
        <p:sp>
          <p:nvSpPr>
            <p:cNvPr id="28" name="Freeform 32"/>
            <p:cNvSpPr>
              <a:spLocks noChangeAspect="1"/>
            </p:cNvSpPr>
            <p:nvPr/>
          </p:nvSpPr>
          <p:spPr bwMode="auto">
            <a:xfrm>
              <a:off x="826" y="1596"/>
              <a:ext cx="383" cy="384"/>
            </a:xfrm>
            <a:custGeom>
              <a:avLst/>
              <a:gdLst>
                <a:gd name="T0" fmla="*/ 0 w 384"/>
                <a:gd name="T1" fmla="*/ 0 h 384"/>
                <a:gd name="T2" fmla="*/ 0 w 384"/>
                <a:gd name="T3" fmla="*/ 0 h 384"/>
                <a:gd name="T4" fmla="*/ 0 w 384"/>
                <a:gd name="T5" fmla="*/ 21 h 384"/>
                <a:gd name="T6" fmla="*/ 2 w 384"/>
                <a:gd name="T7" fmla="*/ 42 h 384"/>
                <a:gd name="T8" fmla="*/ 5 w 384"/>
                <a:gd name="T9" fmla="*/ 63 h 384"/>
                <a:gd name="T10" fmla="*/ 9 w 384"/>
                <a:gd name="T11" fmla="*/ 83 h 384"/>
                <a:gd name="T12" fmla="*/ 14 w 384"/>
                <a:gd name="T13" fmla="*/ 103 h 384"/>
                <a:gd name="T14" fmla="*/ 20 w 384"/>
                <a:gd name="T15" fmla="*/ 123 h 384"/>
                <a:gd name="T16" fmla="*/ 27 w 384"/>
                <a:gd name="T17" fmla="*/ 142 h 384"/>
                <a:gd name="T18" fmla="*/ 35 w 384"/>
                <a:gd name="T19" fmla="*/ 161 h 384"/>
                <a:gd name="T20" fmla="*/ 44 w 384"/>
                <a:gd name="T21" fmla="*/ 179 h 384"/>
                <a:gd name="T22" fmla="*/ 54 w 384"/>
                <a:gd name="T23" fmla="*/ 197 h 384"/>
                <a:gd name="T24" fmla="*/ 65 w 384"/>
                <a:gd name="T25" fmla="*/ 214 h 384"/>
                <a:gd name="T26" fmla="*/ 77 w 384"/>
                <a:gd name="T27" fmla="*/ 230 h 384"/>
                <a:gd name="T28" fmla="*/ 89 w 384"/>
                <a:gd name="T29" fmla="*/ 246 h 384"/>
                <a:gd name="T30" fmla="*/ 102 w 384"/>
                <a:gd name="T31" fmla="*/ 261 h 384"/>
                <a:gd name="T32" fmla="*/ 112 w 384"/>
                <a:gd name="T33" fmla="*/ 271 h 384"/>
                <a:gd name="T34" fmla="*/ 127 w 384"/>
                <a:gd name="T35" fmla="*/ 285 h 384"/>
                <a:gd name="T36" fmla="*/ 142 w 384"/>
                <a:gd name="T37" fmla="*/ 298 h 384"/>
                <a:gd name="T38" fmla="*/ 158 w 384"/>
                <a:gd name="T39" fmla="*/ 310 h 384"/>
                <a:gd name="T40" fmla="*/ 174 w 384"/>
                <a:gd name="T41" fmla="*/ 322 h 384"/>
                <a:gd name="T42" fmla="*/ 192 w 384"/>
                <a:gd name="T43" fmla="*/ 332 h 384"/>
                <a:gd name="T44" fmla="*/ 205 w 384"/>
                <a:gd name="T45" fmla="*/ 342 h 384"/>
                <a:gd name="T46" fmla="*/ 224 w 384"/>
                <a:gd name="T47" fmla="*/ 351 h 384"/>
                <a:gd name="T48" fmla="*/ 243 w 384"/>
                <a:gd name="T49" fmla="*/ 359 h 384"/>
                <a:gd name="T50" fmla="*/ 262 w 384"/>
                <a:gd name="T51" fmla="*/ 365 h 384"/>
                <a:gd name="T52" fmla="*/ 282 w 384"/>
                <a:gd name="T53" fmla="*/ 371 h 384"/>
                <a:gd name="T54" fmla="*/ 302 w 384"/>
                <a:gd name="T55" fmla="*/ 376 h 384"/>
                <a:gd name="T56" fmla="*/ 322 w 384"/>
                <a:gd name="T57" fmla="*/ 380 h 384"/>
                <a:gd name="T58" fmla="*/ 343 w 384"/>
                <a:gd name="T59" fmla="*/ 382 h 384"/>
                <a:gd name="T60" fmla="*/ 365 w 384"/>
                <a:gd name="T61" fmla="*/ 384 h 384"/>
                <a:gd name="T62" fmla="*/ 379 w 384"/>
                <a:gd name="T63" fmla="*/ 384 h 384"/>
                <a:gd name="T64" fmla="*/ 379 w 384"/>
                <a:gd name="T65" fmla="*/ 384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4"/>
                <a:gd name="T100" fmla="*/ 0 h 384"/>
                <a:gd name="T101" fmla="*/ 384 w 384"/>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4" h="384">
                  <a:moveTo>
                    <a:pt x="0" y="0"/>
                  </a:moveTo>
                  <a:lnTo>
                    <a:pt x="0" y="0"/>
                  </a:lnTo>
                  <a:lnTo>
                    <a:pt x="0" y="21"/>
                  </a:lnTo>
                  <a:lnTo>
                    <a:pt x="2" y="42"/>
                  </a:lnTo>
                  <a:lnTo>
                    <a:pt x="5" y="63"/>
                  </a:lnTo>
                  <a:lnTo>
                    <a:pt x="9" y="83"/>
                  </a:lnTo>
                  <a:lnTo>
                    <a:pt x="14" y="103"/>
                  </a:lnTo>
                  <a:lnTo>
                    <a:pt x="20" y="123"/>
                  </a:lnTo>
                  <a:lnTo>
                    <a:pt x="27" y="142"/>
                  </a:lnTo>
                  <a:lnTo>
                    <a:pt x="35" y="161"/>
                  </a:lnTo>
                  <a:lnTo>
                    <a:pt x="44" y="179"/>
                  </a:lnTo>
                  <a:lnTo>
                    <a:pt x="54" y="197"/>
                  </a:lnTo>
                  <a:lnTo>
                    <a:pt x="65" y="214"/>
                  </a:lnTo>
                  <a:lnTo>
                    <a:pt x="77" y="230"/>
                  </a:lnTo>
                  <a:lnTo>
                    <a:pt x="89" y="246"/>
                  </a:lnTo>
                  <a:lnTo>
                    <a:pt x="102" y="261"/>
                  </a:lnTo>
                  <a:lnTo>
                    <a:pt x="112" y="271"/>
                  </a:lnTo>
                  <a:lnTo>
                    <a:pt x="127" y="285"/>
                  </a:lnTo>
                  <a:lnTo>
                    <a:pt x="142" y="298"/>
                  </a:lnTo>
                  <a:lnTo>
                    <a:pt x="158" y="310"/>
                  </a:lnTo>
                  <a:lnTo>
                    <a:pt x="174" y="322"/>
                  </a:lnTo>
                  <a:lnTo>
                    <a:pt x="193" y="332"/>
                  </a:lnTo>
                  <a:lnTo>
                    <a:pt x="210" y="342"/>
                  </a:lnTo>
                  <a:lnTo>
                    <a:pt x="229" y="351"/>
                  </a:lnTo>
                  <a:lnTo>
                    <a:pt x="248" y="359"/>
                  </a:lnTo>
                  <a:lnTo>
                    <a:pt x="267" y="365"/>
                  </a:lnTo>
                  <a:lnTo>
                    <a:pt x="287" y="371"/>
                  </a:lnTo>
                  <a:lnTo>
                    <a:pt x="307" y="376"/>
                  </a:lnTo>
                  <a:lnTo>
                    <a:pt x="327" y="380"/>
                  </a:lnTo>
                  <a:lnTo>
                    <a:pt x="348" y="382"/>
                  </a:lnTo>
                  <a:lnTo>
                    <a:pt x="370" y="384"/>
                  </a:lnTo>
                  <a:lnTo>
                    <a:pt x="384" y="384"/>
                  </a:lnTo>
                </a:path>
              </a:pathLst>
            </a:custGeom>
            <a:noFill/>
            <a:ln w="2743">
              <a:solidFill>
                <a:srgbClr val="000000"/>
              </a:solidFill>
              <a:round/>
              <a:headEnd/>
              <a:tailEnd/>
            </a:ln>
          </p:spPr>
          <p:txBody>
            <a:bodyPr/>
            <a:lstStyle/>
            <a:p>
              <a:endParaRPr lang="hr-HR" sz="2000"/>
            </a:p>
          </p:txBody>
        </p:sp>
      </p:grpSp>
      <p:sp>
        <p:nvSpPr>
          <p:cNvPr id="29" name="Rectangle 21"/>
          <p:cNvSpPr>
            <a:spLocks noChangeArrowheads="1"/>
          </p:cNvSpPr>
          <p:nvPr userDrawn="1"/>
        </p:nvSpPr>
        <p:spPr bwMode="auto">
          <a:xfrm>
            <a:off x="1583500" y="332657"/>
            <a:ext cx="3839633" cy="646331"/>
          </a:xfrm>
          <a:prstGeom prst="rect">
            <a:avLst/>
          </a:prstGeom>
          <a:noFill/>
          <a:ln w="9525">
            <a:noFill/>
            <a:miter lim="800000"/>
            <a:headEnd/>
            <a:tailEnd/>
          </a:ln>
        </p:spPr>
        <p:txBody>
          <a:bodyPr anchor="ctr">
            <a:spAutoFit/>
          </a:bodyPr>
          <a:lstStyle/>
          <a:p>
            <a:pPr>
              <a:tabLst>
                <a:tab pos="792163" algn="l"/>
              </a:tabLst>
            </a:pPr>
            <a:r>
              <a:rPr lang="hr-HR" sz="1200" dirty="0">
                <a:latin typeface="Arial" pitchFamily="34" charset="0"/>
                <a:cs typeface="Arial" pitchFamily="34" charset="0"/>
              </a:rPr>
              <a:t>Sveučilište u Zagrebu</a:t>
            </a:r>
          </a:p>
          <a:p>
            <a:pPr eaLnBrk="0" hangingPunct="0">
              <a:tabLst>
                <a:tab pos="792163" algn="l"/>
              </a:tabLst>
            </a:pPr>
            <a:r>
              <a:rPr lang="hr-HR" sz="1200" dirty="0">
                <a:latin typeface="Arial" pitchFamily="34" charset="0"/>
                <a:cs typeface="Arial" pitchFamily="34" charset="0"/>
              </a:rPr>
              <a:t>Građevinski fakultet</a:t>
            </a:r>
            <a:endParaRPr lang="en-US" sz="1200" dirty="0">
              <a:latin typeface="Arial" pitchFamily="34" charset="0"/>
              <a:cs typeface="Arial" pitchFamily="34" charset="0"/>
            </a:endParaRPr>
          </a:p>
          <a:p>
            <a:pPr eaLnBrk="0" hangingPunct="0">
              <a:tabLst>
                <a:tab pos="792163" algn="l"/>
              </a:tabLst>
            </a:pPr>
            <a:r>
              <a:rPr lang="hr-HR" sz="1200" dirty="0">
                <a:latin typeface="Arial" pitchFamily="34" charset="0"/>
                <a:cs typeface="Arial" pitchFamily="34" charset="0"/>
              </a:rPr>
              <a:t>Zavod za materijale</a:t>
            </a:r>
          </a:p>
        </p:txBody>
      </p:sp>
      <p:sp>
        <p:nvSpPr>
          <p:cNvPr id="30" name="Rectangle 21"/>
          <p:cNvSpPr>
            <a:spLocks noChangeArrowheads="1"/>
          </p:cNvSpPr>
          <p:nvPr userDrawn="1"/>
        </p:nvSpPr>
        <p:spPr bwMode="auto">
          <a:xfrm>
            <a:off x="7536160" y="476672"/>
            <a:ext cx="4177141" cy="400110"/>
          </a:xfrm>
          <a:prstGeom prst="rect">
            <a:avLst/>
          </a:prstGeom>
          <a:noFill/>
          <a:ln w="9525">
            <a:noFill/>
            <a:miter lim="800000"/>
            <a:headEnd/>
            <a:tailEnd/>
          </a:ln>
        </p:spPr>
        <p:txBody>
          <a:bodyPr wrap="square" anchor="ctr">
            <a:spAutoFit/>
          </a:bodyPr>
          <a:lstStyle/>
          <a:p>
            <a:pPr>
              <a:tabLst>
                <a:tab pos="792163" algn="l"/>
              </a:tabLst>
            </a:pPr>
            <a:r>
              <a:rPr lang="hr-HR" sz="2000" b="1" dirty="0">
                <a:latin typeface="Arial" pitchFamily="34" charset="0"/>
                <a:cs typeface="Arial" pitchFamily="34" charset="0"/>
              </a:rPr>
              <a:t>GRAĐEVINSKA FIZIKA</a:t>
            </a:r>
          </a:p>
        </p:txBody>
      </p:sp>
    </p:spTree>
    <p:extLst>
      <p:ext uri="{BB962C8B-B14F-4D97-AF65-F5344CB8AC3E}">
        <p14:creationId xmlns:p14="http://schemas.microsoft.com/office/powerpoint/2010/main" val="3421334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r>
              <a:rPr lang="sr-Latn-RS"/>
              <a:t>BLOWER DOOR</a:t>
            </a:r>
            <a:endParaRPr lang="hr-HR"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hr-HR" dirty="0"/>
          </a:p>
        </p:txBody>
      </p:sp>
      <p:sp>
        <p:nvSpPr>
          <p:cNvPr id="6" name="Slide Number Placeholder 5"/>
          <p:cNvSpPr>
            <a:spLocks noGrp="1"/>
          </p:cNvSpPr>
          <p:nvPr>
            <p:ph type="sldNum" sz="quarter" idx="12"/>
          </p:nvPr>
        </p:nvSpPr>
        <p:spPr/>
        <p:txBody>
          <a:bodyPr/>
          <a:lstStyle/>
          <a:p>
            <a:fld id="{F698CF0B-33C3-424B-8423-4FCDBC513C7E}" type="slidenum">
              <a:rPr lang="hr-HR" smtClean="0"/>
              <a:t>‹#›</a:t>
            </a:fld>
            <a:endParaRPr lang="hr-HR"/>
          </a:p>
        </p:txBody>
      </p:sp>
      <p:cxnSp>
        <p:nvCxnSpPr>
          <p:cNvPr id="19" name="Straight Connector 18"/>
          <p:cNvCxnSpPr/>
          <p:nvPr userDrawn="1"/>
        </p:nvCxnSpPr>
        <p:spPr>
          <a:xfrm>
            <a:off x="0" y="1340768"/>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userDrawn="1"/>
        </p:nvCxnSpPr>
        <p:spPr>
          <a:xfrm>
            <a:off x="0" y="6093296"/>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nvGrpSpPr>
          <p:cNvPr id="21" name="Group 25"/>
          <p:cNvGrpSpPr>
            <a:grpSpLocks noChangeAspect="1"/>
          </p:cNvGrpSpPr>
          <p:nvPr userDrawn="1"/>
        </p:nvGrpSpPr>
        <p:grpSpPr bwMode="auto">
          <a:xfrm>
            <a:off x="527052" y="260351"/>
            <a:ext cx="960437" cy="754494"/>
            <a:chOff x="705" y="1075"/>
            <a:chExt cx="997" cy="1042"/>
          </a:xfrm>
        </p:grpSpPr>
        <p:sp>
          <p:nvSpPr>
            <p:cNvPr id="22" name="Freeform 26"/>
            <p:cNvSpPr>
              <a:spLocks noChangeAspect="1"/>
            </p:cNvSpPr>
            <p:nvPr/>
          </p:nvSpPr>
          <p:spPr bwMode="auto">
            <a:xfrm>
              <a:off x="826" y="1211"/>
              <a:ext cx="384" cy="385"/>
            </a:xfrm>
            <a:custGeom>
              <a:avLst/>
              <a:gdLst>
                <a:gd name="T0" fmla="*/ 142 w 384"/>
                <a:gd name="T1" fmla="*/ 85 h 385"/>
                <a:gd name="T2" fmla="*/ 127 w 384"/>
                <a:gd name="T3" fmla="*/ 98 h 385"/>
                <a:gd name="T4" fmla="*/ 112 w 384"/>
                <a:gd name="T5" fmla="*/ 112 h 385"/>
                <a:gd name="T6" fmla="*/ 102 w 384"/>
                <a:gd name="T7" fmla="*/ 122 h 385"/>
                <a:gd name="T8" fmla="*/ 89 w 384"/>
                <a:gd name="T9" fmla="*/ 138 h 385"/>
                <a:gd name="T10" fmla="*/ 77 w 384"/>
                <a:gd name="T11" fmla="*/ 153 h 385"/>
                <a:gd name="T12" fmla="*/ 65 w 384"/>
                <a:gd name="T13" fmla="*/ 170 h 385"/>
                <a:gd name="T14" fmla="*/ 54 w 384"/>
                <a:gd name="T15" fmla="*/ 187 h 385"/>
                <a:gd name="T16" fmla="*/ 44 w 384"/>
                <a:gd name="T17" fmla="*/ 204 h 385"/>
                <a:gd name="T18" fmla="*/ 35 w 384"/>
                <a:gd name="T19" fmla="*/ 222 h 385"/>
                <a:gd name="T20" fmla="*/ 27 w 384"/>
                <a:gd name="T21" fmla="*/ 241 h 385"/>
                <a:gd name="T22" fmla="*/ 20 w 384"/>
                <a:gd name="T23" fmla="*/ 260 h 385"/>
                <a:gd name="T24" fmla="*/ 14 w 384"/>
                <a:gd name="T25" fmla="*/ 280 h 385"/>
                <a:gd name="T26" fmla="*/ 9 w 384"/>
                <a:gd name="T27" fmla="*/ 300 h 385"/>
                <a:gd name="T28" fmla="*/ 5 w 384"/>
                <a:gd name="T29" fmla="*/ 320 h 385"/>
                <a:gd name="T30" fmla="*/ 2 w 384"/>
                <a:gd name="T31" fmla="*/ 341 h 385"/>
                <a:gd name="T32" fmla="*/ 0 w 384"/>
                <a:gd name="T33" fmla="*/ 362 h 385"/>
                <a:gd name="T34" fmla="*/ 0 w 384"/>
                <a:gd name="T35" fmla="*/ 384 h 385"/>
                <a:gd name="T36" fmla="*/ 133 w 384"/>
                <a:gd name="T37" fmla="*/ 384 h 385"/>
                <a:gd name="T38" fmla="*/ 133 w 384"/>
                <a:gd name="T39" fmla="*/ 371 h 385"/>
                <a:gd name="T40" fmla="*/ 135 w 384"/>
                <a:gd name="T41" fmla="*/ 350 h 385"/>
                <a:gd name="T42" fmla="*/ 139 w 384"/>
                <a:gd name="T43" fmla="*/ 329 h 385"/>
                <a:gd name="T44" fmla="*/ 144 w 384"/>
                <a:gd name="T45" fmla="*/ 309 h 385"/>
                <a:gd name="T46" fmla="*/ 151 w 384"/>
                <a:gd name="T47" fmla="*/ 290 h 385"/>
                <a:gd name="T48" fmla="*/ 159 w 384"/>
                <a:gd name="T49" fmla="*/ 272 h 385"/>
                <a:gd name="T50" fmla="*/ 169 w 384"/>
                <a:gd name="T51" fmla="*/ 254 h 385"/>
                <a:gd name="T52" fmla="*/ 180 w 384"/>
                <a:gd name="T53" fmla="*/ 237 h 385"/>
                <a:gd name="T54" fmla="*/ 193 w 384"/>
                <a:gd name="T55" fmla="*/ 221 h 385"/>
                <a:gd name="T56" fmla="*/ 206 w 384"/>
                <a:gd name="T57" fmla="*/ 206 h 385"/>
                <a:gd name="T58" fmla="*/ 215 w 384"/>
                <a:gd name="T59" fmla="*/ 198 h 385"/>
                <a:gd name="T60" fmla="*/ 231 w 384"/>
                <a:gd name="T61" fmla="*/ 185 h 385"/>
                <a:gd name="T62" fmla="*/ 247 w 384"/>
                <a:gd name="T63" fmla="*/ 173 h 385"/>
                <a:gd name="T64" fmla="*/ 264 w 384"/>
                <a:gd name="T65" fmla="*/ 163 h 385"/>
                <a:gd name="T66" fmla="*/ 283 w 384"/>
                <a:gd name="T67" fmla="*/ 154 h 385"/>
                <a:gd name="T68" fmla="*/ 302 w 384"/>
                <a:gd name="T69" fmla="*/ 147 h 385"/>
                <a:gd name="T70" fmla="*/ 321 w 384"/>
                <a:gd name="T71" fmla="*/ 141 h 385"/>
                <a:gd name="T72" fmla="*/ 342 w 384"/>
                <a:gd name="T73" fmla="*/ 136 h 385"/>
                <a:gd name="T74" fmla="*/ 363 w 384"/>
                <a:gd name="T75" fmla="*/ 134 h 385"/>
                <a:gd name="T76" fmla="*/ 384 w 384"/>
                <a:gd name="T77" fmla="*/ 133 h 385"/>
                <a:gd name="T78" fmla="*/ 384 w 384"/>
                <a:gd name="T79" fmla="*/ 0 h 385"/>
                <a:gd name="T80" fmla="*/ 369 w 384"/>
                <a:gd name="T81" fmla="*/ 0 h 385"/>
                <a:gd name="T82" fmla="*/ 347 w 384"/>
                <a:gd name="T83" fmla="*/ 1 h 385"/>
                <a:gd name="T84" fmla="*/ 327 w 384"/>
                <a:gd name="T85" fmla="*/ 4 h 385"/>
                <a:gd name="T86" fmla="*/ 306 w 384"/>
                <a:gd name="T87" fmla="*/ 7 h 385"/>
                <a:gd name="T88" fmla="*/ 286 w 384"/>
                <a:gd name="T89" fmla="*/ 12 h 385"/>
                <a:gd name="T90" fmla="*/ 266 w 384"/>
                <a:gd name="T91" fmla="*/ 18 h 385"/>
                <a:gd name="T92" fmla="*/ 247 w 384"/>
                <a:gd name="T93" fmla="*/ 25 h 385"/>
                <a:gd name="T94" fmla="*/ 228 w 384"/>
                <a:gd name="T95" fmla="*/ 33 h 385"/>
                <a:gd name="T96" fmla="*/ 210 w 384"/>
                <a:gd name="T97" fmla="*/ 41 h 385"/>
                <a:gd name="T98" fmla="*/ 192 w 384"/>
                <a:gd name="T99" fmla="*/ 51 h 385"/>
                <a:gd name="T100" fmla="*/ 175 w 384"/>
                <a:gd name="T101" fmla="*/ 62 h 385"/>
                <a:gd name="T102" fmla="*/ 158 w 384"/>
                <a:gd name="T103" fmla="*/ 73 h 385"/>
                <a:gd name="T104" fmla="*/ 142 w 384"/>
                <a:gd name="T105" fmla="*/ 85 h 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4"/>
                <a:gd name="T160" fmla="*/ 0 h 385"/>
                <a:gd name="T161" fmla="*/ 384 w 384"/>
                <a:gd name="T162" fmla="*/ 385 h 3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4" h="385">
                  <a:moveTo>
                    <a:pt x="142" y="85"/>
                  </a:moveTo>
                  <a:lnTo>
                    <a:pt x="127" y="98"/>
                  </a:lnTo>
                  <a:lnTo>
                    <a:pt x="112" y="112"/>
                  </a:lnTo>
                  <a:lnTo>
                    <a:pt x="102" y="122"/>
                  </a:lnTo>
                  <a:lnTo>
                    <a:pt x="89" y="138"/>
                  </a:lnTo>
                  <a:lnTo>
                    <a:pt x="77" y="153"/>
                  </a:lnTo>
                  <a:lnTo>
                    <a:pt x="65" y="170"/>
                  </a:lnTo>
                  <a:lnTo>
                    <a:pt x="54" y="187"/>
                  </a:lnTo>
                  <a:lnTo>
                    <a:pt x="44" y="204"/>
                  </a:lnTo>
                  <a:lnTo>
                    <a:pt x="35" y="222"/>
                  </a:lnTo>
                  <a:lnTo>
                    <a:pt x="27" y="241"/>
                  </a:lnTo>
                  <a:lnTo>
                    <a:pt x="20" y="260"/>
                  </a:lnTo>
                  <a:lnTo>
                    <a:pt x="14" y="280"/>
                  </a:lnTo>
                  <a:lnTo>
                    <a:pt x="9" y="300"/>
                  </a:lnTo>
                  <a:lnTo>
                    <a:pt x="5" y="320"/>
                  </a:lnTo>
                  <a:lnTo>
                    <a:pt x="2" y="341"/>
                  </a:lnTo>
                  <a:lnTo>
                    <a:pt x="0" y="362"/>
                  </a:lnTo>
                  <a:lnTo>
                    <a:pt x="0" y="384"/>
                  </a:lnTo>
                  <a:lnTo>
                    <a:pt x="133" y="384"/>
                  </a:lnTo>
                  <a:lnTo>
                    <a:pt x="133" y="371"/>
                  </a:lnTo>
                  <a:lnTo>
                    <a:pt x="135" y="350"/>
                  </a:lnTo>
                  <a:lnTo>
                    <a:pt x="139" y="329"/>
                  </a:lnTo>
                  <a:lnTo>
                    <a:pt x="144" y="309"/>
                  </a:lnTo>
                  <a:lnTo>
                    <a:pt x="151" y="290"/>
                  </a:lnTo>
                  <a:lnTo>
                    <a:pt x="159" y="272"/>
                  </a:lnTo>
                  <a:lnTo>
                    <a:pt x="169" y="254"/>
                  </a:lnTo>
                  <a:lnTo>
                    <a:pt x="180" y="237"/>
                  </a:lnTo>
                  <a:lnTo>
                    <a:pt x="193" y="221"/>
                  </a:lnTo>
                  <a:lnTo>
                    <a:pt x="206" y="206"/>
                  </a:lnTo>
                  <a:lnTo>
                    <a:pt x="215" y="198"/>
                  </a:lnTo>
                  <a:lnTo>
                    <a:pt x="231" y="185"/>
                  </a:lnTo>
                  <a:lnTo>
                    <a:pt x="247" y="173"/>
                  </a:lnTo>
                  <a:lnTo>
                    <a:pt x="264" y="163"/>
                  </a:lnTo>
                  <a:lnTo>
                    <a:pt x="283" y="154"/>
                  </a:lnTo>
                  <a:lnTo>
                    <a:pt x="302" y="147"/>
                  </a:lnTo>
                  <a:lnTo>
                    <a:pt x="321" y="141"/>
                  </a:lnTo>
                  <a:lnTo>
                    <a:pt x="342" y="136"/>
                  </a:lnTo>
                  <a:lnTo>
                    <a:pt x="363" y="134"/>
                  </a:lnTo>
                  <a:lnTo>
                    <a:pt x="384" y="133"/>
                  </a:lnTo>
                  <a:lnTo>
                    <a:pt x="384" y="0"/>
                  </a:lnTo>
                  <a:lnTo>
                    <a:pt x="369" y="0"/>
                  </a:lnTo>
                  <a:lnTo>
                    <a:pt x="347" y="1"/>
                  </a:lnTo>
                  <a:lnTo>
                    <a:pt x="327" y="4"/>
                  </a:lnTo>
                  <a:lnTo>
                    <a:pt x="306" y="7"/>
                  </a:lnTo>
                  <a:lnTo>
                    <a:pt x="286" y="12"/>
                  </a:lnTo>
                  <a:lnTo>
                    <a:pt x="266" y="18"/>
                  </a:lnTo>
                  <a:lnTo>
                    <a:pt x="247" y="25"/>
                  </a:lnTo>
                  <a:lnTo>
                    <a:pt x="228" y="33"/>
                  </a:lnTo>
                  <a:lnTo>
                    <a:pt x="210" y="41"/>
                  </a:lnTo>
                  <a:lnTo>
                    <a:pt x="192" y="51"/>
                  </a:lnTo>
                  <a:lnTo>
                    <a:pt x="175" y="62"/>
                  </a:lnTo>
                  <a:lnTo>
                    <a:pt x="158" y="73"/>
                  </a:lnTo>
                  <a:lnTo>
                    <a:pt x="142" y="85"/>
                  </a:lnTo>
                  <a:close/>
                </a:path>
              </a:pathLst>
            </a:custGeom>
            <a:solidFill>
              <a:srgbClr val="000000"/>
            </a:solidFill>
            <a:ln w="9525">
              <a:noFill/>
              <a:round/>
              <a:headEnd/>
              <a:tailEnd/>
            </a:ln>
          </p:spPr>
          <p:txBody>
            <a:bodyPr/>
            <a:lstStyle/>
            <a:p>
              <a:endParaRPr lang="hr-HR" sz="2000"/>
            </a:p>
          </p:txBody>
        </p:sp>
        <p:sp>
          <p:nvSpPr>
            <p:cNvPr id="23" name="Rectangle 27"/>
            <p:cNvSpPr>
              <a:spLocks noChangeAspect="1"/>
            </p:cNvSpPr>
            <p:nvPr/>
          </p:nvSpPr>
          <p:spPr bwMode="auto">
            <a:xfrm>
              <a:off x="1210" y="1596"/>
              <a:ext cx="131" cy="178"/>
            </a:xfrm>
            <a:prstGeom prst="rect">
              <a:avLst/>
            </a:prstGeom>
            <a:solidFill>
              <a:srgbClr val="000000"/>
            </a:solidFill>
            <a:ln w="9525">
              <a:noFill/>
              <a:miter lim="800000"/>
              <a:headEnd/>
              <a:tailEnd/>
            </a:ln>
          </p:spPr>
          <p:txBody>
            <a:bodyPr/>
            <a:lstStyle/>
            <a:p>
              <a:endParaRPr lang="hr-HR" sz="2000"/>
            </a:p>
          </p:txBody>
        </p:sp>
        <p:sp>
          <p:nvSpPr>
            <p:cNvPr id="24" name="Rectangle 28"/>
            <p:cNvSpPr>
              <a:spLocks noChangeAspect="1"/>
            </p:cNvSpPr>
            <p:nvPr/>
          </p:nvSpPr>
          <p:spPr bwMode="auto">
            <a:xfrm>
              <a:off x="1342" y="1211"/>
              <a:ext cx="356" cy="131"/>
            </a:xfrm>
            <a:prstGeom prst="rect">
              <a:avLst/>
            </a:prstGeom>
            <a:solidFill>
              <a:srgbClr val="A7A9AB"/>
            </a:solidFill>
            <a:ln w="9525">
              <a:noFill/>
              <a:miter lim="800000"/>
              <a:headEnd/>
              <a:tailEnd/>
            </a:ln>
          </p:spPr>
          <p:txBody>
            <a:bodyPr/>
            <a:lstStyle/>
            <a:p>
              <a:endParaRPr lang="hr-HR" sz="2000"/>
            </a:p>
          </p:txBody>
        </p:sp>
        <p:sp>
          <p:nvSpPr>
            <p:cNvPr id="25" name="Rectangle 29"/>
            <p:cNvSpPr>
              <a:spLocks noChangeAspect="1"/>
            </p:cNvSpPr>
            <p:nvPr/>
          </p:nvSpPr>
          <p:spPr bwMode="auto">
            <a:xfrm>
              <a:off x="1342" y="1463"/>
              <a:ext cx="178" cy="131"/>
            </a:xfrm>
            <a:prstGeom prst="rect">
              <a:avLst/>
            </a:prstGeom>
            <a:solidFill>
              <a:srgbClr val="F26F21"/>
            </a:solidFill>
            <a:ln w="9525">
              <a:noFill/>
              <a:miter lim="800000"/>
              <a:headEnd/>
              <a:tailEnd/>
            </a:ln>
          </p:spPr>
          <p:txBody>
            <a:bodyPr/>
            <a:lstStyle/>
            <a:p>
              <a:endParaRPr lang="hr-HR" sz="2000"/>
            </a:p>
          </p:txBody>
        </p:sp>
        <p:sp>
          <p:nvSpPr>
            <p:cNvPr id="26" name="Freeform 30"/>
            <p:cNvSpPr>
              <a:spLocks noChangeAspect="1"/>
            </p:cNvSpPr>
            <p:nvPr/>
          </p:nvSpPr>
          <p:spPr bwMode="auto">
            <a:xfrm>
              <a:off x="1341" y="1077"/>
              <a:ext cx="0" cy="1038"/>
            </a:xfrm>
            <a:custGeom>
              <a:avLst/>
              <a:gdLst>
                <a:gd name="T0" fmla="*/ 0 h 1038"/>
                <a:gd name="T1" fmla="*/ 1038 h 1038"/>
                <a:gd name="T2" fmla="*/ 0 60000 65536"/>
                <a:gd name="T3" fmla="*/ 0 60000 65536"/>
                <a:gd name="T4" fmla="*/ 0 h 1038"/>
                <a:gd name="T5" fmla="*/ 1038 h 1038"/>
              </a:gdLst>
              <a:ahLst/>
              <a:cxnLst>
                <a:cxn ang="T2">
                  <a:pos x="0" y="T0"/>
                </a:cxn>
                <a:cxn ang="T3">
                  <a:pos x="0" y="T1"/>
                </a:cxn>
              </a:cxnLst>
              <a:rect l="0" t="T4" r="0" b="T5"/>
              <a:pathLst>
                <a:path h="1038">
                  <a:moveTo>
                    <a:pt x="0" y="0"/>
                  </a:moveTo>
                  <a:lnTo>
                    <a:pt x="0" y="1038"/>
                  </a:lnTo>
                </a:path>
              </a:pathLst>
            </a:custGeom>
            <a:noFill/>
            <a:ln w="2743">
              <a:solidFill>
                <a:srgbClr val="000000"/>
              </a:solidFill>
              <a:round/>
              <a:headEnd/>
              <a:tailEnd/>
            </a:ln>
          </p:spPr>
          <p:txBody>
            <a:bodyPr/>
            <a:lstStyle/>
            <a:p>
              <a:endParaRPr lang="hr-HR" sz="2000"/>
            </a:p>
          </p:txBody>
        </p:sp>
        <p:sp>
          <p:nvSpPr>
            <p:cNvPr id="27" name="Freeform 31"/>
            <p:cNvSpPr>
              <a:spLocks noChangeAspect="1"/>
            </p:cNvSpPr>
            <p:nvPr/>
          </p:nvSpPr>
          <p:spPr bwMode="auto">
            <a:xfrm>
              <a:off x="707" y="1596"/>
              <a:ext cx="634" cy="0"/>
            </a:xfrm>
            <a:custGeom>
              <a:avLst/>
              <a:gdLst>
                <a:gd name="T0" fmla="*/ 0 w 634"/>
                <a:gd name="T1" fmla="*/ 634 w 634"/>
                <a:gd name="T2" fmla="*/ 0 60000 65536"/>
                <a:gd name="T3" fmla="*/ 0 60000 65536"/>
                <a:gd name="T4" fmla="*/ 0 w 634"/>
                <a:gd name="T5" fmla="*/ 634 w 634"/>
              </a:gdLst>
              <a:ahLst/>
              <a:cxnLst>
                <a:cxn ang="T2">
                  <a:pos x="T0" y="0"/>
                </a:cxn>
                <a:cxn ang="T3">
                  <a:pos x="T1" y="0"/>
                </a:cxn>
              </a:cxnLst>
              <a:rect l="T4" t="0" r="T5" b="0"/>
              <a:pathLst>
                <a:path w="634">
                  <a:moveTo>
                    <a:pt x="0" y="0"/>
                  </a:moveTo>
                  <a:lnTo>
                    <a:pt x="634" y="0"/>
                  </a:lnTo>
                </a:path>
              </a:pathLst>
            </a:custGeom>
            <a:noFill/>
            <a:ln w="2743">
              <a:solidFill>
                <a:srgbClr val="000000"/>
              </a:solidFill>
              <a:round/>
              <a:headEnd/>
              <a:tailEnd/>
            </a:ln>
          </p:spPr>
          <p:txBody>
            <a:bodyPr/>
            <a:lstStyle/>
            <a:p>
              <a:endParaRPr lang="hr-HR" sz="2000"/>
            </a:p>
          </p:txBody>
        </p:sp>
        <p:sp>
          <p:nvSpPr>
            <p:cNvPr id="28" name="Freeform 32"/>
            <p:cNvSpPr>
              <a:spLocks noChangeAspect="1"/>
            </p:cNvSpPr>
            <p:nvPr/>
          </p:nvSpPr>
          <p:spPr bwMode="auto">
            <a:xfrm>
              <a:off x="826" y="1596"/>
              <a:ext cx="383" cy="384"/>
            </a:xfrm>
            <a:custGeom>
              <a:avLst/>
              <a:gdLst>
                <a:gd name="T0" fmla="*/ 0 w 384"/>
                <a:gd name="T1" fmla="*/ 0 h 384"/>
                <a:gd name="T2" fmla="*/ 0 w 384"/>
                <a:gd name="T3" fmla="*/ 0 h 384"/>
                <a:gd name="T4" fmla="*/ 0 w 384"/>
                <a:gd name="T5" fmla="*/ 21 h 384"/>
                <a:gd name="T6" fmla="*/ 2 w 384"/>
                <a:gd name="T7" fmla="*/ 42 h 384"/>
                <a:gd name="T8" fmla="*/ 5 w 384"/>
                <a:gd name="T9" fmla="*/ 63 h 384"/>
                <a:gd name="T10" fmla="*/ 9 w 384"/>
                <a:gd name="T11" fmla="*/ 83 h 384"/>
                <a:gd name="T12" fmla="*/ 14 w 384"/>
                <a:gd name="T13" fmla="*/ 103 h 384"/>
                <a:gd name="T14" fmla="*/ 20 w 384"/>
                <a:gd name="T15" fmla="*/ 123 h 384"/>
                <a:gd name="T16" fmla="*/ 27 w 384"/>
                <a:gd name="T17" fmla="*/ 142 h 384"/>
                <a:gd name="T18" fmla="*/ 35 w 384"/>
                <a:gd name="T19" fmla="*/ 161 h 384"/>
                <a:gd name="T20" fmla="*/ 44 w 384"/>
                <a:gd name="T21" fmla="*/ 179 h 384"/>
                <a:gd name="T22" fmla="*/ 54 w 384"/>
                <a:gd name="T23" fmla="*/ 197 h 384"/>
                <a:gd name="T24" fmla="*/ 65 w 384"/>
                <a:gd name="T25" fmla="*/ 214 h 384"/>
                <a:gd name="T26" fmla="*/ 77 w 384"/>
                <a:gd name="T27" fmla="*/ 230 h 384"/>
                <a:gd name="T28" fmla="*/ 89 w 384"/>
                <a:gd name="T29" fmla="*/ 246 h 384"/>
                <a:gd name="T30" fmla="*/ 102 w 384"/>
                <a:gd name="T31" fmla="*/ 261 h 384"/>
                <a:gd name="T32" fmla="*/ 112 w 384"/>
                <a:gd name="T33" fmla="*/ 271 h 384"/>
                <a:gd name="T34" fmla="*/ 127 w 384"/>
                <a:gd name="T35" fmla="*/ 285 h 384"/>
                <a:gd name="T36" fmla="*/ 142 w 384"/>
                <a:gd name="T37" fmla="*/ 298 h 384"/>
                <a:gd name="T38" fmla="*/ 158 w 384"/>
                <a:gd name="T39" fmla="*/ 310 h 384"/>
                <a:gd name="T40" fmla="*/ 174 w 384"/>
                <a:gd name="T41" fmla="*/ 322 h 384"/>
                <a:gd name="T42" fmla="*/ 192 w 384"/>
                <a:gd name="T43" fmla="*/ 332 h 384"/>
                <a:gd name="T44" fmla="*/ 205 w 384"/>
                <a:gd name="T45" fmla="*/ 342 h 384"/>
                <a:gd name="T46" fmla="*/ 224 w 384"/>
                <a:gd name="T47" fmla="*/ 351 h 384"/>
                <a:gd name="T48" fmla="*/ 243 w 384"/>
                <a:gd name="T49" fmla="*/ 359 h 384"/>
                <a:gd name="T50" fmla="*/ 262 w 384"/>
                <a:gd name="T51" fmla="*/ 365 h 384"/>
                <a:gd name="T52" fmla="*/ 282 w 384"/>
                <a:gd name="T53" fmla="*/ 371 h 384"/>
                <a:gd name="T54" fmla="*/ 302 w 384"/>
                <a:gd name="T55" fmla="*/ 376 h 384"/>
                <a:gd name="T56" fmla="*/ 322 w 384"/>
                <a:gd name="T57" fmla="*/ 380 h 384"/>
                <a:gd name="T58" fmla="*/ 343 w 384"/>
                <a:gd name="T59" fmla="*/ 382 h 384"/>
                <a:gd name="T60" fmla="*/ 365 w 384"/>
                <a:gd name="T61" fmla="*/ 384 h 384"/>
                <a:gd name="T62" fmla="*/ 379 w 384"/>
                <a:gd name="T63" fmla="*/ 384 h 384"/>
                <a:gd name="T64" fmla="*/ 379 w 384"/>
                <a:gd name="T65" fmla="*/ 384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4"/>
                <a:gd name="T100" fmla="*/ 0 h 384"/>
                <a:gd name="T101" fmla="*/ 384 w 384"/>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4" h="384">
                  <a:moveTo>
                    <a:pt x="0" y="0"/>
                  </a:moveTo>
                  <a:lnTo>
                    <a:pt x="0" y="0"/>
                  </a:lnTo>
                  <a:lnTo>
                    <a:pt x="0" y="21"/>
                  </a:lnTo>
                  <a:lnTo>
                    <a:pt x="2" y="42"/>
                  </a:lnTo>
                  <a:lnTo>
                    <a:pt x="5" y="63"/>
                  </a:lnTo>
                  <a:lnTo>
                    <a:pt x="9" y="83"/>
                  </a:lnTo>
                  <a:lnTo>
                    <a:pt x="14" y="103"/>
                  </a:lnTo>
                  <a:lnTo>
                    <a:pt x="20" y="123"/>
                  </a:lnTo>
                  <a:lnTo>
                    <a:pt x="27" y="142"/>
                  </a:lnTo>
                  <a:lnTo>
                    <a:pt x="35" y="161"/>
                  </a:lnTo>
                  <a:lnTo>
                    <a:pt x="44" y="179"/>
                  </a:lnTo>
                  <a:lnTo>
                    <a:pt x="54" y="197"/>
                  </a:lnTo>
                  <a:lnTo>
                    <a:pt x="65" y="214"/>
                  </a:lnTo>
                  <a:lnTo>
                    <a:pt x="77" y="230"/>
                  </a:lnTo>
                  <a:lnTo>
                    <a:pt x="89" y="246"/>
                  </a:lnTo>
                  <a:lnTo>
                    <a:pt x="102" y="261"/>
                  </a:lnTo>
                  <a:lnTo>
                    <a:pt x="112" y="271"/>
                  </a:lnTo>
                  <a:lnTo>
                    <a:pt x="127" y="285"/>
                  </a:lnTo>
                  <a:lnTo>
                    <a:pt x="142" y="298"/>
                  </a:lnTo>
                  <a:lnTo>
                    <a:pt x="158" y="310"/>
                  </a:lnTo>
                  <a:lnTo>
                    <a:pt x="174" y="322"/>
                  </a:lnTo>
                  <a:lnTo>
                    <a:pt x="193" y="332"/>
                  </a:lnTo>
                  <a:lnTo>
                    <a:pt x="210" y="342"/>
                  </a:lnTo>
                  <a:lnTo>
                    <a:pt x="229" y="351"/>
                  </a:lnTo>
                  <a:lnTo>
                    <a:pt x="248" y="359"/>
                  </a:lnTo>
                  <a:lnTo>
                    <a:pt x="267" y="365"/>
                  </a:lnTo>
                  <a:lnTo>
                    <a:pt x="287" y="371"/>
                  </a:lnTo>
                  <a:lnTo>
                    <a:pt x="307" y="376"/>
                  </a:lnTo>
                  <a:lnTo>
                    <a:pt x="327" y="380"/>
                  </a:lnTo>
                  <a:lnTo>
                    <a:pt x="348" y="382"/>
                  </a:lnTo>
                  <a:lnTo>
                    <a:pt x="370" y="384"/>
                  </a:lnTo>
                  <a:lnTo>
                    <a:pt x="384" y="384"/>
                  </a:lnTo>
                </a:path>
              </a:pathLst>
            </a:custGeom>
            <a:noFill/>
            <a:ln w="2743">
              <a:solidFill>
                <a:srgbClr val="000000"/>
              </a:solidFill>
              <a:round/>
              <a:headEnd/>
              <a:tailEnd/>
            </a:ln>
          </p:spPr>
          <p:txBody>
            <a:bodyPr/>
            <a:lstStyle/>
            <a:p>
              <a:endParaRPr lang="hr-HR" sz="2000"/>
            </a:p>
          </p:txBody>
        </p:sp>
      </p:grpSp>
      <p:sp>
        <p:nvSpPr>
          <p:cNvPr id="29" name="Rectangle 21"/>
          <p:cNvSpPr>
            <a:spLocks noChangeArrowheads="1"/>
          </p:cNvSpPr>
          <p:nvPr userDrawn="1"/>
        </p:nvSpPr>
        <p:spPr bwMode="auto">
          <a:xfrm>
            <a:off x="1583500" y="332657"/>
            <a:ext cx="3839633" cy="646331"/>
          </a:xfrm>
          <a:prstGeom prst="rect">
            <a:avLst/>
          </a:prstGeom>
          <a:noFill/>
          <a:ln w="9525">
            <a:noFill/>
            <a:miter lim="800000"/>
            <a:headEnd/>
            <a:tailEnd/>
          </a:ln>
        </p:spPr>
        <p:txBody>
          <a:bodyPr anchor="ctr">
            <a:spAutoFit/>
          </a:bodyPr>
          <a:lstStyle/>
          <a:p>
            <a:pPr>
              <a:tabLst>
                <a:tab pos="792163" algn="l"/>
              </a:tabLst>
            </a:pPr>
            <a:r>
              <a:rPr lang="hr-HR" sz="1200" dirty="0">
                <a:latin typeface="Arial" pitchFamily="34" charset="0"/>
                <a:cs typeface="Arial" pitchFamily="34" charset="0"/>
              </a:rPr>
              <a:t>Sveučilište u Zagrebu</a:t>
            </a:r>
          </a:p>
          <a:p>
            <a:pPr eaLnBrk="0" hangingPunct="0">
              <a:tabLst>
                <a:tab pos="792163" algn="l"/>
              </a:tabLst>
            </a:pPr>
            <a:r>
              <a:rPr lang="hr-HR" sz="1200" dirty="0">
                <a:latin typeface="Arial" pitchFamily="34" charset="0"/>
                <a:cs typeface="Arial" pitchFamily="34" charset="0"/>
              </a:rPr>
              <a:t>Građevinski fakultet</a:t>
            </a:r>
            <a:endParaRPr lang="en-US" sz="1200" dirty="0">
              <a:latin typeface="Arial" pitchFamily="34" charset="0"/>
              <a:cs typeface="Arial" pitchFamily="34" charset="0"/>
            </a:endParaRPr>
          </a:p>
          <a:p>
            <a:pPr eaLnBrk="0" hangingPunct="0">
              <a:tabLst>
                <a:tab pos="792163" algn="l"/>
              </a:tabLst>
            </a:pPr>
            <a:r>
              <a:rPr lang="hr-HR" sz="1200" dirty="0">
                <a:latin typeface="Arial" pitchFamily="34" charset="0"/>
                <a:cs typeface="Arial" pitchFamily="34" charset="0"/>
              </a:rPr>
              <a:t>Zavod za materijale</a:t>
            </a:r>
          </a:p>
        </p:txBody>
      </p:sp>
      <p:sp>
        <p:nvSpPr>
          <p:cNvPr id="30" name="Rectangle 21"/>
          <p:cNvSpPr>
            <a:spLocks noChangeArrowheads="1"/>
          </p:cNvSpPr>
          <p:nvPr userDrawn="1"/>
        </p:nvSpPr>
        <p:spPr bwMode="auto">
          <a:xfrm>
            <a:off x="7536160" y="476672"/>
            <a:ext cx="4177141" cy="400110"/>
          </a:xfrm>
          <a:prstGeom prst="rect">
            <a:avLst/>
          </a:prstGeom>
          <a:noFill/>
          <a:ln w="9525">
            <a:noFill/>
            <a:miter lim="800000"/>
            <a:headEnd/>
            <a:tailEnd/>
          </a:ln>
        </p:spPr>
        <p:txBody>
          <a:bodyPr wrap="square" anchor="ctr">
            <a:spAutoFit/>
          </a:bodyPr>
          <a:lstStyle/>
          <a:p>
            <a:pPr>
              <a:tabLst>
                <a:tab pos="792163" algn="l"/>
              </a:tabLst>
            </a:pPr>
            <a:r>
              <a:rPr lang="hr-HR" sz="2000" b="1" dirty="0">
                <a:latin typeface="Arial" pitchFamily="34" charset="0"/>
                <a:cs typeface="Arial" pitchFamily="34" charset="0"/>
              </a:rPr>
              <a:t>GRAĐEVINSKA FIZIKA</a:t>
            </a:r>
          </a:p>
        </p:txBody>
      </p:sp>
    </p:spTree>
    <p:extLst>
      <p:ext uri="{BB962C8B-B14F-4D97-AF65-F5344CB8AC3E}">
        <p14:creationId xmlns:p14="http://schemas.microsoft.com/office/powerpoint/2010/main" val="3676909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r>
              <a:rPr lang="sr-Latn-RS"/>
              <a:t>BLOWER DOOR</a:t>
            </a:r>
            <a:endParaRPr lang="hr-HR"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hr-HR" dirty="0"/>
          </a:p>
        </p:txBody>
      </p:sp>
      <p:sp>
        <p:nvSpPr>
          <p:cNvPr id="6" name="Slide Number Placeholder 5"/>
          <p:cNvSpPr>
            <a:spLocks noGrp="1"/>
          </p:cNvSpPr>
          <p:nvPr>
            <p:ph type="sldNum" sz="quarter" idx="12"/>
          </p:nvPr>
        </p:nvSpPr>
        <p:spPr/>
        <p:txBody>
          <a:bodyPr/>
          <a:lstStyle/>
          <a:p>
            <a:fld id="{F698CF0B-33C3-424B-8423-4FCDBC513C7E}" type="slidenum">
              <a:rPr lang="hr-HR" smtClean="0"/>
              <a:t>‹#›</a:t>
            </a:fld>
            <a:endParaRPr lang="hr-HR"/>
          </a:p>
        </p:txBody>
      </p:sp>
      <p:cxnSp>
        <p:nvCxnSpPr>
          <p:cNvPr id="19" name="Straight Connector 18"/>
          <p:cNvCxnSpPr/>
          <p:nvPr userDrawn="1"/>
        </p:nvCxnSpPr>
        <p:spPr>
          <a:xfrm>
            <a:off x="0" y="1340768"/>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userDrawn="1"/>
        </p:nvCxnSpPr>
        <p:spPr>
          <a:xfrm>
            <a:off x="0" y="6093296"/>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nvGrpSpPr>
          <p:cNvPr id="21" name="Group 25"/>
          <p:cNvGrpSpPr>
            <a:grpSpLocks noChangeAspect="1"/>
          </p:cNvGrpSpPr>
          <p:nvPr userDrawn="1"/>
        </p:nvGrpSpPr>
        <p:grpSpPr bwMode="auto">
          <a:xfrm>
            <a:off x="527052" y="260351"/>
            <a:ext cx="960437" cy="754494"/>
            <a:chOff x="705" y="1075"/>
            <a:chExt cx="997" cy="1042"/>
          </a:xfrm>
        </p:grpSpPr>
        <p:sp>
          <p:nvSpPr>
            <p:cNvPr id="22" name="Freeform 26"/>
            <p:cNvSpPr>
              <a:spLocks noChangeAspect="1"/>
            </p:cNvSpPr>
            <p:nvPr/>
          </p:nvSpPr>
          <p:spPr bwMode="auto">
            <a:xfrm>
              <a:off x="826" y="1211"/>
              <a:ext cx="384" cy="385"/>
            </a:xfrm>
            <a:custGeom>
              <a:avLst/>
              <a:gdLst>
                <a:gd name="T0" fmla="*/ 142 w 384"/>
                <a:gd name="T1" fmla="*/ 85 h 385"/>
                <a:gd name="T2" fmla="*/ 127 w 384"/>
                <a:gd name="T3" fmla="*/ 98 h 385"/>
                <a:gd name="T4" fmla="*/ 112 w 384"/>
                <a:gd name="T5" fmla="*/ 112 h 385"/>
                <a:gd name="T6" fmla="*/ 102 w 384"/>
                <a:gd name="T7" fmla="*/ 122 h 385"/>
                <a:gd name="T8" fmla="*/ 89 w 384"/>
                <a:gd name="T9" fmla="*/ 138 h 385"/>
                <a:gd name="T10" fmla="*/ 77 w 384"/>
                <a:gd name="T11" fmla="*/ 153 h 385"/>
                <a:gd name="T12" fmla="*/ 65 w 384"/>
                <a:gd name="T13" fmla="*/ 170 h 385"/>
                <a:gd name="T14" fmla="*/ 54 w 384"/>
                <a:gd name="T15" fmla="*/ 187 h 385"/>
                <a:gd name="T16" fmla="*/ 44 w 384"/>
                <a:gd name="T17" fmla="*/ 204 h 385"/>
                <a:gd name="T18" fmla="*/ 35 w 384"/>
                <a:gd name="T19" fmla="*/ 222 h 385"/>
                <a:gd name="T20" fmla="*/ 27 w 384"/>
                <a:gd name="T21" fmla="*/ 241 h 385"/>
                <a:gd name="T22" fmla="*/ 20 w 384"/>
                <a:gd name="T23" fmla="*/ 260 h 385"/>
                <a:gd name="T24" fmla="*/ 14 w 384"/>
                <a:gd name="T25" fmla="*/ 280 h 385"/>
                <a:gd name="T26" fmla="*/ 9 w 384"/>
                <a:gd name="T27" fmla="*/ 300 h 385"/>
                <a:gd name="T28" fmla="*/ 5 w 384"/>
                <a:gd name="T29" fmla="*/ 320 h 385"/>
                <a:gd name="T30" fmla="*/ 2 w 384"/>
                <a:gd name="T31" fmla="*/ 341 h 385"/>
                <a:gd name="T32" fmla="*/ 0 w 384"/>
                <a:gd name="T33" fmla="*/ 362 h 385"/>
                <a:gd name="T34" fmla="*/ 0 w 384"/>
                <a:gd name="T35" fmla="*/ 384 h 385"/>
                <a:gd name="T36" fmla="*/ 133 w 384"/>
                <a:gd name="T37" fmla="*/ 384 h 385"/>
                <a:gd name="T38" fmla="*/ 133 w 384"/>
                <a:gd name="T39" fmla="*/ 371 h 385"/>
                <a:gd name="T40" fmla="*/ 135 w 384"/>
                <a:gd name="T41" fmla="*/ 350 h 385"/>
                <a:gd name="T42" fmla="*/ 139 w 384"/>
                <a:gd name="T43" fmla="*/ 329 h 385"/>
                <a:gd name="T44" fmla="*/ 144 w 384"/>
                <a:gd name="T45" fmla="*/ 309 h 385"/>
                <a:gd name="T46" fmla="*/ 151 w 384"/>
                <a:gd name="T47" fmla="*/ 290 h 385"/>
                <a:gd name="T48" fmla="*/ 159 w 384"/>
                <a:gd name="T49" fmla="*/ 272 h 385"/>
                <a:gd name="T50" fmla="*/ 169 w 384"/>
                <a:gd name="T51" fmla="*/ 254 h 385"/>
                <a:gd name="T52" fmla="*/ 180 w 384"/>
                <a:gd name="T53" fmla="*/ 237 h 385"/>
                <a:gd name="T54" fmla="*/ 193 w 384"/>
                <a:gd name="T55" fmla="*/ 221 h 385"/>
                <a:gd name="T56" fmla="*/ 206 w 384"/>
                <a:gd name="T57" fmla="*/ 206 h 385"/>
                <a:gd name="T58" fmla="*/ 215 w 384"/>
                <a:gd name="T59" fmla="*/ 198 h 385"/>
                <a:gd name="T60" fmla="*/ 231 w 384"/>
                <a:gd name="T61" fmla="*/ 185 h 385"/>
                <a:gd name="T62" fmla="*/ 247 w 384"/>
                <a:gd name="T63" fmla="*/ 173 h 385"/>
                <a:gd name="T64" fmla="*/ 264 w 384"/>
                <a:gd name="T65" fmla="*/ 163 h 385"/>
                <a:gd name="T66" fmla="*/ 283 w 384"/>
                <a:gd name="T67" fmla="*/ 154 h 385"/>
                <a:gd name="T68" fmla="*/ 302 w 384"/>
                <a:gd name="T69" fmla="*/ 147 h 385"/>
                <a:gd name="T70" fmla="*/ 321 w 384"/>
                <a:gd name="T71" fmla="*/ 141 h 385"/>
                <a:gd name="T72" fmla="*/ 342 w 384"/>
                <a:gd name="T73" fmla="*/ 136 h 385"/>
                <a:gd name="T74" fmla="*/ 363 w 384"/>
                <a:gd name="T75" fmla="*/ 134 h 385"/>
                <a:gd name="T76" fmla="*/ 384 w 384"/>
                <a:gd name="T77" fmla="*/ 133 h 385"/>
                <a:gd name="T78" fmla="*/ 384 w 384"/>
                <a:gd name="T79" fmla="*/ 0 h 385"/>
                <a:gd name="T80" fmla="*/ 369 w 384"/>
                <a:gd name="T81" fmla="*/ 0 h 385"/>
                <a:gd name="T82" fmla="*/ 347 w 384"/>
                <a:gd name="T83" fmla="*/ 1 h 385"/>
                <a:gd name="T84" fmla="*/ 327 w 384"/>
                <a:gd name="T85" fmla="*/ 4 h 385"/>
                <a:gd name="T86" fmla="*/ 306 w 384"/>
                <a:gd name="T87" fmla="*/ 7 h 385"/>
                <a:gd name="T88" fmla="*/ 286 w 384"/>
                <a:gd name="T89" fmla="*/ 12 h 385"/>
                <a:gd name="T90" fmla="*/ 266 w 384"/>
                <a:gd name="T91" fmla="*/ 18 h 385"/>
                <a:gd name="T92" fmla="*/ 247 w 384"/>
                <a:gd name="T93" fmla="*/ 25 h 385"/>
                <a:gd name="T94" fmla="*/ 228 w 384"/>
                <a:gd name="T95" fmla="*/ 33 h 385"/>
                <a:gd name="T96" fmla="*/ 210 w 384"/>
                <a:gd name="T97" fmla="*/ 41 h 385"/>
                <a:gd name="T98" fmla="*/ 192 w 384"/>
                <a:gd name="T99" fmla="*/ 51 h 385"/>
                <a:gd name="T100" fmla="*/ 175 w 384"/>
                <a:gd name="T101" fmla="*/ 62 h 385"/>
                <a:gd name="T102" fmla="*/ 158 w 384"/>
                <a:gd name="T103" fmla="*/ 73 h 385"/>
                <a:gd name="T104" fmla="*/ 142 w 384"/>
                <a:gd name="T105" fmla="*/ 85 h 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4"/>
                <a:gd name="T160" fmla="*/ 0 h 385"/>
                <a:gd name="T161" fmla="*/ 384 w 384"/>
                <a:gd name="T162" fmla="*/ 385 h 3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4" h="385">
                  <a:moveTo>
                    <a:pt x="142" y="85"/>
                  </a:moveTo>
                  <a:lnTo>
                    <a:pt x="127" y="98"/>
                  </a:lnTo>
                  <a:lnTo>
                    <a:pt x="112" y="112"/>
                  </a:lnTo>
                  <a:lnTo>
                    <a:pt x="102" y="122"/>
                  </a:lnTo>
                  <a:lnTo>
                    <a:pt x="89" y="138"/>
                  </a:lnTo>
                  <a:lnTo>
                    <a:pt x="77" y="153"/>
                  </a:lnTo>
                  <a:lnTo>
                    <a:pt x="65" y="170"/>
                  </a:lnTo>
                  <a:lnTo>
                    <a:pt x="54" y="187"/>
                  </a:lnTo>
                  <a:lnTo>
                    <a:pt x="44" y="204"/>
                  </a:lnTo>
                  <a:lnTo>
                    <a:pt x="35" y="222"/>
                  </a:lnTo>
                  <a:lnTo>
                    <a:pt x="27" y="241"/>
                  </a:lnTo>
                  <a:lnTo>
                    <a:pt x="20" y="260"/>
                  </a:lnTo>
                  <a:lnTo>
                    <a:pt x="14" y="280"/>
                  </a:lnTo>
                  <a:lnTo>
                    <a:pt x="9" y="300"/>
                  </a:lnTo>
                  <a:lnTo>
                    <a:pt x="5" y="320"/>
                  </a:lnTo>
                  <a:lnTo>
                    <a:pt x="2" y="341"/>
                  </a:lnTo>
                  <a:lnTo>
                    <a:pt x="0" y="362"/>
                  </a:lnTo>
                  <a:lnTo>
                    <a:pt x="0" y="384"/>
                  </a:lnTo>
                  <a:lnTo>
                    <a:pt x="133" y="384"/>
                  </a:lnTo>
                  <a:lnTo>
                    <a:pt x="133" y="371"/>
                  </a:lnTo>
                  <a:lnTo>
                    <a:pt x="135" y="350"/>
                  </a:lnTo>
                  <a:lnTo>
                    <a:pt x="139" y="329"/>
                  </a:lnTo>
                  <a:lnTo>
                    <a:pt x="144" y="309"/>
                  </a:lnTo>
                  <a:lnTo>
                    <a:pt x="151" y="290"/>
                  </a:lnTo>
                  <a:lnTo>
                    <a:pt x="159" y="272"/>
                  </a:lnTo>
                  <a:lnTo>
                    <a:pt x="169" y="254"/>
                  </a:lnTo>
                  <a:lnTo>
                    <a:pt x="180" y="237"/>
                  </a:lnTo>
                  <a:lnTo>
                    <a:pt x="193" y="221"/>
                  </a:lnTo>
                  <a:lnTo>
                    <a:pt x="206" y="206"/>
                  </a:lnTo>
                  <a:lnTo>
                    <a:pt x="215" y="198"/>
                  </a:lnTo>
                  <a:lnTo>
                    <a:pt x="231" y="185"/>
                  </a:lnTo>
                  <a:lnTo>
                    <a:pt x="247" y="173"/>
                  </a:lnTo>
                  <a:lnTo>
                    <a:pt x="264" y="163"/>
                  </a:lnTo>
                  <a:lnTo>
                    <a:pt x="283" y="154"/>
                  </a:lnTo>
                  <a:lnTo>
                    <a:pt x="302" y="147"/>
                  </a:lnTo>
                  <a:lnTo>
                    <a:pt x="321" y="141"/>
                  </a:lnTo>
                  <a:lnTo>
                    <a:pt x="342" y="136"/>
                  </a:lnTo>
                  <a:lnTo>
                    <a:pt x="363" y="134"/>
                  </a:lnTo>
                  <a:lnTo>
                    <a:pt x="384" y="133"/>
                  </a:lnTo>
                  <a:lnTo>
                    <a:pt x="384" y="0"/>
                  </a:lnTo>
                  <a:lnTo>
                    <a:pt x="369" y="0"/>
                  </a:lnTo>
                  <a:lnTo>
                    <a:pt x="347" y="1"/>
                  </a:lnTo>
                  <a:lnTo>
                    <a:pt x="327" y="4"/>
                  </a:lnTo>
                  <a:lnTo>
                    <a:pt x="306" y="7"/>
                  </a:lnTo>
                  <a:lnTo>
                    <a:pt x="286" y="12"/>
                  </a:lnTo>
                  <a:lnTo>
                    <a:pt x="266" y="18"/>
                  </a:lnTo>
                  <a:lnTo>
                    <a:pt x="247" y="25"/>
                  </a:lnTo>
                  <a:lnTo>
                    <a:pt x="228" y="33"/>
                  </a:lnTo>
                  <a:lnTo>
                    <a:pt x="210" y="41"/>
                  </a:lnTo>
                  <a:lnTo>
                    <a:pt x="192" y="51"/>
                  </a:lnTo>
                  <a:lnTo>
                    <a:pt x="175" y="62"/>
                  </a:lnTo>
                  <a:lnTo>
                    <a:pt x="158" y="73"/>
                  </a:lnTo>
                  <a:lnTo>
                    <a:pt x="142" y="85"/>
                  </a:lnTo>
                  <a:close/>
                </a:path>
              </a:pathLst>
            </a:custGeom>
            <a:solidFill>
              <a:srgbClr val="000000"/>
            </a:solidFill>
            <a:ln w="9525">
              <a:noFill/>
              <a:round/>
              <a:headEnd/>
              <a:tailEnd/>
            </a:ln>
          </p:spPr>
          <p:txBody>
            <a:bodyPr/>
            <a:lstStyle/>
            <a:p>
              <a:endParaRPr lang="hr-HR" sz="2000"/>
            </a:p>
          </p:txBody>
        </p:sp>
        <p:sp>
          <p:nvSpPr>
            <p:cNvPr id="23" name="Rectangle 27"/>
            <p:cNvSpPr>
              <a:spLocks noChangeAspect="1"/>
            </p:cNvSpPr>
            <p:nvPr/>
          </p:nvSpPr>
          <p:spPr bwMode="auto">
            <a:xfrm>
              <a:off x="1210" y="1596"/>
              <a:ext cx="131" cy="178"/>
            </a:xfrm>
            <a:prstGeom prst="rect">
              <a:avLst/>
            </a:prstGeom>
            <a:solidFill>
              <a:srgbClr val="000000"/>
            </a:solidFill>
            <a:ln w="9525">
              <a:noFill/>
              <a:miter lim="800000"/>
              <a:headEnd/>
              <a:tailEnd/>
            </a:ln>
          </p:spPr>
          <p:txBody>
            <a:bodyPr/>
            <a:lstStyle/>
            <a:p>
              <a:endParaRPr lang="hr-HR" sz="2000"/>
            </a:p>
          </p:txBody>
        </p:sp>
        <p:sp>
          <p:nvSpPr>
            <p:cNvPr id="24" name="Rectangle 28"/>
            <p:cNvSpPr>
              <a:spLocks noChangeAspect="1"/>
            </p:cNvSpPr>
            <p:nvPr/>
          </p:nvSpPr>
          <p:spPr bwMode="auto">
            <a:xfrm>
              <a:off x="1342" y="1211"/>
              <a:ext cx="356" cy="131"/>
            </a:xfrm>
            <a:prstGeom prst="rect">
              <a:avLst/>
            </a:prstGeom>
            <a:solidFill>
              <a:srgbClr val="A7A9AB"/>
            </a:solidFill>
            <a:ln w="9525">
              <a:noFill/>
              <a:miter lim="800000"/>
              <a:headEnd/>
              <a:tailEnd/>
            </a:ln>
          </p:spPr>
          <p:txBody>
            <a:bodyPr/>
            <a:lstStyle/>
            <a:p>
              <a:endParaRPr lang="hr-HR" sz="2000"/>
            </a:p>
          </p:txBody>
        </p:sp>
        <p:sp>
          <p:nvSpPr>
            <p:cNvPr id="25" name="Rectangle 29"/>
            <p:cNvSpPr>
              <a:spLocks noChangeAspect="1"/>
            </p:cNvSpPr>
            <p:nvPr/>
          </p:nvSpPr>
          <p:spPr bwMode="auto">
            <a:xfrm>
              <a:off x="1342" y="1463"/>
              <a:ext cx="178" cy="131"/>
            </a:xfrm>
            <a:prstGeom prst="rect">
              <a:avLst/>
            </a:prstGeom>
            <a:solidFill>
              <a:srgbClr val="F26F21"/>
            </a:solidFill>
            <a:ln w="9525">
              <a:noFill/>
              <a:miter lim="800000"/>
              <a:headEnd/>
              <a:tailEnd/>
            </a:ln>
          </p:spPr>
          <p:txBody>
            <a:bodyPr/>
            <a:lstStyle/>
            <a:p>
              <a:endParaRPr lang="hr-HR" sz="2000"/>
            </a:p>
          </p:txBody>
        </p:sp>
        <p:sp>
          <p:nvSpPr>
            <p:cNvPr id="26" name="Freeform 30"/>
            <p:cNvSpPr>
              <a:spLocks noChangeAspect="1"/>
            </p:cNvSpPr>
            <p:nvPr/>
          </p:nvSpPr>
          <p:spPr bwMode="auto">
            <a:xfrm>
              <a:off x="1341" y="1077"/>
              <a:ext cx="0" cy="1038"/>
            </a:xfrm>
            <a:custGeom>
              <a:avLst/>
              <a:gdLst>
                <a:gd name="T0" fmla="*/ 0 h 1038"/>
                <a:gd name="T1" fmla="*/ 1038 h 1038"/>
                <a:gd name="T2" fmla="*/ 0 60000 65536"/>
                <a:gd name="T3" fmla="*/ 0 60000 65536"/>
                <a:gd name="T4" fmla="*/ 0 h 1038"/>
                <a:gd name="T5" fmla="*/ 1038 h 1038"/>
              </a:gdLst>
              <a:ahLst/>
              <a:cxnLst>
                <a:cxn ang="T2">
                  <a:pos x="0" y="T0"/>
                </a:cxn>
                <a:cxn ang="T3">
                  <a:pos x="0" y="T1"/>
                </a:cxn>
              </a:cxnLst>
              <a:rect l="0" t="T4" r="0" b="T5"/>
              <a:pathLst>
                <a:path h="1038">
                  <a:moveTo>
                    <a:pt x="0" y="0"/>
                  </a:moveTo>
                  <a:lnTo>
                    <a:pt x="0" y="1038"/>
                  </a:lnTo>
                </a:path>
              </a:pathLst>
            </a:custGeom>
            <a:noFill/>
            <a:ln w="2743">
              <a:solidFill>
                <a:srgbClr val="000000"/>
              </a:solidFill>
              <a:round/>
              <a:headEnd/>
              <a:tailEnd/>
            </a:ln>
          </p:spPr>
          <p:txBody>
            <a:bodyPr/>
            <a:lstStyle/>
            <a:p>
              <a:endParaRPr lang="hr-HR" sz="2000"/>
            </a:p>
          </p:txBody>
        </p:sp>
        <p:sp>
          <p:nvSpPr>
            <p:cNvPr id="27" name="Freeform 31"/>
            <p:cNvSpPr>
              <a:spLocks noChangeAspect="1"/>
            </p:cNvSpPr>
            <p:nvPr/>
          </p:nvSpPr>
          <p:spPr bwMode="auto">
            <a:xfrm>
              <a:off x="707" y="1596"/>
              <a:ext cx="634" cy="0"/>
            </a:xfrm>
            <a:custGeom>
              <a:avLst/>
              <a:gdLst>
                <a:gd name="T0" fmla="*/ 0 w 634"/>
                <a:gd name="T1" fmla="*/ 634 w 634"/>
                <a:gd name="T2" fmla="*/ 0 60000 65536"/>
                <a:gd name="T3" fmla="*/ 0 60000 65536"/>
                <a:gd name="T4" fmla="*/ 0 w 634"/>
                <a:gd name="T5" fmla="*/ 634 w 634"/>
              </a:gdLst>
              <a:ahLst/>
              <a:cxnLst>
                <a:cxn ang="T2">
                  <a:pos x="T0" y="0"/>
                </a:cxn>
                <a:cxn ang="T3">
                  <a:pos x="T1" y="0"/>
                </a:cxn>
              </a:cxnLst>
              <a:rect l="T4" t="0" r="T5" b="0"/>
              <a:pathLst>
                <a:path w="634">
                  <a:moveTo>
                    <a:pt x="0" y="0"/>
                  </a:moveTo>
                  <a:lnTo>
                    <a:pt x="634" y="0"/>
                  </a:lnTo>
                </a:path>
              </a:pathLst>
            </a:custGeom>
            <a:noFill/>
            <a:ln w="2743">
              <a:solidFill>
                <a:srgbClr val="000000"/>
              </a:solidFill>
              <a:round/>
              <a:headEnd/>
              <a:tailEnd/>
            </a:ln>
          </p:spPr>
          <p:txBody>
            <a:bodyPr/>
            <a:lstStyle/>
            <a:p>
              <a:endParaRPr lang="hr-HR" sz="2000"/>
            </a:p>
          </p:txBody>
        </p:sp>
        <p:sp>
          <p:nvSpPr>
            <p:cNvPr id="28" name="Freeform 32"/>
            <p:cNvSpPr>
              <a:spLocks noChangeAspect="1"/>
            </p:cNvSpPr>
            <p:nvPr/>
          </p:nvSpPr>
          <p:spPr bwMode="auto">
            <a:xfrm>
              <a:off x="826" y="1596"/>
              <a:ext cx="383" cy="384"/>
            </a:xfrm>
            <a:custGeom>
              <a:avLst/>
              <a:gdLst>
                <a:gd name="T0" fmla="*/ 0 w 384"/>
                <a:gd name="T1" fmla="*/ 0 h 384"/>
                <a:gd name="T2" fmla="*/ 0 w 384"/>
                <a:gd name="T3" fmla="*/ 0 h 384"/>
                <a:gd name="T4" fmla="*/ 0 w 384"/>
                <a:gd name="T5" fmla="*/ 21 h 384"/>
                <a:gd name="T6" fmla="*/ 2 w 384"/>
                <a:gd name="T7" fmla="*/ 42 h 384"/>
                <a:gd name="T8" fmla="*/ 5 w 384"/>
                <a:gd name="T9" fmla="*/ 63 h 384"/>
                <a:gd name="T10" fmla="*/ 9 w 384"/>
                <a:gd name="T11" fmla="*/ 83 h 384"/>
                <a:gd name="T12" fmla="*/ 14 w 384"/>
                <a:gd name="T13" fmla="*/ 103 h 384"/>
                <a:gd name="T14" fmla="*/ 20 w 384"/>
                <a:gd name="T15" fmla="*/ 123 h 384"/>
                <a:gd name="T16" fmla="*/ 27 w 384"/>
                <a:gd name="T17" fmla="*/ 142 h 384"/>
                <a:gd name="T18" fmla="*/ 35 w 384"/>
                <a:gd name="T19" fmla="*/ 161 h 384"/>
                <a:gd name="T20" fmla="*/ 44 w 384"/>
                <a:gd name="T21" fmla="*/ 179 h 384"/>
                <a:gd name="T22" fmla="*/ 54 w 384"/>
                <a:gd name="T23" fmla="*/ 197 h 384"/>
                <a:gd name="T24" fmla="*/ 65 w 384"/>
                <a:gd name="T25" fmla="*/ 214 h 384"/>
                <a:gd name="T26" fmla="*/ 77 w 384"/>
                <a:gd name="T27" fmla="*/ 230 h 384"/>
                <a:gd name="T28" fmla="*/ 89 w 384"/>
                <a:gd name="T29" fmla="*/ 246 h 384"/>
                <a:gd name="T30" fmla="*/ 102 w 384"/>
                <a:gd name="T31" fmla="*/ 261 h 384"/>
                <a:gd name="T32" fmla="*/ 112 w 384"/>
                <a:gd name="T33" fmla="*/ 271 h 384"/>
                <a:gd name="T34" fmla="*/ 127 w 384"/>
                <a:gd name="T35" fmla="*/ 285 h 384"/>
                <a:gd name="T36" fmla="*/ 142 w 384"/>
                <a:gd name="T37" fmla="*/ 298 h 384"/>
                <a:gd name="T38" fmla="*/ 158 w 384"/>
                <a:gd name="T39" fmla="*/ 310 h 384"/>
                <a:gd name="T40" fmla="*/ 174 w 384"/>
                <a:gd name="T41" fmla="*/ 322 h 384"/>
                <a:gd name="T42" fmla="*/ 192 w 384"/>
                <a:gd name="T43" fmla="*/ 332 h 384"/>
                <a:gd name="T44" fmla="*/ 205 w 384"/>
                <a:gd name="T45" fmla="*/ 342 h 384"/>
                <a:gd name="T46" fmla="*/ 224 w 384"/>
                <a:gd name="T47" fmla="*/ 351 h 384"/>
                <a:gd name="T48" fmla="*/ 243 w 384"/>
                <a:gd name="T49" fmla="*/ 359 h 384"/>
                <a:gd name="T50" fmla="*/ 262 w 384"/>
                <a:gd name="T51" fmla="*/ 365 h 384"/>
                <a:gd name="T52" fmla="*/ 282 w 384"/>
                <a:gd name="T53" fmla="*/ 371 h 384"/>
                <a:gd name="T54" fmla="*/ 302 w 384"/>
                <a:gd name="T55" fmla="*/ 376 h 384"/>
                <a:gd name="T56" fmla="*/ 322 w 384"/>
                <a:gd name="T57" fmla="*/ 380 h 384"/>
                <a:gd name="T58" fmla="*/ 343 w 384"/>
                <a:gd name="T59" fmla="*/ 382 h 384"/>
                <a:gd name="T60" fmla="*/ 365 w 384"/>
                <a:gd name="T61" fmla="*/ 384 h 384"/>
                <a:gd name="T62" fmla="*/ 379 w 384"/>
                <a:gd name="T63" fmla="*/ 384 h 384"/>
                <a:gd name="T64" fmla="*/ 379 w 384"/>
                <a:gd name="T65" fmla="*/ 384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4"/>
                <a:gd name="T100" fmla="*/ 0 h 384"/>
                <a:gd name="T101" fmla="*/ 384 w 384"/>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4" h="384">
                  <a:moveTo>
                    <a:pt x="0" y="0"/>
                  </a:moveTo>
                  <a:lnTo>
                    <a:pt x="0" y="0"/>
                  </a:lnTo>
                  <a:lnTo>
                    <a:pt x="0" y="21"/>
                  </a:lnTo>
                  <a:lnTo>
                    <a:pt x="2" y="42"/>
                  </a:lnTo>
                  <a:lnTo>
                    <a:pt x="5" y="63"/>
                  </a:lnTo>
                  <a:lnTo>
                    <a:pt x="9" y="83"/>
                  </a:lnTo>
                  <a:lnTo>
                    <a:pt x="14" y="103"/>
                  </a:lnTo>
                  <a:lnTo>
                    <a:pt x="20" y="123"/>
                  </a:lnTo>
                  <a:lnTo>
                    <a:pt x="27" y="142"/>
                  </a:lnTo>
                  <a:lnTo>
                    <a:pt x="35" y="161"/>
                  </a:lnTo>
                  <a:lnTo>
                    <a:pt x="44" y="179"/>
                  </a:lnTo>
                  <a:lnTo>
                    <a:pt x="54" y="197"/>
                  </a:lnTo>
                  <a:lnTo>
                    <a:pt x="65" y="214"/>
                  </a:lnTo>
                  <a:lnTo>
                    <a:pt x="77" y="230"/>
                  </a:lnTo>
                  <a:lnTo>
                    <a:pt x="89" y="246"/>
                  </a:lnTo>
                  <a:lnTo>
                    <a:pt x="102" y="261"/>
                  </a:lnTo>
                  <a:lnTo>
                    <a:pt x="112" y="271"/>
                  </a:lnTo>
                  <a:lnTo>
                    <a:pt x="127" y="285"/>
                  </a:lnTo>
                  <a:lnTo>
                    <a:pt x="142" y="298"/>
                  </a:lnTo>
                  <a:lnTo>
                    <a:pt x="158" y="310"/>
                  </a:lnTo>
                  <a:lnTo>
                    <a:pt x="174" y="322"/>
                  </a:lnTo>
                  <a:lnTo>
                    <a:pt x="193" y="332"/>
                  </a:lnTo>
                  <a:lnTo>
                    <a:pt x="210" y="342"/>
                  </a:lnTo>
                  <a:lnTo>
                    <a:pt x="229" y="351"/>
                  </a:lnTo>
                  <a:lnTo>
                    <a:pt x="248" y="359"/>
                  </a:lnTo>
                  <a:lnTo>
                    <a:pt x="267" y="365"/>
                  </a:lnTo>
                  <a:lnTo>
                    <a:pt x="287" y="371"/>
                  </a:lnTo>
                  <a:lnTo>
                    <a:pt x="307" y="376"/>
                  </a:lnTo>
                  <a:lnTo>
                    <a:pt x="327" y="380"/>
                  </a:lnTo>
                  <a:lnTo>
                    <a:pt x="348" y="382"/>
                  </a:lnTo>
                  <a:lnTo>
                    <a:pt x="370" y="384"/>
                  </a:lnTo>
                  <a:lnTo>
                    <a:pt x="384" y="384"/>
                  </a:lnTo>
                </a:path>
              </a:pathLst>
            </a:custGeom>
            <a:noFill/>
            <a:ln w="2743">
              <a:solidFill>
                <a:srgbClr val="000000"/>
              </a:solidFill>
              <a:round/>
              <a:headEnd/>
              <a:tailEnd/>
            </a:ln>
          </p:spPr>
          <p:txBody>
            <a:bodyPr/>
            <a:lstStyle/>
            <a:p>
              <a:endParaRPr lang="hr-HR" sz="2000"/>
            </a:p>
          </p:txBody>
        </p:sp>
      </p:grpSp>
      <p:sp>
        <p:nvSpPr>
          <p:cNvPr id="29" name="Rectangle 21"/>
          <p:cNvSpPr>
            <a:spLocks noChangeArrowheads="1"/>
          </p:cNvSpPr>
          <p:nvPr userDrawn="1"/>
        </p:nvSpPr>
        <p:spPr bwMode="auto">
          <a:xfrm>
            <a:off x="1583500" y="332657"/>
            <a:ext cx="3839633" cy="646331"/>
          </a:xfrm>
          <a:prstGeom prst="rect">
            <a:avLst/>
          </a:prstGeom>
          <a:noFill/>
          <a:ln w="9525">
            <a:noFill/>
            <a:miter lim="800000"/>
            <a:headEnd/>
            <a:tailEnd/>
          </a:ln>
        </p:spPr>
        <p:txBody>
          <a:bodyPr anchor="ctr">
            <a:spAutoFit/>
          </a:bodyPr>
          <a:lstStyle/>
          <a:p>
            <a:pPr>
              <a:tabLst>
                <a:tab pos="792163" algn="l"/>
              </a:tabLst>
            </a:pPr>
            <a:r>
              <a:rPr lang="hr-HR" sz="1200" dirty="0">
                <a:latin typeface="Arial" pitchFamily="34" charset="0"/>
                <a:cs typeface="Arial" pitchFamily="34" charset="0"/>
              </a:rPr>
              <a:t>Sveučilište u Zagrebu</a:t>
            </a:r>
          </a:p>
          <a:p>
            <a:pPr eaLnBrk="0" hangingPunct="0">
              <a:tabLst>
                <a:tab pos="792163" algn="l"/>
              </a:tabLst>
            </a:pPr>
            <a:r>
              <a:rPr lang="hr-HR" sz="1200" dirty="0">
                <a:latin typeface="Arial" pitchFamily="34" charset="0"/>
                <a:cs typeface="Arial" pitchFamily="34" charset="0"/>
              </a:rPr>
              <a:t>Građevinski fakultet</a:t>
            </a:r>
            <a:endParaRPr lang="en-US" sz="1200" dirty="0">
              <a:latin typeface="Arial" pitchFamily="34" charset="0"/>
              <a:cs typeface="Arial" pitchFamily="34" charset="0"/>
            </a:endParaRPr>
          </a:p>
          <a:p>
            <a:pPr eaLnBrk="0" hangingPunct="0">
              <a:tabLst>
                <a:tab pos="792163" algn="l"/>
              </a:tabLst>
            </a:pPr>
            <a:r>
              <a:rPr lang="hr-HR" sz="1200" dirty="0">
                <a:latin typeface="Arial" pitchFamily="34" charset="0"/>
                <a:cs typeface="Arial" pitchFamily="34" charset="0"/>
              </a:rPr>
              <a:t>Zavod za materijale</a:t>
            </a:r>
          </a:p>
        </p:txBody>
      </p:sp>
      <p:sp>
        <p:nvSpPr>
          <p:cNvPr id="30" name="Rectangle 21"/>
          <p:cNvSpPr>
            <a:spLocks noChangeArrowheads="1"/>
          </p:cNvSpPr>
          <p:nvPr userDrawn="1"/>
        </p:nvSpPr>
        <p:spPr bwMode="auto">
          <a:xfrm>
            <a:off x="7536160" y="476672"/>
            <a:ext cx="4177141" cy="400110"/>
          </a:xfrm>
          <a:prstGeom prst="rect">
            <a:avLst/>
          </a:prstGeom>
          <a:noFill/>
          <a:ln w="9525">
            <a:noFill/>
            <a:miter lim="800000"/>
            <a:headEnd/>
            <a:tailEnd/>
          </a:ln>
        </p:spPr>
        <p:txBody>
          <a:bodyPr wrap="square" anchor="ctr">
            <a:spAutoFit/>
          </a:bodyPr>
          <a:lstStyle/>
          <a:p>
            <a:pPr>
              <a:tabLst>
                <a:tab pos="792163" algn="l"/>
              </a:tabLst>
            </a:pPr>
            <a:r>
              <a:rPr lang="hr-HR" sz="2000" b="1" dirty="0">
                <a:latin typeface="Arial" pitchFamily="34" charset="0"/>
                <a:cs typeface="Arial" pitchFamily="34" charset="0"/>
              </a:rPr>
              <a:t>GRAĐEVINSKA FIZIKA</a:t>
            </a:r>
          </a:p>
        </p:txBody>
      </p:sp>
    </p:spTree>
    <p:extLst>
      <p:ext uri="{BB962C8B-B14F-4D97-AF65-F5344CB8AC3E}">
        <p14:creationId xmlns:p14="http://schemas.microsoft.com/office/powerpoint/2010/main" val="367690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r>
              <a:rPr lang="sr-Latn-RS"/>
              <a:t>BLOWER DOOR</a:t>
            </a:r>
            <a:endParaRPr lang="hr-HR"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hr-HR" dirty="0"/>
          </a:p>
        </p:txBody>
      </p:sp>
      <p:sp>
        <p:nvSpPr>
          <p:cNvPr id="6" name="Slide Number Placeholder 5"/>
          <p:cNvSpPr>
            <a:spLocks noGrp="1"/>
          </p:cNvSpPr>
          <p:nvPr>
            <p:ph type="sldNum" sz="quarter" idx="12"/>
          </p:nvPr>
        </p:nvSpPr>
        <p:spPr/>
        <p:txBody>
          <a:bodyPr/>
          <a:lstStyle/>
          <a:p>
            <a:fld id="{F698CF0B-33C3-424B-8423-4FCDBC513C7E}" type="slidenum">
              <a:rPr lang="hr-HR" smtClean="0"/>
              <a:t>‹#›</a:t>
            </a:fld>
            <a:endParaRPr lang="hr-HR"/>
          </a:p>
        </p:txBody>
      </p:sp>
      <p:cxnSp>
        <p:nvCxnSpPr>
          <p:cNvPr id="19" name="Straight Connector 18"/>
          <p:cNvCxnSpPr/>
          <p:nvPr userDrawn="1"/>
        </p:nvCxnSpPr>
        <p:spPr>
          <a:xfrm>
            <a:off x="0" y="1340768"/>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userDrawn="1"/>
        </p:nvCxnSpPr>
        <p:spPr>
          <a:xfrm>
            <a:off x="0" y="6093296"/>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nvGrpSpPr>
          <p:cNvPr id="21" name="Group 25"/>
          <p:cNvGrpSpPr>
            <a:grpSpLocks noChangeAspect="1"/>
          </p:cNvGrpSpPr>
          <p:nvPr userDrawn="1"/>
        </p:nvGrpSpPr>
        <p:grpSpPr bwMode="auto">
          <a:xfrm>
            <a:off x="527052" y="260351"/>
            <a:ext cx="960437" cy="754494"/>
            <a:chOff x="705" y="1075"/>
            <a:chExt cx="997" cy="1042"/>
          </a:xfrm>
        </p:grpSpPr>
        <p:sp>
          <p:nvSpPr>
            <p:cNvPr id="22" name="Freeform 26"/>
            <p:cNvSpPr>
              <a:spLocks noChangeAspect="1"/>
            </p:cNvSpPr>
            <p:nvPr/>
          </p:nvSpPr>
          <p:spPr bwMode="auto">
            <a:xfrm>
              <a:off x="826" y="1211"/>
              <a:ext cx="384" cy="385"/>
            </a:xfrm>
            <a:custGeom>
              <a:avLst/>
              <a:gdLst>
                <a:gd name="T0" fmla="*/ 142 w 384"/>
                <a:gd name="T1" fmla="*/ 85 h 385"/>
                <a:gd name="T2" fmla="*/ 127 w 384"/>
                <a:gd name="T3" fmla="*/ 98 h 385"/>
                <a:gd name="T4" fmla="*/ 112 w 384"/>
                <a:gd name="T5" fmla="*/ 112 h 385"/>
                <a:gd name="T6" fmla="*/ 102 w 384"/>
                <a:gd name="T7" fmla="*/ 122 h 385"/>
                <a:gd name="T8" fmla="*/ 89 w 384"/>
                <a:gd name="T9" fmla="*/ 138 h 385"/>
                <a:gd name="T10" fmla="*/ 77 w 384"/>
                <a:gd name="T11" fmla="*/ 153 h 385"/>
                <a:gd name="T12" fmla="*/ 65 w 384"/>
                <a:gd name="T13" fmla="*/ 170 h 385"/>
                <a:gd name="T14" fmla="*/ 54 w 384"/>
                <a:gd name="T15" fmla="*/ 187 h 385"/>
                <a:gd name="T16" fmla="*/ 44 w 384"/>
                <a:gd name="T17" fmla="*/ 204 h 385"/>
                <a:gd name="T18" fmla="*/ 35 w 384"/>
                <a:gd name="T19" fmla="*/ 222 h 385"/>
                <a:gd name="T20" fmla="*/ 27 w 384"/>
                <a:gd name="T21" fmla="*/ 241 h 385"/>
                <a:gd name="T22" fmla="*/ 20 w 384"/>
                <a:gd name="T23" fmla="*/ 260 h 385"/>
                <a:gd name="T24" fmla="*/ 14 w 384"/>
                <a:gd name="T25" fmla="*/ 280 h 385"/>
                <a:gd name="T26" fmla="*/ 9 w 384"/>
                <a:gd name="T27" fmla="*/ 300 h 385"/>
                <a:gd name="T28" fmla="*/ 5 w 384"/>
                <a:gd name="T29" fmla="*/ 320 h 385"/>
                <a:gd name="T30" fmla="*/ 2 w 384"/>
                <a:gd name="T31" fmla="*/ 341 h 385"/>
                <a:gd name="T32" fmla="*/ 0 w 384"/>
                <a:gd name="T33" fmla="*/ 362 h 385"/>
                <a:gd name="T34" fmla="*/ 0 w 384"/>
                <a:gd name="T35" fmla="*/ 384 h 385"/>
                <a:gd name="T36" fmla="*/ 133 w 384"/>
                <a:gd name="T37" fmla="*/ 384 h 385"/>
                <a:gd name="T38" fmla="*/ 133 w 384"/>
                <a:gd name="T39" fmla="*/ 371 h 385"/>
                <a:gd name="T40" fmla="*/ 135 w 384"/>
                <a:gd name="T41" fmla="*/ 350 h 385"/>
                <a:gd name="T42" fmla="*/ 139 w 384"/>
                <a:gd name="T43" fmla="*/ 329 h 385"/>
                <a:gd name="T44" fmla="*/ 144 w 384"/>
                <a:gd name="T45" fmla="*/ 309 h 385"/>
                <a:gd name="T46" fmla="*/ 151 w 384"/>
                <a:gd name="T47" fmla="*/ 290 h 385"/>
                <a:gd name="T48" fmla="*/ 159 w 384"/>
                <a:gd name="T49" fmla="*/ 272 h 385"/>
                <a:gd name="T50" fmla="*/ 169 w 384"/>
                <a:gd name="T51" fmla="*/ 254 h 385"/>
                <a:gd name="T52" fmla="*/ 180 w 384"/>
                <a:gd name="T53" fmla="*/ 237 h 385"/>
                <a:gd name="T54" fmla="*/ 193 w 384"/>
                <a:gd name="T55" fmla="*/ 221 h 385"/>
                <a:gd name="T56" fmla="*/ 206 w 384"/>
                <a:gd name="T57" fmla="*/ 206 h 385"/>
                <a:gd name="T58" fmla="*/ 215 w 384"/>
                <a:gd name="T59" fmla="*/ 198 h 385"/>
                <a:gd name="T60" fmla="*/ 231 w 384"/>
                <a:gd name="T61" fmla="*/ 185 h 385"/>
                <a:gd name="T62" fmla="*/ 247 w 384"/>
                <a:gd name="T63" fmla="*/ 173 h 385"/>
                <a:gd name="T64" fmla="*/ 264 w 384"/>
                <a:gd name="T65" fmla="*/ 163 h 385"/>
                <a:gd name="T66" fmla="*/ 283 w 384"/>
                <a:gd name="T67" fmla="*/ 154 h 385"/>
                <a:gd name="T68" fmla="*/ 302 w 384"/>
                <a:gd name="T69" fmla="*/ 147 h 385"/>
                <a:gd name="T70" fmla="*/ 321 w 384"/>
                <a:gd name="T71" fmla="*/ 141 h 385"/>
                <a:gd name="T72" fmla="*/ 342 w 384"/>
                <a:gd name="T73" fmla="*/ 136 h 385"/>
                <a:gd name="T74" fmla="*/ 363 w 384"/>
                <a:gd name="T75" fmla="*/ 134 h 385"/>
                <a:gd name="T76" fmla="*/ 384 w 384"/>
                <a:gd name="T77" fmla="*/ 133 h 385"/>
                <a:gd name="T78" fmla="*/ 384 w 384"/>
                <a:gd name="T79" fmla="*/ 0 h 385"/>
                <a:gd name="T80" fmla="*/ 369 w 384"/>
                <a:gd name="T81" fmla="*/ 0 h 385"/>
                <a:gd name="T82" fmla="*/ 347 w 384"/>
                <a:gd name="T83" fmla="*/ 1 h 385"/>
                <a:gd name="T84" fmla="*/ 327 w 384"/>
                <a:gd name="T85" fmla="*/ 4 h 385"/>
                <a:gd name="T86" fmla="*/ 306 w 384"/>
                <a:gd name="T87" fmla="*/ 7 h 385"/>
                <a:gd name="T88" fmla="*/ 286 w 384"/>
                <a:gd name="T89" fmla="*/ 12 h 385"/>
                <a:gd name="T90" fmla="*/ 266 w 384"/>
                <a:gd name="T91" fmla="*/ 18 h 385"/>
                <a:gd name="T92" fmla="*/ 247 w 384"/>
                <a:gd name="T93" fmla="*/ 25 h 385"/>
                <a:gd name="T94" fmla="*/ 228 w 384"/>
                <a:gd name="T95" fmla="*/ 33 h 385"/>
                <a:gd name="T96" fmla="*/ 210 w 384"/>
                <a:gd name="T97" fmla="*/ 41 h 385"/>
                <a:gd name="T98" fmla="*/ 192 w 384"/>
                <a:gd name="T99" fmla="*/ 51 h 385"/>
                <a:gd name="T100" fmla="*/ 175 w 384"/>
                <a:gd name="T101" fmla="*/ 62 h 385"/>
                <a:gd name="T102" fmla="*/ 158 w 384"/>
                <a:gd name="T103" fmla="*/ 73 h 385"/>
                <a:gd name="T104" fmla="*/ 142 w 384"/>
                <a:gd name="T105" fmla="*/ 85 h 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4"/>
                <a:gd name="T160" fmla="*/ 0 h 385"/>
                <a:gd name="T161" fmla="*/ 384 w 384"/>
                <a:gd name="T162" fmla="*/ 385 h 3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4" h="385">
                  <a:moveTo>
                    <a:pt x="142" y="85"/>
                  </a:moveTo>
                  <a:lnTo>
                    <a:pt x="127" y="98"/>
                  </a:lnTo>
                  <a:lnTo>
                    <a:pt x="112" y="112"/>
                  </a:lnTo>
                  <a:lnTo>
                    <a:pt x="102" y="122"/>
                  </a:lnTo>
                  <a:lnTo>
                    <a:pt x="89" y="138"/>
                  </a:lnTo>
                  <a:lnTo>
                    <a:pt x="77" y="153"/>
                  </a:lnTo>
                  <a:lnTo>
                    <a:pt x="65" y="170"/>
                  </a:lnTo>
                  <a:lnTo>
                    <a:pt x="54" y="187"/>
                  </a:lnTo>
                  <a:lnTo>
                    <a:pt x="44" y="204"/>
                  </a:lnTo>
                  <a:lnTo>
                    <a:pt x="35" y="222"/>
                  </a:lnTo>
                  <a:lnTo>
                    <a:pt x="27" y="241"/>
                  </a:lnTo>
                  <a:lnTo>
                    <a:pt x="20" y="260"/>
                  </a:lnTo>
                  <a:lnTo>
                    <a:pt x="14" y="280"/>
                  </a:lnTo>
                  <a:lnTo>
                    <a:pt x="9" y="300"/>
                  </a:lnTo>
                  <a:lnTo>
                    <a:pt x="5" y="320"/>
                  </a:lnTo>
                  <a:lnTo>
                    <a:pt x="2" y="341"/>
                  </a:lnTo>
                  <a:lnTo>
                    <a:pt x="0" y="362"/>
                  </a:lnTo>
                  <a:lnTo>
                    <a:pt x="0" y="384"/>
                  </a:lnTo>
                  <a:lnTo>
                    <a:pt x="133" y="384"/>
                  </a:lnTo>
                  <a:lnTo>
                    <a:pt x="133" y="371"/>
                  </a:lnTo>
                  <a:lnTo>
                    <a:pt x="135" y="350"/>
                  </a:lnTo>
                  <a:lnTo>
                    <a:pt x="139" y="329"/>
                  </a:lnTo>
                  <a:lnTo>
                    <a:pt x="144" y="309"/>
                  </a:lnTo>
                  <a:lnTo>
                    <a:pt x="151" y="290"/>
                  </a:lnTo>
                  <a:lnTo>
                    <a:pt x="159" y="272"/>
                  </a:lnTo>
                  <a:lnTo>
                    <a:pt x="169" y="254"/>
                  </a:lnTo>
                  <a:lnTo>
                    <a:pt x="180" y="237"/>
                  </a:lnTo>
                  <a:lnTo>
                    <a:pt x="193" y="221"/>
                  </a:lnTo>
                  <a:lnTo>
                    <a:pt x="206" y="206"/>
                  </a:lnTo>
                  <a:lnTo>
                    <a:pt x="215" y="198"/>
                  </a:lnTo>
                  <a:lnTo>
                    <a:pt x="231" y="185"/>
                  </a:lnTo>
                  <a:lnTo>
                    <a:pt x="247" y="173"/>
                  </a:lnTo>
                  <a:lnTo>
                    <a:pt x="264" y="163"/>
                  </a:lnTo>
                  <a:lnTo>
                    <a:pt x="283" y="154"/>
                  </a:lnTo>
                  <a:lnTo>
                    <a:pt x="302" y="147"/>
                  </a:lnTo>
                  <a:lnTo>
                    <a:pt x="321" y="141"/>
                  </a:lnTo>
                  <a:lnTo>
                    <a:pt x="342" y="136"/>
                  </a:lnTo>
                  <a:lnTo>
                    <a:pt x="363" y="134"/>
                  </a:lnTo>
                  <a:lnTo>
                    <a:pt x="384" y="133"/>
                  </a:lnTo>
                  <a:lnTo>
                    <a:pt x="384" y="0"/>
                  </a:lnTo>
                  <a:lnTo>
                    <a:pt x="369" y="0"/>
                  </a:lnTo>
                  <a:lnTo>
                    <a:pt x="347" y="1"/>
                  </a:lnTo>
                  <a:lnTo>
                    <a:pt x="327" y="4"/>
                  </a:lnTo>
                  <a:lnTo>
                    <a:pt x="306" y="7"/>
                  </a:lnTo>
                  <a:lnTo>
                    <a:pt x="286" y="12"/>
                  </a:lnTo>
                  <a:lnTo>
                    <a:pt x="266" y="18"/>
                  </a:lnTo>
                  <a:lnTo>
                    <a:pt x="247" y="25"/>
                  </a:lnTo>
                  <a:lnTo>
                    <a:pt x="228" y="33"/>
                  </a:lnTo>
                  <a:lnTo>
                    <a:pt x="210" y="41"/>
                  </a:lnTo>
                  <a:lnTo>
                    <a:pt x="192" y="51"/>
                  </a:lnTo>
                  <a:lnTo>
                    <a:pt x="175" y="62"/>
                  </a:lnTo>
                  <a:lnTo>
                    <a:pt x="158" y="73"/>
                  </a:lnTo>
                  <a:lnTo>
                    <a:pt x="142" y="85"/>
                  </a:lnTo>
                  <a:close/>
                </a:path>
              </a:pathLst>
            </a:custGeom>
            <a:solidFill>
              <a:srgbClr val="000000"/>
            </a:solidFill>
            <a:ln w="9525">
              <a:noFill/>
              <a:round/>
              <a:headEnd/>
              <a:tailEnd/>
            </a:ln>
          </p:spPr>
          <p:txBody>
            <a:bodyPr/>
            <a:lstStyle/>
            <a:p>
              <a:endParaRPr lang="hr-HR" sz="2000"/>
            </a:p>
          </p:txBody>
        </p:sp>
        <p:sp>
          <p:nvSpPr>
            <p:cNvPr id="23" name="Rectangle 27"/>
            <p:cNvSpPr>
              <a:spLocks noChangeAspect="1"/>
            </p:cNvSpPr>
            <p:nvPr/>
          </p:nvSpPr>
          <p:spPr bwMode="auto">
            <a:xfrm>
              <a:off x="1210" y="1596"/>
              <a:ext cx="131" cy="178"/>
            </a:xfrm>
            <a:prstGeom prst="rect">
              <a:avLst/>
            </a:prstGeom>
            <a:solidFill>
              <a:srgbClr val="000000"/>
            </a:solidFill>
            <a:ln w="9525">
              <a:noFill/>
              <a:miter lim="800000"/>
              <a:headEnd/>
              <a:tailEnd/>
            </a:ln>
          </p:spPr>
          <p:txBody>
            <a:bodyPr/>
            <a:lstStyle/>
            <a:p>
              <a:endParaRPr lang="hr-HR" sz="2000"/>
            </a:p>
          </p:txBody>
        </p:sp>
        <p:sp>
          <p:nvSpPr>
            <p:cNvPr id="24" name="Rectangle 28"/>
            <p:cNvSpPr>
              <a:spLocks noChangeAspect="1"/>
            </p:cNvSpPr>
            <p:nvPr/>
          </p:nvSpPr>
          <p:spPr bwMode="auto">
            <a:xfrm>
              <a:off x="1342" y="1211"/>
              <a:ext cx="356" cy="131"/>
            </a:xfrm>
            <a:prstGeom prst="rect">
              <a:avLst/>
            </a:prstGeom>
            <a:solidFill>
              <a:srgbClr val="A7A9AB"/>
            </a:solidFill>
            <a:ln w="9525">
              <a:noFill/>
              <a:miter lim="800000"/>
              <a:headEnd/>
              <a:tailEnd/>
            </a:ln>
          </p:spPr>
          <p:txBody>
            <a:bodyPr/>
            <a:lstStyle/>
            <a:p>
              <a:endParaRPr lang="hr-HR" sz="2000"/>
            </a:p>
          </p:txBody>
        </p:sp>
        <p:sp>
          <p:nvSpPr>
            <p:cNvPr id="25" name="Rectangle 29"/>
            <p:cNvSpPr>
              <a:spLocks noChangeAspect="1"/>
            </p:cNvSpPr>
            <p:nvPr/>
          </p:nvSpPr>
          <p:spPr bwMode="auto">
            <a:xfrm>
              <a:off x="1342" y="1463"/>
              <a:ext cx="178" cy="131"/>
            </a:xfrm>
            <a:prstGeom prst="rect">
              <a:avLst/>
            </a:prstGeom>
            <a:solidFill>
              <a:srgbClr val="F26F21"/>
            </a:solidFill>
            <a:ln w="9525">
              <a:noFill/>
              <a:miter lim="800000"/>
              <a:headEnd/>
              <a:tailEnd/>
            </a:ln>
          </p:spPr>
          <p:txBody>
            <a:bodyPr/>
            <a:lstStyle/>
            <a:p>
              <a:endParaRPr lang="hr-HR" sz="2000"/>
            </a:p>
          </p:txBody>
        </p:sp>
        <p:sp>
          <p:nvSpPr>
            <p:cNvPr id="26" name="Freeform 30"/>
            <p:cNvSpPr>
              <a:spLocks noChangeAspect="1"/>
            </p:cNvSpPr>
            <p:nvPr/>
          </p:nvSpPr>
          <p:spPr bwMode="auto">
            <a:xfrm>
              <a:off x="1341" y="1077"/>
              <a:ext cx="0" cy="1038"/>
            </a:xfrm>
            <a:custGeom>
              <a:avLst/>
              <a:gdLst>
                <a:gd name="T0" fmla="*/ 0 h 1038"/>
                <a:gd name="T1" fmla="*/ 1038 h 1038"/>
                <a:gd name="T2" fmla="*/ 0 60000 65536"/>
                <a:gd name="T3" fmla="*/ 0 60000 65536"/>
                <a:gd name="T4" fmla="*/ 0 h 1038"/>
                <a:gd name="T5" fmla="*/ 1038 h 1038"/>
              </a:gdLst>
              <a:ahLst/>
              <a:cxnLst>
                <a:cxn ang="T2">
                  <a:pos x="0" y="T0"/>
                </a:cxn>
                <a:cxn ang="T3">
                  <a:pos x="0" y="T1"/>
                </a:cxn>
              </a:cxnLst>
              <a:rect l="0" t="T4" r="0" b="T5"/>
              <a:pathLst>
                <a:path h="1038">
                  <a:moveTo>
                    <a:pt x="0" y="0"/>
                  </a:moveTo>
                  <a:lnTo>
                    <a:pt x="0" y="1038"/>
                  </a:lnTo>
                </a:path>
              </a:pathLst>
            </a:custGeom>
            <a:noFill/>
            <a:ln w="2743">
              <a:solidFill>
                <a:srgbClr val="000000"/>
              </a:solidFill>
              <a:round/>
              <a:headEnd/>
              <a:tailEnd/>
            </a:ln>
          </p:spPr>
          <p:txBody>
            <a:bodyPr/>
            <a:lstStyle/>
            <a:p>
              <a:endParaRPr lang="hr-HR" sz="2000"/>
            </a:p>
          </p:txBody>
        </p:sp>
        <p:sp>
          <p:nvSpPr>
            <p:cNvPr id="27" name="Freeform 31"/>
            <p:cNvSpPr>
              <a:spLocks noChangeAspect="1"/>
            </p:cNvSpPr>
            <p:nvPr/>
          </p:nvSpPr>
          <p:spPr bwMode="auto">
            <a:xfrm>
              <a:off x="707" y="1596"/>
              <a:ext cx="634" cy="0"/>
            </a:xfrm>
            <a:custGeom>
              <a:avLst/>
              <a:gdLst>
                <a:gd name="T0" fmla="*/ 0 w 634"/>
                <a:gd name="T1" fmla="*/ 634 w 634"/>
                <a:gd name="T2" fmla="*/ 0 60000 65536"/>
                <a:gd name="T3" fmla="*/ 0 60000 65536"/>
                <a:gd name="T4" fmla="*/ 0 w 634"/>
                <a:gd name="T5" fmla="*/ 634 w 634"/>
              </a:gdLst>
              <a:ahLst/>
              <a:cxnLst>
                <a:cxn ang="T2">
                  <a:pos x="T0" y="0"/>
                </a:cxn>
                <a:cxn ang="T3">
                  <a:pos x="T1" y="0"/>
                </a:cxn>
              </a:cxnLst>
              <a:rect l="T4" t="0" r="T5" b="0"/>
              <a:pathLst>
                <a:path w="634">
                  <a:moveTo>
                    <a:pt x="0" y="0"/>
                  </a:moveTo>
                  <a:lnTo>
                    <a:pt x="634" y="0"/>
                  </a:lnTo>
                </a:path>
              </a:pathLst>
            </a:custGeom>
            <a:noFill/>
            <a:ln w="2743">
              <a:solidFill>
                <a:srgbClr val="000000"/>
              </a:solidFill>
              <a:round/>
              <a:headEnd/>
              <a:tailEnd/>
            </a:ln>
          </p:spPr>
          <p:txBody>
            <a:bodyPr/>
            <a:lstStyle/>
            <a:p>
              <a:endParaRPr lang="hr-HR" sz="2000"/>
            </a:p>
          </p:txBody>
        </p:sp>
        <p:sp>
          <p:nvSpPr>
            <p:cNvPr id="28" name="Freeform 32"/>
            <p:cNvSpPr>
              <a:spLocks noChangeAspect="1"/>
            </p:cNvSpPr>
            <p:nvPr/>
          </p:nvSpPr>
          <p:spPr bwMode="auto">
            <a:xfrm>
              <a:off x="826" y="1596"/>
              <a:ext cx="383" cy="384"/>
            </a:xfrm>
            <a:custGeom>
              <a:avLst/>
              <a:gdLst>
                <a:gd name="T0" fmla="*/ 0 w 384"/>
                <a:gd name="T1" fmla="*/ 0 h 384"/>
                <a:gd name="T2" fmla="*/ 0 w 384"/>
                <a:gd name="T3" fmla="*/ 0 h 384"/>
                <a:gd name="T4" fmla="*/ 0 w 384"/>
                <a:gd name="T5" fmla="*/ 21 h 384"/>
                <a:gd name="T6" fmla="*/ 2 w 384"/>
                <a:gd name="T7" fmla="*/ 42 h 384"/>
                <a:gd name="T8" fmla="*/ 5 w 384"/>
                <a:gd name="T9" fmla="*/ 63 h 384"/>
                <a:gd name="T10" fmla="*/ 9 w 384"/>
                <a:gd name="T11" fmla="*/ 83 h 384"/>
                <a:gd name="T12" fmla="*/ 14 w 384"/>
                <a:gd name="T13" fmla="*/ 103 h 384"/>
                <a:gd name="T14" fmla="*/ 20 w 384"/>
                <a:gd name="T15" fmla="*/ 123 h 384"/>
                <a:gd name="T16" fmla="*/ 27 w 384"/>
                <a:gd name="T17" fmla="*/ 142 h 384"/>
                <a:gd name="T18" fmla="*/ 35 w 384"/>
                <a:gd name="T19" fmla="*/ 161 h 384"/>
                <a:gd name="T20" fmla="*/ 44 w 384"/>
                <a:gd name="T21" fmla="*/ 179 h 384"/>
                <a:gd name="T22" fmla="*/ 54 w 384"/>
                <a:gd name="T23" fmla="*/ 197 h 384"/>
                <a:gd name="T24" fmla="*/ 65 w 384"/>
                <a:gd name="T25" fmla="*/ 214 h 384"/>
                <a:gd name="T26" fmla="*/ 77 w 384"/>
                <a:gd name="T27" fmla="*/ 230 h 384"/>
                <a:gd name="T28" fmla="*/ 89 w 384"/>
                <a:gd name="T29" fmla="*/ 246 h 384"/>
                <a:gd name="T30" fmla="*/ 102 w 384"/>
                <a:gd name="T31" fmla="*/ 261 h 384"/>
                <a:gd name="T32" fmla="*/ 112 w 384"/>
                <a:gd name="T33" fmla="*/ 271 h 384"/>
                <a:gd name="T34" fmla="*/ 127 w 384"/>
                <a:gd name="T35" fmla="*/ 285 h 384"/>
                <a:gd name="T36" fmla="*/ 142 w 384"/>
                <a:gd name="T37" fmla="*/ 298 h 384"/>
                <a:gd name="T38" fmla="*/ 158 w 384"/>
                <a:gd name="T39" fmla="*/ 310 h 384"/>
                <a:gd name="T40" fmla="*/ 174 w 384"/>
                <a:gd name="T41" fmla="*/ 322 h 384"/>
                <a:gd name="T42" fmla="*/ 192 w 384"/>
                <a:gd name="T43" fmla="*/ 332 h 384"/>
                <a:gd name="T44" fmla="*/ 205 w 384"/>
                <a:gd name="T45" fmla="*/ 342 h 384"/>
                <a:gd name="T46" fmla="*/ 224 w 384"/>
                <a:gd name="T47" fmla="*/ 351 h 384"/>
                <a:gd name="T48" fmla="*/ 243 w 384"/>
                <a:gd name="T49" fmla="*/ 359 h 384"/>
                <a:gd name="T50" fmla="*/ 262 w 384"/>
                <a:gd name="T51" fmla="*/ 365 h 384"/>
                <a:gd name="T52" fmla="*/ 282 w 384"/>
                <a:gd name="T53" fmla="*/ 371 h 384"/>
                <a:gd name="T54" fmla="*/ 302 w 384"/>
                <a:gd name="T55" fmla="*/ 376 h 384"/>
                <a:gd name="T56" fmla="*/ 322 w 384"/>
                <a:gd name="T57" fmla="*/ 380 h 384"/>
                <a:gd name="T58" fmla="*/ 343 w 384"/>
                <a:gd name="T59" fmla="*/ 382 h 384"/>
                <a:gd name="T60" fmla="*/ 365 w 384"/>
                <a:gd name="T61" fmla="*/ 384 h 384"/>
                <a:gd name="T62" fmla="*/ 379 w 384"/>
                <a:gd name="T63" fmla="*/ 384 h 384"/>
                <a:gd name="T64" fmla="*/ 379 w 384"/>
                <a:gd name="T65" fmla="*/ 384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4"/>
                <a:gd name="T100" fmla="*/ 0 h 384"/>
                <a:gd name="T101" fmla="*/ 384 w 384"/>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4" h="384">
                  <a:moveTo>
                    <a:pt x="0" y="0"/>
                  </a:moveTo>
                  <a:lnTo>
                    <a:pt x="0" y="0"/>
                  </a:lnTo>
                  <a:lnTo>
                    <a:pt x="0" y="21"/>
                  </a:lnTo>
                  <a:lnTo>
                    <a:pt x="2" y="42"/>
                  </a:lnTo>
                  <a:lnTo>
                    <a:pt x="5" y="63"/>
                  </a:lnTo>
                  <a:lnTo>
                    <a:pt x="9" y="83"/>
                  </a:lnTo>
                  <a:lnTo>
                    <a:pt x="14" y="103"/>
                  </a:lnTo>
                  <a:lnTo>
                    <a:pt x="20" y="123"/>
                  </a:lnTo>
                  <a:lnTo>
                    <a:pt x="27" y="142"/>
                  </a:lnTo>
                  <a:lnTo>
                    <a:pt x="35" y="161"/>
                  </a:lnTo>
                  <a:lnTo>
                    <a:pt x="44" y="179"/>
                  </a:lnTo>
                  <a:lnTo>
                    <a:pt x="54" y="197"/>
                  </a:lnTo>
                  <a:lnTo>
                    <a:pt x="65" y="214"/>
                  </a:lnTo>
                  <a:lnTo>
                    <a:pt x="77" y="230"/>
                  </a:lnTo>
                  <a:lnTo>
                    <a:pt x="89" y="246"/>
                  </a:lnTo>
                  <a:lnTo>
                    <a:pt x="102" y="261"/>
                  </a:lnTo>
                  <a:lnTo>
                    <a:pt x="112" y="271"/>
                  </a:lnTo>
                  <a:lnTo>
                    <a:pt x="127" y="285"/>
                  </a:lnTo>
                  <a:lnTo>
                    <a:pt x="142" y="298"/>
                  </a:lnTo>
                  <a:lnTo>
                    <a:pt x="158" y="310"/>
                  </a:lnTo>
                  <a:lnTo>
                    <a:pt x="174" y="322"/>
                  </a:lnTo>
                  <a:lnTo>
                    <a:pt x="193" y="332"/>
                  </a:lnTo>
                  <a:lnTo>
                    <a:pt x="210" y="342"/>
                  </a:lnTo>
                  <a:lnTo>
                    <a:pt x="229" y="351"/>
                  </a:lnTo>
                  <a:lnTo>
                    <a:pt x="248" y="359"/>
                  </a:lnTo>
                  <a:lnTo>
                    <a:pt x="267" y="365"/>
                  </a:lnTo>
                  <a:lnTo>
                    <a:pt x="287" y="371"/>
                  </a:lnTo>
                  <a:lnTo>
                    <a:pt x="307" y="376"/>
                  </a:lnTo>
                  <a:lnTo>
                    <a:pt x="327" y="380"/>
                  </a:lnTo>
                  <a:lnTo>
                    <a:pt x="348" y="382"/>
                  </a:lnTo>
                  <a:lnTo>
                    <a:pt x="370" y="384"/>
                  </a:lnTo>
                  <a:lnTo>
                    <a:pt x="384" y="384"/>
                  </a:lnTo>
                </a:path>
              </a:pathLst>
            </a:custGeom>
            <a:noFill/>
            <a:ln w="2743">
              <a:solidFill>
                <a:srgbClr val="000000"/>
              </a:solidFill>
              <a:round/>
              <a:headEnd/>
              <a:tailEnd/>
            </a:ln>
          </p:spPr>
          <p:txBody>
            <a:bodyPr/>
            <a:lstStyle/>
            <a:p>
              <a:endParaRPr lang="hr-HR" sz="2000"/>
            </a:p>
          </p:txBody>
        </p:sp>
      </p:grpSp>
      <p:sp>
        <p:nvSpPr>
          <p:cNvPr id="29" name="Rectangle 21"/>
          <p:cNvSpPr>
            <a:spLocks noChangeArrowheads="1"/>
          </p:cNvSpPr>
          <p:nvPr userDrawn="1"/>
        </p:nvSpPr>
        <p:spPr bwMode="auto">
          <a:xfrm>
            <a:off x="1583500" y="332657"/>
            <a:ext cx="3839633" cy="646331"/>
          </a:xfrm>
          <a:prstGeom prst="rect">
            <a:avLst/>
          </a:prstGeom>
          <a:noFill/>
          <a:ln w="9525">
            <a:noFill/>
            <a:miter lim="800000"/>
            <a:headEnd/>
            <a:tailEnd/>
          </a:ln>
        </p:spPr>
        <p:txBody>
          <a:bodyPr anchor="ctr">
            <a:spAutoFit/>
          </a:bodyPr>
          <a:lstStyle/>
          <a:p>
            <a:pPr>
              <a:tabLst>
                <a:tab pos="792163" algn="l"/>
              </a:tabLst>
            </a:pPr>
            <a:r>
              <a:rPr lang="hr-HR" sz="1200" dirty="0">
                <a:latin typeface="Arial" pitchFamily="34" charset="0"/>
                <a:cs typeface="Arial" pitchFamily="34" charset="0"/>
              </a:rPr>
              <a:t>Sveučilište u Zagrebu</a:t>
            </a:r>
          </a:p>
          <a:p>
            <a:pPr eaLnBrk="0" hangingPunct="0">
              <a:tabLst>
                <a:tab pos="792163" algn="l"/>
              </a:tabLst>
            </a:pPr>
            <a:r>
              <a:rPr lang="hr-HR" sz="1200" dirty="0">
                <a:latin typeface="Arial" pitchFamily="34" charset="0"/>
                <a:cs typeface="Arial" pitchFamily="34" charset="0"/>
              </a:rPr>
              <a:t>Građevinski fakultet</a:t>
            </a:r>
            <a:endParaRPr lang="en-US" sz="1200" dirty="0">
              <a:latin typeface="Arial" pitchFamily="34" charset="0"/>
              <a:cs typeface="Arial" pitchFamily="34" charset="0"/>
            </a:endParaRPr>
          </a:p>
          <a:p>
            <a:pPr eaLnBrk="0" hangingPunct="0">
              <a:tabLst>
                <a:tab pos="792163" algn="l"/>
              </a:tabLst>
            </a:pPr>
            <a:r>
              <a:rPr lang="hr-HR" sz="1200" dirty="0">
                <a:latin typeface="Arial" pitchFamily="34" charset="0"/>
                <a:cs typeface="Arial" pitchFamily="34" charset="0"/>
              </a:rPr>
              <a:t>Zavod za materijale</a:t>
            </a:r>
          </a:p>
        </p:txBody>
      </p:sp>
      <p:sp>
        <p:nvSpPr>
          <p:cNvPr id="30" name="Rectangle 21"/>
          <p:cNvSpPr>
            <a:spLocks noChangeArrowheads="1"/>
          </p:cNvSpPr>
          <p:nvPr userDrawn="1"/>
        </p:nvSpPr>
        <p:spPr bwMode="auto">
          <a:xfrm>
            <a:off x="7536160" y="476672"/>
            <a:ext cx="4177141" cy="400110"/>
          </a:xfrm>
          <a:prstGeom prst="rect">
            <a:avLst/>
          </a:prstGeom>
          <a:noFill/>
          <a:ln w="9525">
            <a:noFill/>
            <a:miter lim="800000"/>
            <a:headEnd/>
            <a:tailEnd/>
          </a:ln>
        </p:spPr>
        <p:txBody>
          <a:bodyPr wrap="square" anchor="ctr">
            <a:spAutoFit/>
          </a:bodyPr>
          <a:lstStyle/>
          <a:p>
            <a:pPr>
              <a:tabLst>
                <a:tab pos="792163" algn="l"/>
              </a:tabLst>
            </a:pPr>
            <a:r>
              <a:rPr lang="hr-HR" sz="2000" b="1" dirty="0">
                <a:latin typeface="Arial" pitchFamily="34" charset="0"/>
                <a:cs typeface="Arial" pitchFamily="34" charset="0"/>
              </a:rPr>
              <a:t>GRAĐEVINSKA FIZIKA</a:t>
            </a:r>
          </a:p>
        </p:txBody>
      </p:sp>
    </p:spTree>
    <p:extLst>
      <p:ext uri="{BB962C8B-B14F-4D97-AF65-F5344CB8AC3E}">
        <p14:creationId xmlns:p14="http://schemas.microsoft.com/office/powerpoint/2010/main" val="1793281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r>
              <a:rPr lang="sr-Latn-RS"/>
              <a:t>BLOWER DOOR</a:t>
            </a:r>
            <a:endParaRPr lang="hr-HR"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hr-HR" dirty="0"/>
          </a:p>
        </p:txBody>
      </p:sp>
      <p:sp>
        <p:nvSpPr>
          <p:cNvPr id="6" name="Slide Number Placeholder 5"/>
          <p:cNvSpPr>
            <a:spLocks noGrp="1"/>
          </p:cNvSpPr>
          <p:nvPr>
            <p:ph type="sldNum" sz="quarter" idx="12"/>
          </p:nvPr>
        </p:nvSpPr>
        <p:spPr/>
        <p:txBody>
          <a:bodyPr/>
          <a:lstStyle/>
          <a:p>
            <a:fld id="{F698CF0B-33C3-424B-8423-4FCDBC513C7E}" type="slidenum">
              <a:rPr lang="hr-HR" smtClean="0"/>
              <a:t>‹#›</a:t>
            </a:fld>
            <a:endParaRPr lang="hr-HR"/>
          </a:p>
        </p:txBody>
      </p:sp>
      <p:cxnSp>
        <p:nvCxnSpPr>
          <p:cNvPr id="19" name="Straight Connector 18"/>
          <p:cNvCxnSpPr/>
          <p:nvPr userDrawn="1"/>
        </p:nvCxnSpPr>
        <p:spPr>
          <a:xfrm>
            <a:off x="0" y="1340768"/>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userDrawn="1"/>
        </p:nvCxnSpPr>
        <p:spPr>
          <a:xfrm>
            <a:off x="0" y="6093296"/>
            <a:ext cx="12192000" cy="0"/>
          </a:xfrm>
          <a:prstGeom prst="line">
            <a:avLst/>
          </a:prstGeom>
          <a:ln>
            <a:solidFill>
              <a:srgbClr val="C00000"/>
            </a:solidFill>
          </a:ln>
        </p:spPr>
        <p:style>
          <a:lnRef idx="2">
            <a:schemeClr val="accent2"/>
          </a:lnRef>
          <a:fillRef idx="0">
            <a:schemeClr val="accent2"/>
          </a:fillRef>
          <a:effectRef idx="1">
            <a:schemeClr val="accent2"/>
          </a:effectRef>
          <a:fontRef idx="minor">
            <a:schemeClr val="tx1"/>
          </a:fontRef>
        </p:style>
      </p:cxnSp>
      <p:grpSp>
        <p:nvGrpSpPr>
          <p:cNvPr id="21" name="Group 25"/>
          <p:cNvGrpSpPr>
            <a:grpSpLocks noChangeAspect="1"/>
          </p:cNvGrpSpPr>
          <p:nvPr userDrawn="1"/>
        </p:nvGrpSpPr>
        <p:grpSpPr bwMode="auto">
          <a:xfrm>
            <a:off x="527052" y="260351"/>
            <a:ext cx="960437" cy="754494"/>
            <a:chOff x="705" y="1075"/>
            <a:chExt cx="997" cy="1042"/>
          </a:xfrm>
        </p:grpSpPr>
        <p:sp>
          <p:nvSpPr>
            <p:cNvPr id="22" name="Freeform 26"/>
            <p:cNvSpPr>
              <a:spLocks noChangeAspect="1"/>
            </p:cNvSpPr>
            <p:nvPr/>
          </p:nvSpPr>
          <p:spPr bwMode="auto">
            <a:xfrm>
              <a:off x="826" y="1211"/>
              <a:ext cx="384" cy="385"/>
            </a:xfrm>
            <a:custGeom>
              <a:avLst/>
              <a:gdLst>
                <a:gd name="T0" fmla="*/ 142 w 384"/>
                <a:gd name="T1" fmla="*/ 85 h 385"/>
                <a:gd name="T2" fmla="*/ 127 w 384"/>
                <a:gd name="T3" fmla="*/ 98 h 385"/>
                <a:gd name="T4" fmla="*/ 112 w 384"/>
                <a:gd name="T5" fmla="*/ 112 h 385"/>
                <a:gd name="T6" fmla="*/ 102 w 384"/>
                <a:gd name="T7" fmla="*/ 122 h 385"/>
                <a:gd name="T8" fmla="*/ 89 w 384"/>
                <a:gd name="T9" fmla="*/ 138 h 385"/>
                <a:gd name="T10" fmla="*/ 77 w 384"/>
                <a:gd name="T11" fmla="*/ 153 h 385"/>
                <a:gd name="T12" fmla="*/ 65 w 384"/>
                <a:gd name="T13" fmla="*/ 170 h 385"/>
                <a:gd name="T14" fmla="*/ 54 w 384"/>
                <a:gd name="T15" fmla="*/ 187 h 385"/>
                <a:gd name="T16" fmla="*/ 44 w 384"/>
                <a:gd name="T17" fmla="*/ 204 h 385"/>
                <a:gd name="T18" fmla="*/ 35 w 384"/>
                <a:gd name="T19" fmla="*/ 222 h 385"/>
                <a:gd name="T20" fmla="*/ 27 w 384"/>
                <a:gd name="T21" fmla="*/ 241 h 385"/>
                <a:gd name="T22" fmla="*/ 20 w 384"/>
                <a:gd name="T23" fmla="*/ 260 h 385"/>
                <a:gd name="T24" fmla="*/ 14 w 384"/>
                <a:gd name="T25" fmla="*/ 280 h 385"/>
                <a:gd name="T26" fmla="*/ 9 w 384"/>
                <a:gd name="T27" fmla="*/ 300 h 385"/>
                <a:gd name="T28" fmla="*/ 5 w 384"/>
                <a:gd name="T29" fmla="*/ 320 h 385"/>
                <a:gd name="T30" fmla="*/ 2 w 384"/>
                <a:gd name="T31" fmla="*/ 341 h 385"/>
                <a:gd name="T32" fmla="*/ 0 w 384"/>
                <a:gd name="T33" fmla="*/ 362 h 385"/>
                <a:gd name="T34" fmla="*/ 0 w 384"/>
                <a:gd name="T35" fmla="*/ 384 h 385"/>
                <a:gd name="T36" fmla="*/ 133 w 384"/>
                <a:gd name="T37" fmla="*/ 384 h 385"/>
                <a:gd name="T38" fmla="*/ 133 w 384"/>
                <a:gd name="T39" fmla="*/ 371 h 385"/>
                <a:gd name="T40" fmla="*/ 135 w 384"/>
                <a:gd name="T41" fmla="*/ 350 h 385"/>
                <a:gd name="T42" fmla="*/ 139 w 384"/>
                <a:gd name="T43" fmla="*/ 329 h 385"/>
                <a:gd name="T44" fmla="*/ 144 w 384"/>
                <a:gd name="T45" fmla="*/ 309 h 385"/>
                <a:gd name="T46" fmla="*/ 151 w 384"/>
                <a:gd name="T47" fmla="*/ 290 h 385"/>
                <a:gd name="T48" fmla="*/ 159 w 384"/>
                <a:gd name="T49" fmla="*/ 272 h 385"/>
                <a:gd name="T50" fmla="*/ 169 w 384"/>
                <a:gd name="T51" fmla="*/ 254 h 385"/>
                <a:gd name="T52" fmla="*/ 180 w 384"/>
                <a:gd name="T53" fmla="*/ 237 h 385"/>
                <a:gd name="T54" fmla="*/ 193 w 384"/>
                <a:gd name="T55" fmla="*/ 221 h 385"/>
                <a:gd name="T56" fmla="*/ 206 w 384"/>
                <a:gd name="T57" fmla="*/ 206 h 385"/>
                <a:gd name="T58" fmla="*/ 215 w 384"/>
                <a:gd name="T59" fmla="*/ 198 h 385"/>
                <a:gd name="T60" fmla="*/ 231 w 384"/>
                <a:gd name="T61" fmla="*/ 185 h 385"/>
                <a:gd name="T62" fmla="*/ 247 w 384"/>
                <a:gd name="T63" fmla="*/ 173 h 385"/>
                <a:gd name="T64" fmla="*/ 264 w 384"/>
                <a:gd name="T65" fmla="*/ 163 h 385"/>
                <a:gd name="T66" fmla="*/ 283 w 384"/>
                <a:gd name="T67" fmla="*/ 154 h 385"/>
                <a:gd name="T68" fmla="*/ 302 w 384"/>
                <a:gd name="T69" fmla="*/ 147 h 385"/>
                <a:gd name="T70" fmla="*/ 321 w 384"/>
                <a:gd name="T71" fmla="*/ 141 h 385"/>
                <a:gd name="T72" fmla="*/ 342 w 384"/>
                <a:gd name="T73" fmla="*/ 136 h 385"/>
                <a:gd name="T74" fmla="*/ 363 w 384"/>
                <a:gd name="T75" fmla="*/ 134 h 385"/>
                <a:gd name="T76" fmla="*/ 384 w 384"/>
                <a:gd name="T77" fmla="*/ 133 h 385"/>
                <a:gd name="T78" fmla="*/ 384 w 384"/>
                <a:gd name="T79" fmla="*/ 0 h 385"/>
                <a:gd name="T80" fmla="*/ 369 w 384"/>
                <a:gd name="T81" fmla="*/ 0 h 385"/>
                <a:gd name="T82" fmla="*/ 347 w 384"/>
                <a:gd name="T83" fmla="*/ 1 h 385"/>
                <a:gd name="T84" fmla="*/ 327 w 384"/>
                <a:gd name="T85" fmla="*/ 4 h 385"/>
                <a:gd name="T86" fmla="*/ 306 w 384"/>
                <a:gd name="T87" fmla="*/ 7 h 385"/>
                <a:gd name="T88" fmla="*/ 286 w 384"/>
                <a:gd name="T89" fmla="*/ 12 h 385"/>
                <a:gd name="T90" fmla="*/ 266 w 384"/>
                <a:gd name="T91" fmla="*/ 18 h 385"/>
                <a:gd name="T92" fmla="*/ 247 w 384"/>
                <a:gd name="T93" fmla="*/ 25 h 385"/>
                <a:gd name="T94" fmla="*/ 228 w 384"/>
                <a:gd name="T95" fmla="*/ 33 h 385"/>
                <a:gd name="T96" fmla="*/ 210 w 384"/>
                <a:gd name="T97" fmla="*/ 41 h 385"/>
                <a:gd name="T98" fmla="*/ 192 w 384"/>
                <a:gd name="T99" fmla="*/ 51 h 385"/>
                <a:gd name="T100" fmla="*/ 175 w 384"/>
                <a:gd name="T101" fmla="*/ 62 h 385"/>
                <a:gd name="T102" fmla="*/ 158 w 384"/>
                <a:gd name="T103" fmla="*/ 73 h 385"/>
                <a:gd name="T104" fmla="*/ 142 w 384"/>
                <a:gd name="T105" fmla="*/ 85 h 3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4"/>
                <a:gd name="T160" fmla="*/ 0 h 385"/>
                <a:gd name="T161" fmla="*/ 384 w 384"/>
                <a:gd name="T162" fmla="*/ 385 h 3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4" h="385">
                  <a:moveTo>
                    <a:pt x="142" y="85"/>
                  </a:moveTo>
                  <a:lnTo>
                    <a:pt x="127" y="98"/>
                  </a:lnTo>
                  <a:lnTo>
                    <a:pt x="112" y="112"/>
                  </a:lnTo>
                  <a:lnTo>
                    <a:pt x="102" y="122"/>
                  </a:lnTo>
                  <a:lnTo>
                    <a:pt x="89" y="138"/>
                  </a:lnTo>
                  <a:lnTo>
                    <a:pt x="77" y="153"/>
                  </a:lnTo>
                  <a:lnTo>
                    <a:pt x="65" y="170"/>
                  </a:lnTo>
                  <a:lnTo>
                    <a:pt x="54" y="187"/>
                  </a:lnTo>
                  <a:lnTo>
                    <a:pt x="44" y="204"/>
                  </a:lnTo>
                  <a:lnTo>
                    <a:pt x="35" y="222"/>
                  </a:lnTo>
                  <a:lnTo>
                    <a:pt x="27" y="241"/>
                  </a:lnTo>
                  <a:lnTo>
                    <a:pt x="20" y="260"/>
                  </a:lnTo>
                  <a:lnTo>
                    <a:pt x="14" y="280"/>
                  </a:lnTo>
                  <a:lnTo>
                    <a:pt x="9" y="300"/>
                  </a:lnTo>
                  <a:lnTo>
                    <a:pt x="5" y="320"/>
                  </a:lnTo>
                  <a:lnTo>
                    <a:pt x="2" y="341"/>
                  </a:lnTo>
                  <a:lnTo>
                    <a:pt x="0" y="362"/>
                  </a:lnTo>
                  <a:lnTo>
                    <a:pt x="0" y="384"/>
                  </a:lnTo>
                  <a:lnTo>
                    <a:pt x="133" y="384"/>
                  </a:lnTo>
                  <a:lnTo>
                    <a:pt x="133" y="371"/>
                  </a:lnTo>
                  <a:lnTo>
                    <a:pt x="135" y="350"/>
                  </a:lnTo>
                  <a:lnTo>
                    <a:pt x="139" y="329"/>
                  </a:lnTo>
                  <a:lnTo>
                    <a:pt x="144" y="309"/>
                  </a:lnTo>
                  <a:lnTo>
                    <a:pt x="151" y="290"/>
                  </a:lnTo>
                  <a:lnTo>
                    <a:pt x="159" y="272"/>
                  </a:lnTo>
                  <a:lnTo>
                    <a:pt x="169" y="254"/>
                  </a:lnTo>
                  <a:lnTo>
                    <a:pt x="180" y="237"/>
                  </a:lnTo>
                  <a:lnTo>
                    <a:pt x="193" y="221"/>
                  </a:lnTo>
                  <a:lnTo>
                    <a:pt x="206" y="206"/>
                  </a:lnTo>
                  <a:lnTo>
                    <a:pt x="215" y="198"/>
                  </a:lnTo>
                  <a:lnTo>
                    <a:pt x="231" y="185"/>
                  </a:lnTo>
                  <a:lnTo>
                    <a:pt x="247" y="173"/>
                  </a:lnTo>
                  <a:lnTo>
                    <a:pt x="264" y="163"/>
                  </a:lnTo>
                  <a:lnTo>
                    <a:pt x="283" y="154"/>
                  </a:lnTo>
                  <a:lnTo>
                    <a:pt x="302" y="147"/>
                  </a:lnTo>
                  <a:lnTo>
                    <a:pt x="321" y="141"/>
                  </a:lnTo>
                  <a:lnTo>
                    <a:pt x="342" y="136"/>
                  </a:lnTo>
                  <a:lnTo>
                    <a:pt x="363" y="134"/>
                  </a:lnTo>
                  <a:lnTo>
                    <a:pt x="384" y="133"/>
                  </a:lnTo>
                  <a:lnTo>
                    <a:pt x="384" y="0"/>
                  </a:lnTo>
                  <a:lnTo>
                    <a:pt x="369" y="0"/>
                  </a:lnTo>
                  <a:lnTo>
                    <a:pt x="347" y="1"/>
                  </a:lnTo>
                  <a:lnTo>
                    <a:pt x="327" y="4"/>
                  </a:lnTo>
                  <a:lnTo>
                    <a:pt x="306" y="7"/>
                  </a:lnTo>
                  <a:lnTo>
                    <a:pt x="286" y="12"/>
                  </a:lnTo>
                  <a:lnTo>
                    <a:pt x="266" y="18"/>
                  </a:lnTo>
                  <a:lnTo>
                    <a:pt x="247" y="25"/>
                  </a:lnTo>
                  <a:lnTo>
                    <a:pt x="228" y="33"/>
                  </a:lnTo>
                  <a:lnTo>
                    <a:pt x="210" y="41"/>
                  </a:lnTo>
                  <a:lnTo>
                    <a:pt x="192" y="51"/>
                  </a:lnTo>
                  <a:lnTo>
                    <a:pt x="175" y="62"/>
                  </a:lnTo>
                  <a:lnTo>
                    <a:pt x="158" y="73"/>
                  </a:lnTo>
                  <a:lnTo>
                    <a:pt x="142" y="85"/>
                  </a:lnTo>
                  <a:close/>
                </a:path>
              </a:pathLst>
            </a:custGeom>
            <a:solidFill>
              <a:srgbClr val="000000"/>
            </a:solidFill>
            <a:ln w="9525">
              <a:noFill/>
              <a:round/>
              <a:headEnd/>
              <a:tailEnd/>
            </a:ln>
          </p:spPr>
          <p:txBody>
            <a:bodyPr/>
            <a:lstStyle/>
            <a:p>
              <a:endParaRPr lang="hr-HR" sz="2000"/>
            </a:p>
          </p:txBody>
        </p:sp>
        <p:sp>
          <p:nvSpPr>
            <p:cNvPr id="23" name="Rectangle 27"/>
            <p:cNvSpPr>
              <a:spLocks noChangeAspect="1"/>
            </p:cNvSpPr>
            <p:nvPr/>
          </p:nvSpPr>
          <p:spPr bwMode="auto">
            <a:xfrm>
              <a:off x="1210" y="1596"/>
              <a:ext cx="131" cy="178"/>
            </a:xfrm>
            <a:prstGeom prst="rect">
              <a:avLst/>
            </a:prstGeom>
            <a:solidFill>
              <a:srgbClr val="000000"/>
            </a:solidFill>
            <a:ln w="9525">
              <a:noFill/>
              <a:miter lim="800000"/>
              <a:headEnd/>
              <a:tailEnd/>
            </a:ln>
          </p:spPr>
          <p:txBody>
            <a:bodyPr/>
            <a:lstStyle/>
            <a:p>
              <a:endParaRPr lang="hr-HR" sz="2000"/>
            </a:p>
          </p:txBody>
        </p:sp>
        <p:sp>
          <p:nvSpPr>
            <p:cNvPr id="24" name="Rectangle 28"/>
            <p:cNvSpPr>
              <a:spLocks noChangeAspect="1"/>
            </p:cNvSpPr>
            <p:nvPr/>
          </p:nvSpPr>
          <p:spPr bwMode="auto">
            <a:xfrm>
              <a:off x="1342" y="1211"/>
              <a:ext cx="356" cy="131"/>
            </a:xfrm>
            <a:prstGeom prst="rect">
              <a:avLst/>
            </a:prstGeom>
            <a:solidFill>
              <a:srgbClr val="A7A9AB"/>
            </a:solidFill>
            <a:ln w="9525">
              <a:noFill/>
              <a:miter lim="800000"/>
              <a:headEnd/>
              <a:tailEnd/>
            </a:ln>
          </p:spPr>
          <p:txBody>
            <a:bodyPr/>
            <a:lstStyle/>
            <a:p>
              <a:endParaRPr lang="hr-HR" sz="2000"/>
            </a:p>
          </p:txBody>
        </p:sp>
        <p:sp>
          <p:nvSpPr>
            <p:cNvPr id="25" name="Rectangle 29"/>
            <p:cNvSpPr>
              <a:spLocks noChangeAspect="1"/>
            </p:cNvSpPr>
            <p:nvPr/>
          </p:nvSpPr>
          <p:spPr bwMode="auto">
            <a:xfrm>
              <a:off x="1342" y="1463"/>
              <a:ext cx="178" cy="131"/>
            </a:xfrm>
            <a:prstGeom prst="rect">
              <a:avLst/>
            </a:prstGeom>
            <a:solidFill>
              <a:srgbClr val="F26F21"/>
            </a:solidFill>
            <a:ln w="9525">
              <a:noFill/>
              <a:miter lim="800000"/>
              <a:headEnd/>
              <a:tailEnd/>
            </a:ln>
          </p:spPr>
          <p:txBody>
            <a:bodyPr/>
            <a:lstStyle/>
            <a:p>
              <a:endParaRPr lang="hr-HR" sz="2000"/>
            </a:p>
          </p:txBody>
        </p:sp>
        <p:sp>
          <p:nvSpPr>
            <p:cNvPr id="26" name="Freeform 30"/>
            <p:cNvSpPr>
              <a:spLocks noChangeAspect="1"/>
            </p:cNvSpPr>
            <p:nvPr/>
          </p:nvSpPr>
          <p:spPr bwMode="auto">
            <a:xfrm>
              <a:off x="1341" y="1077"/>
              <a:ext cx="0" cy="1038"/>
            </a:xfrm>
            <a:custGeom>
              <a:avLst/>
              <a:gdLst>
                <a:gd name="T0" fmla="*/ 0 h 1038"/>
                <a:gd name="T1" fmla="*/ 1038 h 1038"/>
                <a:gd name="T2" fmla="*/ 0 60000 65536"/>
                <a:gd name="T3" fmla="*/ 0 60000 65536"/>
                <a:gd name="T4" fmla="*/ 0 h 1038"/>
                <a:gd name="T5" fmla="*/ 1038 h 1038"/>
              </a:gdLst>
              <a:ahLst/>
              <a:cxnLst>
                <a:cxn ang="T2">
                  <a:pos x="0" y="T0"/>
                </a:cxn>
                <a:cxn ang="T3">
                  <a:pos x="0" y="T1"/>
                </a:cxn>
              </a:cxnLst>
              <a:rect l="0" t="T4" r="0" b="T5"/>
              <a:pathLst>
                <a:path h="1038">
                  <a:moveTo>
                    <a:pt x="0" y="0"/>
                  </a:moveTo>
                  <a:lnTo>
                    <a:pt x="0" y="1038"/>
                  </a:lnTo>
                </a:path>
              </a:pathLst>
            </a:custGeom>
            <a:noFill/>
            <a:ln w="2743">
              <a:solidFill>
                <a:srgbClr val="000000"/>
              </a:solidFill>
              <a:round/>
              <a:headEnd/>
              <a:tailEnd/>
            </a:ln>
          </p:spPr>
          <p:txBody>
            <a:bodyPr/>
            <a:lstStyle/>
            <a:p>
              <a:endParaRPr lang="hr-HR" sz="2000"/>
            </a:p>
          </p:txBody>
        </p:sp>
        <p:sp>
          <p:nvSpPr>
            <p:cNvPr id="27" name="Freeform 31"/>
            <p:cNvSpPr>
              <a:spLocks noChangeAspect="1"/>
            </p:cNvSpPr>
            <p:nvPr/>
          </p:nvSpPr>
          <p:spPr bwMode="auto">
            <a:xfrm>
              <a:off x="707" y="1596"/>
              <a:ext cx="634" cy="0"/>
            </a:xfrm>
            <a:custGeom>
              <a:avLst/>
              <a:gdLst>
                <a:gd name="T0" fmla="*/ 0 w 634"/>
                <a:gd name="T1" fmla="*/ 634 w 634"/>
                <a:gd name="T2" fmla="*/ 0 60000 65536"/>
                <a:gd name="T3" fmla="*/ 0 60000 65536"/>
                <a:gd name="T4" fmla="*/ 0 w 634"/>
                <a:gd name="T5" fmla="*/ 634 w 634"/>
              </a:gdLst>
              <a:ahLst/>
              <a:cxnLst>
                <a:cxn ang="T2">
                  <a:pos x="T0" y="0"/>
                </a:cxn>
                <a:cxn ang="T3">
                  <a:pos x="T1" y="0"/>
                </a:cxn>
              </a:cxnLst>
              <a:rect l="T4" t="0" r="T5" b="0"/>
              <a:pathLst>
                <a:path w="634">
                  <a:moveTo>
                    <a:pt x="0" y="0"/>
                  </a:moveTo>
                  <a:lnTo>
                    <a:pt x="634" y="0"/>
                  </a:lnTo>
                </a:path>
              </a:pathLst>
            </a:custGeom>
            <a:noFill/>
            <a:ln w="2743">
              <a:solidFill>
                <a:srgbClr val="000000"/>
              </a:solidFill>
              <a:round/>
              <a:headEnd/>
              <a:tailEnd/>
            </a:ln>
          </p:spPr>
          <p:txBody>
            <a:bodyPr/>
            <a:lstStyle/>
            <a:p>
              <a:endParaRPr lang="hr-HR" sz="2000"/>
            </a:p>
          </p:txBody>
        </p:sp>
        <p:sp>
          <p:nvSpPr>
            <p:cNvPr id="28" name="Freeform 32"/>
            <p:cNvSpPr>
              <a:spLocks noChangeAspect="1"/>
            </p:cNvSpPr>
            <p:nvPr/>
          </p:nvSpPr>
          <p:spPr bwMode="auto">
            <a:xfrm>
              <a:off x="826" y="1596"/>
              <a:ext cx="383" cy="384"/>
            </a:xfrm>
            <a:custGeom>
              <a:avLst/>
              <a:gdLst>
                <a:gd name="T0" fmla="*/ 0 w 384"/>
                <a:gd name="T1" fmla="*/ 0 h 384"/>
                <a:gd name="T2" fmla="*/ 0 w 384"/>
                <a:gd name="T3" fmla="*/ 0 h 384"/>
                <a:gd name="T4" fmla="*/ 0 w 384"/>
                <a:gd name="T5" fmla="*/ 21 h 384"/>
                <a:gd name="T6" fmla="*/ 2 w 384"/>
                <a:gd name="T7" fmla="*/ 42 h 384"/>
                <a:gd name="T8" fmla="*/ 5 w 384"/>
                <a:gd name="T9" fmla="*/ 63 h 384"/>
                <a:gd name="T10" fmla="*/ 9 w 384"/>
                <a:gd name="T11" fmla="*/ 83 h 384"/>
                <a:gd name="T12" fmla="*/ 14 w 384"/>
                <a:gd name="T13" fmla="*/ 103 h 384"/>
                <a:gd name="T14" fmla="*/ 20 w 384"/>
                <a:gd name="T15" fmla="*/ 123 h 384"/>
                <a:gd name="T16" fmla="*/ 27 w 384"/>
                <a:gd name="T17" fmla="*/ 142 h 384"/>
                <a:gd name="T18" fmla="*/ 35 w 384"/>
                <a:gd name="T19" fmla="*/ 161 h 384"/>
                <a:gd name="T20" fmla="*/ 44 w 384"/>
                <a:gd name="T21" fmla="*/ 179 h 384"/>
                <a:gd name="T22" fmla="*/ 54 w 384"/>
                <a:gd name="T23" fmla="*/ 197 h 384"/>
                <a:gd name="T24" fmla="*/ 65 w 384"/>
                <a:gd name="T25" fmla="*/ 214 h 384"/>
                <a:gd name="T26" fmla="*/ 77 w 384"/>
                <a:gd name="T27" fmla="*/ 230 h 384"/>
                <a:gd name="T28" fmla="*/ 89 w 384"/>
                <a:gd name="T29" fmla="*/ 246 h 384"/>
                <a:gd name="T30" fmla="*/ 102 w 384"/>
                <a:gd name="T31" fmla="*/ 261 h 384"/>
                <a:gd name="T32" fmla="*/ 112 w 384"/>
                <a:gd name="T33" fmla="*/ 271 h 384"/>
                <a:gd name="T34" fmla="*/ 127 w 384"/>
                <a:gd name="T35" fmla="*/ 285 h 384"/>
                <a:gd name="T36" fmla="*/ 142 w 384"/>
                <a:gd name="T37" fmla="*/ 298 h 384"/>
                <a:gd name="T38" fmla="*/ 158 w 384"/>
                <a:gd name="T39" fmla="*/ 310 h 384"/>
                <a:gd name="T40" fmla="*/ 174 w 384"/>
                <a:gd name="T41" fmla="*/ 322 h 384"/>
                <a:gd name="T42" fmla="*/ 192 w 384"/>
                <a:gd name="T43" fmla="*/ 332 h 384"/>
                <a:gd name="T44" fmla="*/ 205 w 384"/>
                <a:gd name="T45" fmla="*/ 342 h 384"/>
                <a:gd name="T46" fmla="*/ 224 w 384"/>
                <a:gd name="T47" fmla="*/ 351 h 384"/>
                <a:gd name="T48" fmla="*/ 243 w 384"/>
                <a:gd name="T49" fmla="*/ 359 h 384"/>
                <a:gd name="T50" fmla="*/ 262 w 384"/>
                <a:gd name="T51" fmla="*/ 365 h 384"/>
                <a:gd name="T52" fmla="*/ 282 w 384"/>
                <a:gd name="T53" fmla="*/ 371 h 384"/>
                <a:gd name="T54" fmla="*/ 302 w 384"/>
                <a:gd name="T55" fmla="*/ 376 h 384"/>
                <a:gd name="T56" fmla="*/ 322 w 384"/>
                <a:gd name="T57" fmla="*/ 380 h 384"/>
                <a:gd name="T58" fmla="*/ 343 w 384"/>
                <a:gd name="T59" fmla="*/ 382 h 384"/>
                <a:gd name="T60" fmla="*/ 365 w 384"/>
                <a:gd name="T61" fmla="*/ 384 h 384"/>
                <a:gd name="T62" fmla="*/ 379 w 384"/>
                <a:gd name="T63" fmla="*/ 384 h 384"/>
                <a:gd name="T64" fmla="*/ 379 w 384"/>
                <a:gd name="T65" fmla="*/ 384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4"/>
                <a:gd name="T100" fmla="*/ 0 h 384"/>
                <a:gd name="T101" fmla="*/ 384 w 384"/>
                <a:gd name="T102" fmla="*/ 384 h 3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4" h="384">
                  <a:moveTo>
                    <a:pt x="0" y="0"/>
                  </a:moveTo>
                  <a:lnTo>
                    <a:pt x="0" y="0"/>
                  </a:lnTo>
                  <a:lnTo>
                    <a:pt x="0" y="21"/>
                  </a:lnTo>
                  <a:lnTo>
                    <a:pt x="2" y="42"/>
                  </a:lnTo>
                  <a:lnTo>
                    <a:pt x="5" y="63"/>
                  </a:lnTo>
                  <a:lnTo>
                    <a:pt x="9" y="83"/>
                  </a:lnTo>
                  <a:lnTo>
                    <a:pt x="14" y="103"/>
                  </a:lnTo>
                  <a:lnTo>
                    <a:pt x="20" y="123"/>
                  </a:lnTo>
                  <a:lnTo>
                    <a:pt x="27" y="142"/>
                  </a:lnTo>
                  <a:lnTo>
                    <a:pt x="35" y="161"/>
                  </a:lnTo>
                  <a:lnTo>
                    <a:pt x="44" y="179"/>
                  </a:lnTo>
                  <a:lnTo>
                    <a:pt x="54" y="197"/>
                  </a:lnTo>
                  <a:lnTo>
                    <a:pt x="65" y="214"/>
                  </a:lnTo>
                  <a:lnTo>
                    <a:pt x="77" y="230"/>
                  </a:lnTo>
                  <a:lnTo>
                    <a:pt x="89" y="246"/>
                  </a:lnTo>
                  <a:lnTo>
                    <a:pt x="102" y="261"/>
                  </a:lnTo>
                  <a:lnTo>
                    <a:pt x="112" y="271"/>
                  </a:lnTo>
                  <a:lnTo>
                    <a:pt x="127" y="285"/>
                  </a:lnTo>
                  <a:lnTo>
                    <a:pt x="142" y="298"/>
                  </a:lnTo>
                  <a:lnTo>
                    <a:pt x="158" y="310"/>
                  </a:lnTo>
                  <a:lnTo>
                    <a:pt x="174" y="322"/>
                  </a:lnTo>
                  <a:lnTo>
                    <a:pt x="193" y="332"/>
                  </a:lnTo>
                  <a:lnTo>
                    <a:pt x="210" y="342"/>
                  </a:lnTo>
                  <a:lnTo>
                    <a:pt x="229" y="351"/>
                  </a:lnTo>
                  <a:lnTo>
                    <a:pt x="248" y="359"/>
                  </a:lnTo>
                  <a:lnTo>
                    <a:pt x="267" y="365"/>
                  </a:lnTo>
                  <a:lnTo>
                    <a:pt x="287" y="371"/>
                  </a:lnTo>
                  <a:lnTo>
                    <a:pt x="307" y="376"/>
                  </a:lnTo>
                  <a:lnTo>
                    <a:pt x="327" y="380"/>
                  </a:lnTo>
                  <a:lnTo>
                    <a:pt x="348" y="382"/>
                  </a:lnTo>
                  <a:lnTo>
                    <a:pt x="370" y="384"/>
                  </a:lnTo>
                  <a:lnTo>
                    <a:pt x="384" y="384"/>
                  </a:lnTo>
                </a:path>
              </a:pathLst>
            </a:custGeom>
            <a:noFill/>
            <a:ln w="2743">
              <a:solidFill>
                <a:srgbClr val="000000"/>
              </a:solidFill>
              <a:round/>
              <a:headEnd/>
              <a:tailEnd/>
            </a:ln>
          </p:spPr>
          <p:txBody>
            <a:bodyPr/>
            <a:lstStyle/>
            <a:p>
              <a:endParaRPr lang="hr-HR" sz="2000"/>
            </a:p>
          </p:txBody>
        </p:sp>
      </p:grpSp>
      <p:sp>
        <p:nvSpPr>
          <p:cNvPr id="29" name="Rectangle 21"/>
          <p:cNvSpPr>
            <a:spLocks noChangeArrowheads="1"/>
          </p:cNvSpPr>
          <p:nvPr userDrawn="1"/>
        </p:nvSpPr>
        <p:spPr bwMode="auto">
          <a:xfrm>
            <a:off x="1583500" y="332657"/>
            <a:ext cx="3839633" cy="646331"/>
          </a:xfrm>
          <a:prstGeom prst="rect">
            <a:avLst/>
          </a:prstGeom>
          <a:noFill/>
          <a:ln w="9525">
            <a:noFill/>
            <a:miter lim="800000"/>
            <a:headEnd/>
            <a:tailEnd/>
          </a:ln>
        </p:spPr>
        <p:txBody>
          <a:bodyPr anchor="ctr">
            <a:spAutoFit/>
          </a:bodyPr>
          <a:lstStyle/>
          <a:p>
            <a:pPr>
              <a:tabLst>
                <a:tab pos="792163" algn="l"/>
              </a:tabLst>
            </a:pPr>
            <a:r>
              <a:rPr lang="hr-HR" sz="1200" dirty="0">
                <a:latin typeface="Arial" pitchFamily="34" charset="0"/>
                <a:cs typeface="Arial" pitchFamily="34" charset="0"/>
              </a:rPr>
              <a:t>Sveučilište u Zagrebu</a:t>
            </a:r>
          </a:p>
          <a:p>
            <a:pPr eaLnBrk="0" hangingPunct="0">
              <a:tabLst>
                <a:tab pos="792163" algn="l"/>
              </a:tabLst>
            </a:pPr>
            <a:r>
              <a:rPr lang="hr-HR" sz="1200" dirty="0">
                <a:latin typeface="Arial" pitchFamily="34" charset="0"/>
                <a:cs typeface="Arial" pitchFamily="34" charset="0"/>
              </a:rPr>
              <a:t>Građevinski fakultet</a:t>
            </a:r>
            <a:endParaRPr lang="en-US" sz="1200" dirty="0">
              <a:latin typeface="Arial" pitchFamily="34" charset="0"/>
              <a:cs typeface="Arial" pitchFamily="34" charset="0"/>
            </a:endParaRPr>
          </a:p>
          <a:p>
            <a:pPr eaLnBrk="0" hangingPunct="0">
              <a:tabLst>
                <a:tab pos="792163" algn="l"/>
              </a:tabLst>
            </a:pPr>
            <a:r>
              <a:rPr lang="hr-HR" sz="1200" dirty="0">
                <a:latin typeface="Arial" pitchFamily="34" charset="0"/>
                <a:cs typeface="Arial" pitchFamily="34" charset="0"/>
              </a:rPr>
              <a:t>Zavod za materijale</a:t>
            </a:r>
          </a:p>
        </p:txBody>
      </p:sp>
      <p:sp>
        <p:nvSpPr>
          <p:cNvPr id="30" name="Rectangle 21"/>
          <p:cNvSpPr>
            <a:spLocks noChangeArrowheads="1"/>
          </p:cNvSpPr>
          <p:nvPr userDrawn="1"/>
        </p:nvSpPr>
        <p:spPr bwMode="auto">
          <a:xfrm>
            <a:off x="7536160" y="476672"/>
            <a:ext cx="4177141" cy="400110"/>
          </a:xfrm>
          <a:prstGeom prst="rect">
            <a:avLst/>
          </a:prstGeom>
          <a:noFill/>
          <a:ln w="9525">
            <a:noFill/>
            <a:miter lim="800000"/>
            <a:headEnd/>
            <a:tailEnd/>
          </a:ln>
        </p:spPr>
        <p:txBody>
          <a:bodyPr wrap="square" anchor="ctr">
            <a:spAutoFit/>
          </a:bodyPr>
          <a:lstStyle/>
          <a:p>
            <a:pPr>
              <a:tabLst>
                <a:tab pos="792163" algn="l"/>
              </a:tabLst>
            </a:pPr>
            <a:r>
              <a:rPr lang="hr-HR" sz="2000" b="1" dirty="0">
                <a:latin typeface="Arial" pitchFamily="34" charset="0"/>
                <a:cs typeface="Arial" pitchFamily="34" charset="0"/>
              </a:rPr>
              <a:t>GRAĐEVINSKA FIZIKA</a:t>
            </a:r>
          </a:p>
        </p:txBody>
      </p:sp>
    </p:spTree>
    <p:extLst>
      <p:ext uri="{BB962C8B-B14F-4D97-AF65-F5344CB8AC3E}">
        <p14:creationId xmlns:p14="http://schemas.microsoft.com/office/powerpoint/2010/main" val="3028131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ymposium">
    <p:spTree>
      <p:nvGrpSpPr>
        <p:cNvPr id="1" name=""/>
        <p:cNvGrpSpPr/>
        <p:nvPr/>
      </p:nvGrpSpPr>
      <p:grpSpPr>
        <a:xfrm>
          <a:off x="0" y="0"/>
          <a:ext cx="0" cy="0"/>
          <a:chOff x="0" y="0"/>
          <a:chExt cx="0" cy="0"/>
        </a:xfrm>
      </p:grpSpPr>
      <p:pic>
        <p:nvPicPr>
          <p:cNvPr id="7" name="Picture 3" descr="C:\Users\Public\Documents\LAVORO\ROCKWOOL\Powerpoint\symposiu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41" y="5850962"/>
            <a:ext cx="2680813" cy="119125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1"/>
          <p:cNvSpPr/>
          <p:nvPr userDrawn="1"/>
        </p:nvSpPr>
        <p:spPr>
          <a:xfrm>
            <a:off x="5529933" y="6402570"/>
            <a:ext cx="2732543" cy="307777"/>
          </a:xfrm>
          <a:prstGeom prst="rect">
            <a:avLst/>
          </a:prstGeom>
        </p:spPr>
        <p:txBody>
          <a:bodyPr wrap="none">
            <a:spAutoFit/>
          </a:bodyPr>
          <a:lstStyle/>
          <a:p>
            <a:r>
              <a:rPr lang="hr-HR" sz="1400" b="1" dirty="0" err="1">
                <a:solidFill>
                  <a:srgbClr val="9B9B9B"/>
                </a:solidFill>
                <a:latin typeface="DINPro-Medium" pitchFamily="50" charset="0"/>
              </a:rPr>
              <a:t>Assist</a:t>
            </a:r>
            <a:r>
              <a:rPr lang="hr-HR" sz="1400" b="1" dirty="0">
                <a:solidFill>
                  <a:srgbClr val="9B9B9B"/>
                </a:solidFill>
                <a:latin typeface="DINPro-Medium" pitchFamily="50" charset="0"/>
              </a:rPr>
              <a:t>.</a:t>
            </a:r>
            <a:r>
              <a:rPr lang="hr-HR" sz="1400" b="1" baseline="0" dirty="0">
                <a:solidFill>
                  <a:srgbClr val="9B9B9B"/>
                </a:solidFill>
                <a:latin typeface="DINPro-Medium" pitchFamily="50" charset="0"/>
              </a:rPr>
              <a:t> Prof. Marija Jelcic Rukavina</a:t>
            </a:r>
            <a:endParaRPr lang="it-IT" sz="1400" b="1" dirty="0">
              <a:latin typeface="DINPro-Medium" pitchFamily="50" charset="0"/>
            </a:endParaRPr>
          </a:p>
        </p:txBody>
      </p:sp>
      <p:sp>
        <p:nvSpPr>
          <p:cNvPr id="6" name="Rettangolo 2"/>
          <p:cNvSpPr/>
          <p:nvPr userDrawn="1"/>
        </p:nvSpPr>
        <p:spPr>
          <a:xfrm>
            <a:off x="3791285" y="6429766"/>
            <a:ext cx="377026" cy="400110"/>
          </a:xfrm>
          <a:prstGeom prst="rect">
            <a:avLst/>
          </a:prstGeom>
        </p:spPr>
        <p:txBody>
          <a:bodyPr wrap="none">
            <a:spAutoFit/>
          </a:bodyPr>
          <a:lstStyle/>
          <a:p>
            <a:r>
              <a:rPr lang="it-IT" sz="2000" dirty="0">
                <a:solidFill>
                  <a:srgbClr val="D20014"/>
                </a:solidFill>
                <a:latin typeface="Wingdings" panose="05000000000000000000" pitchFamily="2" charset="2"/>
              </a:rPr>
              <a:t>n</a:t>
            </a:r>
            <a:endParaRPr lang="it-IT" sz="2000" dirty="0"/>
          </a:p>
        </p:txBody>
      </p:sp>
      <p:sp>
        <p:nvSpPr>
          <p:cNvPr id="8" name="Rettangolo 3"/>
          <p:cNvSpPr/>
          <p:nvPr userDrawn="1"/>
        </p:nvSpPr>
        <p:spPr>
          <a:xfrm>
            <a:off x="3708159" y="6362985"/>
            <a:ext cx="377026" cy="400110"/>
          </a:xfrm>
          <a:prstGeom prst="rect">
            <a:avLst/>
          </a:prstGeom>
        </p:spPr>
        <p:txBody>
          <a:bodyPr wrap="none">
            <a:spAutoFit/>
          </a:bodyPr>
          <a:lstStyle/>
          <a:p>
            <a:r>
              <a:rPr lang="it-IT" sz="2000" dirty="0">
                <a:solidFill>
                  <a:srgbClr val="9B9B9B"/>
                </a:solidFill>
                <a:latin typeface="Wingdings" panose="05000000000000000000" pitchFamily="2" charset="2"/>
              </a:rPr>
              <a:t>n</a:t>
            </a:r>
            <a:endParaRPr lang="it-IT" sz="2000" dirty="0">
              <a:solidFill>
                <a:srgbClr val="9B9B9B"/>
              </a:solidFill>
            </a:endParaRPr>
          </a:p>
        </p:txBody>
      </p:sp>
    </p:spTree>
    <p:extLst>
      <p:ext uri="{BB962C8B-B14F-4D97-AF65-F5344CB8AC3E}">
        <p14:creationId xmlns:p14="http://schemas.microsoft.com/office/powerpoint/2010/main" val="4681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75000"/>
                    <a:lumOff val="25000"/>
                  </a:schemeClr>
                </a:solidFill>
              </a:defRPr>
            </a:lvl1pPr>
          </a:lstStyle>
          <a:p>
            <a:r>
              <a:rPr lang="en-US" dirty="0"/>
              <a:t>Click to edit Master title style</a:t>
            </a:r>
            <a:endParaRPr lang="hr-HR" dirty="0"/>
          </a:p>
        </p:txBody>
      </p:sp>
      <p:sp>
        <p:nvSpPr>
          <p:cNvPr id="3" name="Content Placeholder 2"/>
          <p:cNvSpPr>
            <a:spLocks noGrp="1"/>
          </p:cNvSpPr>
          <p:nvPr>
            <p:ph idx="1"/>
          </p:nvPr>
        </p:nvSpPr>
        <p:spPr>
          <a:xfrm>
            <a:off x="778933" y="1595887"/>
            <a:ext cx="10953888" cy="4390846"/>
          </a:xfrm>
        </p:spPr>
        <p:txBody>
          <a:bodyPr/>
          <a:lstStyle>
            <a:lvl1pPr>
              <a:buClr>
                <a:srgbClr val="C00000"/>
              </a:buClr>
              <a:defRPr/>
            </a:lvl1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Rectangle 13"/>
          <p:cNvSpPr>
            <a:spLocks noGrp="1" noChangeArrowheads="1"/>
          </p:cNvSpPr>
          <p:nvPr>
            <p:ph type="sldNum" sz="quarter" idx="10"/>
          </p:nvPr>
        </p:nvSpPr>
        <p:spPr>
          <a:xfrm>
            <a:off x="11453285" y="6528296"/>
            <a:ext cx="738716" cy="234818"/>
          </a:xfrm>
          <a:ln/>
        </p:spPr>
        <p:txBody>
          <a:bodyPr/>
          <a:lstStyle>
            <a:lvl1pPr>
              <a:defRPr/>
            </a:lvl1pPr>
          </a:lstStyle>
          <a:p>
            <a:pPr>
              <a:defRPr/>
            </a:pPr>
            <a:fld id="{F0E35BEA-8598-4F8A-9C7F-A1E886BA77E4}"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sz="quarter" idx="10"/>
          </p:nvPr>
        </p:nvSpPr>
        <p:spPr>
          <a:ln/>
        </p:spPr>
        <p:txBody>
          <a:bodyPr/>
          <a:lstStyle>
            <a:lvl1pPr>
              <a:defRPr/>
            </a:lvl1pPr>
          </a:lstStyle>
          <a:p>
            <a:pPr>
              <a:defRPr/>
            </a:pPr>
            <a:fld id="{F2C4B35F-6DB7-4786-A625-881477AE1739}"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778933" y="1516063"/>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062133" y="1516063"/>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13"/>
          <p:cNvSpPr>
            <a:spLocks noGrp="1" noChangeArrowheads="1"/>
          </p:cNvSpPr>
          <p:nvPr>
            <p:ph type="sldNum" sz="quarter" idx="10"/>
          </p:nvPr>
        </p:nvSpPr>
        <p:spPr>
          <a:ln/>
        </p:spPr>
        <p:txBody>
          <a:bodyPr/>
          <a:lstStyle>
            <a:lvl1pPr>
              <a:defRPr/>
            </a:lvl1pPr>
          </a:lstStyle>
          <a:p>
            <a:pPr>
              <a:defRPr/>
            </a:pPr>
            <a:fld id="{7A90889F-F47D-418C-93AE-73E9449FB89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Rectangle 13"/>
          <p:cNvSpPr>
            <a:spLocks noGrp="1" noChangeArrowheads="1"/>
          </p:cNvSpPr>
          <p:nvPr>
            <p:ph type="sldNum" sz="quarter" idx="10"/>
          </p:nvPr>
        </p:nvSpPr>
        <p:spPr>
          <a:ln/>
        </p:spPr>
        <p:txBody>
          <a:bodyPr/>
          <a:lstStyle>
            <a:lvl1pPr>
              <a:defRPr/>
            </a:lvl1pPr>
          </a:lstStyle>
          <a:p>
            <a:pPr>
              <a:defRPr/>
            </a:pPr>
            <a:fld id="{68E14F5B-F532-41F3-B62C-D8D05630A3D9}"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Rectangle 13"/>
          <p:cNvSpPr>
            <a:spLocks noGrp="1" noChangeArrowheads="1"/>
          </p:cNvSpPr>
          <p:nvPr>
            <p:ph type="sldNum" sz="quarter" idx="10"/>
          </p:nvPr>
        </p:nvSpPr>
        <p:spPr>
          <a:ln/>
        </p:spPr>
        <p:txBody>
          <a:bodyPr/>
          <a:lstStyle>
            <a:lvl1pPr>
              <a:defRPr/>
            </a:lvl1pPr>
          </a:lstStyle>
          <a:p>
            <a:pPr>
              <a:defRPr/>
            </a:pPr>
            <a:fld id="{4D92337B-E98D-4A61-BC42-2098579BC8A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E47B0398-CB81-40B0-BC92-AE672BB3C117}"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sz="quarter" idx="10"/>
          </p:nvPr>
        </p:nvSpPr>
        <p:spPr>
          <a:ln/>
        </p:spPr>
        <p:txBody>
          <a:bodyPr/>
          <a:lstStyle>
            <a:lvl1pPr>
              <a:defRPr/>
            </a:lvl1pPr>
          </a:lstStyle>
          <a:p>
            <a:pPr>
              <a:defRPr/>
            </a:pPr>
            <a:fld id="{EE9E30E9-CE32-4183-A950-F5FBE19804E0}"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sz="quarter" idx="10"/>
          </p:nvPr>
        </p:nvSpPr>
        <p:spPr>
          <a:ln/>
        </p:spPr>
        <p:txBody>
          <a:bodyPr/>
          <a:lstStyle>
            <a:lvl1pPr>
              <a:defRPr/>
            </a:lvl1pPr>
          </a:lstStyle>
          <a:p>
            <a:pPr>
              <a:defRPr/>
            </a:pPr>
            <a:fld id="{67EF3B56-A7EA-43E8-8405-EB8B4FA01214}"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9" name="Rectangle 9"/>
          <p:cNvSpPr>
            <a:spLocks noGrp="1" noChangeArrowheads="1"/>
          </p:cNvSpPr>
          <p:nvPr>
            <p:ph type="title"/>
          </p:nvPr>
        </p:nvSpPr>
        <p:spPr bwMode="auto">
          <a:xfrm>
            <a:off x="778934" y="568995"/>
            <a:ext cx="10948636" cy="55459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GB" dirty="0"/>
              <a:t>Click to edit Master title style</a:t>
            </a:r>
          </a:p>
        </p:txBody>
      </p:sp>
      <p:sp>
        <p:nvSpPr>
          <p:cNvPr id="6147" name="Rectangle 10"/>
          <p:cNvSpPr>
            <a:spLocks noGrp="1" noChangeArrowheads="1"/>
          </p:cNvSpPr>
          <p:nvPr>
            <p:ph type="body" idx="1"/>
          </p:nvPr>
        </p:nvSpPr>
        <p:spPr bwMode="auto">
          <a:xfrm>
            <a:off x="778933" y="1690777"/>
            <a:ext cx="10953888" cy="4330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04494" name="Rectangle 14"/>
          <p:cNvSpPr>
            <a:spLocks noChangeArrowheads="1"/>
          </p:cNvSpPr>
          <p:nvPr userDrawn="1"/>
        </p:nvSpPr>
        <p:spPr bwMode="auto">
          <a:xfrm>
            <a:off x="5973234" y="3200400"/>
            <a:ext cx="184731" cy="461665"/>
          </a:xfrm>
          <a:prstGeom prst="rect">
            <a:avLst/>
          </a:prstGeom>
          <a:noFill/>
          <a:ln w="9525">
            <a:noFill/>
            <a:miter lim="800000"/>
            <a:headEnd type="none" w="sm" len="sm"/>
            <a:tailEnd type="none" w="sm" len="sm"/>
          </a:ln>
          <a:effectLst/>
        </p:spPr>
        <p:txBody>
          <a:bodyPr wrap="none">
            <a:spAutoFit/>
          </a:bodyPr>
          <a:lstStyle/>
          <a:p>
            <a:pPr algn="l">
              <a:defRPr/>
            </a:pPr>
            <a:endParaRPr lang="en-US" sz="2400" b="0"/>
          </a:p>
        </p:txBody>
      </p:sp>
      <p:sp>
        <p:nvSpPr>
          <p:cNvPr id="404493" name="Rectangle 13"/>
          <p:cNvSpPr>
            <a:spLocks noGrp="1" noChangeArrowheads="1"/>
          </p:cNvSpPr>
          <p:nvPr>
            <p:ph type="sldNum" sz="quarter" idx="4"/>
          </p:nvPr>
        </p:nvSpPr>
        <p:spPr bwMode="auto">
          <a:xfrm>
            <a:off x="11453285" y="6623182"/>
            <a:ext cx="738716" cy="234818"/>
          </a:xfrm>
          <a:prstGeom prst="rect">
            <a:avLst/>
          </a:prstGeom>
          <a:noFill/>
          <a:ln w="9525">
            <a:noFill/>
            <a:miter lim="800000"/>
            <a:headEnd/>
            <a:tailEnd/>
          </a:ln>
          <a:effectLst/>
        </p:spPr>
        <p:txBody>
          <a:bodyPr vert="horz" wrap="square" lIns="18000" tIns="45720" rIns="18000" bIns="45720" numCol="1" anchor="b" anchorCtr="0" compatLnSpc="1">
            <a:prstTxWarp prst="textNoShape">
              <a:avLst/>
            </a:prstTxWarp>
          </a:bodyPr>
          <a:lstStyle>
            <a:lvl1pPr>
              <a:defRPr sz="900" b="0" smtClean="0">
                <a:solidFill>
                  <a:srgbClr val="777777"/>
                </a:solidFill>
                <a:latin typeface="Tahoma" pitchFamily="34" charset="0"/>
              </a:defRPr>
            </a:lvl1pPr>
          </a:lstStyle>
          <a:p>
            <a:pPr>
              <a:defRPr/>
            </a:pPr>
            <a:fld id="{A7CA1341-E562-411E-8FC5-CE75A5DB52A7}" type="slidenum">
              <a:rPr lang="en-GB" smtClean="0"/>
              <a:pPr>
                <a:defRPr/>
              </a:pPr>
              <a:t>‹#›</a:t>
            </a:fld>
            <a:endParaRPr lang="en-GB"/>
          </a:p>
        </p:txBody>
      </p:sp>
      <p:pic>
        <p:nvPicPr>
          <p:cNvPr id="10" name="Picture 9"/>
          <p:cNvPicPr/>
          <p:nvPr userDrawn="1"/>
        </p:nvPicPr>
        <p:blipFill>
          <a:blip r:embed="rId20" cstate="print"/>
          <a:srcRect l="27107" t="79114" r="10248" b="19874"/>
          <a:stretch>
            <a:fillRect/>
          </a:stretch>
        </p:blipFill>
        <p:spPr bwMode="auto">
          <a:xfrm>
            <a:off x="0" y="6431"/>
            <a:ext cx="12192000" cy="185980"/>
          </a:xfrm>
          <a:prstGeom prst="rect">
            <a:avLst/>
          </a:prstGeom>
          <a:noFill/>
          <a:ln w="9525">
            <a:noFill/>
            <a:miter lim="800000"/>
            <a:headEnd/>
            <a:tailEnd/>
          </a:ln>
        </p:spPr>
      </p:pic>
      <p:sp>
        <p:nvSpPr>
          <p:cNvPr id="2" name="TextBox 1"/>
          <p:cNvSpPr txBox="1"/>
          <p:nvPr userDrawn="1"/>
        </p:nvSpPr>
        <p:spPr>
          <a:xfrm>
            <a:off x="885645" y="6607828"/>
            <a:ext cx="10409208" cy="253916"/>
          </a:xfrm>
          <a:prstGeom prst="rect">
            <a:avLst/>
          </a:prstGeom>
          <a:noFill/>
        </p:spPr>
        <p:txBody>
          <a:bodyPr wrap="square" rtlCol="0">
            <a:spAutoFit/>
          </a:bodyPr>
          <a:lstStyle/>
          <a:p>
            <a:r>
              <a:rPr lang="hr-HR" sz="1050" b="1" i="1" kern="1200" dirty="0">
                <a:solidFill>
                  <a:schemeClr val="tx1"/>
                </a:solidFill>
                <a:latin typeface="Arial" pitchFamily="34" charset="0"/>
                <a:ea typeface="+mn-ea"/>
                <a:cs typeface="+mn-cs"/>
              </a:rPr>
              <a:t>Carević, Jelčić </a:t>
            </a:r>
            <a:r>
              <a:rPr lang="hr-HR" sz="1050" b="1" i="1" kern="1200" dirty="0" err="1">
                <a:solidFill>
                  <a:schemeClr val="tx1"/>
                </a:solidFill>
                <a:latin typeface="Arial" pitchFamily="34" charset="0"/>
                <a:ea typeface="+mn-ea"/>
                <a:cs typeface="+mn-cs"/>
              </a:rPr>
              <a:t>Rukavina</a:t>
            </a:r>
            <a:r>
              <a:rPr lang="hr-HR" sz="1050" b="0" i="1" kern="1200" dirty="0" err="1">
                <a:solidFill>
                  <a:schemeClr val="tx1"/>
                </a:solidFill>
                <a:latin typeface="Arial" pitchFamily="34" charset="0"/>
                <a:ea typeface="+mn-ea"/>
                <a:cs typeface="+mn-cs"/>
              </a:rPr>
              <a:t>_</a:t>
            </a:r>
            <a:r>
              <a:rPr lang="hr-HR" sz="1050" b="1" i="1" kern="1200" dirty="0" err="1">
                <a:solidFill>
                  <a:schemeClr val="bg2">
                    <a:lumMod val="90000"/>
                    <a:lumOff val="10000"/>
                  </a:schemeClr>
                </a:solidFill>
                <a:latin typeface="Arial" pitchFamily="34" charset="0"/>
                <a:ea typeface="+mn-ea"/>
                <a:cs typeface="+mn-cs"/>
              </a:rPr>
              <a:t>Elaborat</a:t>
            </a:r>
            <a:r>
              <a:rPr lang="hr-HR" sz="1050" b="1" i="1" kern="1200" dirty="0">
                <a:solidFill>
                  <a:schemeClr val="bg2">
                    <a:lumMod val="90000"/>
                    <a:lumOff val="10000"/>
                  </a:schemeClr>
                </a:solidFill>
                <a:latin typeface="Arial" pitchFamily="34" charset="0"/>
                <a:ea typeface="+mn-ea"/>
                <a:cs typeface="+mn-cs"/>
              </a:rPr>
              <a:t> zaštite od požara – jučer, danas, sutra</a:t>
            </a:r>
          </a:p>
        </p:txBody>
      </p:sp>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93" r:id="rId13"/>
    <p:sldLayoutId id="2147483694" r:id="rId14"/>
    <p:sldLayoutId id="2147483695" r:id="rId15"/>
    <p:sldLayoutId id="2147483696" r:id="rId16"/>
    <p:sldLayoutId id="2147483697" r:id="rId17"/>
    <p:sldLayoutId id="2147483698" r:id="rId18"/>
  </p:sldLayoutIdLst>
  <p:hf hdr="0" ftr="0" dt="0"/>
  <p:txStyles>
    <p:titleStyle>
      <a:lvl1pPr algn="l" rtl="0" eaLnBrk="0" fontAlgn="base" hangingPunct="0">
        <a:spcBef>
          <a:spcPct val="0"/>
        </a:spcBef>
        <a:spcAft>
          <a:spcPct val="0"/>
        </a:spcAft>
        <a:defRPr sz="3200" b="1">
          <a:solidFill>
            <a:schemeClr val="bg2">
              <a:lumMod val="75000"/>
              <a:lumOff val="25000"/>
            </a:schemeClr>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2pPr>
      <a:lvl3pPr algn="l" rtl="0" eaLnBrk="0" fontAlgn="base" hangingPunct="0">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3pPr>
      <a:lvl4pPr algn="l" rtl="0" eaLnBrk="0" fontAlgn="base" hangingPunct="0">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4pPr>
      <a:lvl5pPr algn="l" rtl="0" eaLnBrk="0" fontAlgn="base" hangingPunct="0">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5pPr>
      <a:lvl6pPr marL="457200" algn="l" rtl="0" fontAlgn="base">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6pPr>
      <a:lvl7pPr marL="914400" algn="l" rtl="0" fontAlgn="base">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7pPr>
      <a:lvl8pPr marL="1371600" algn="l" rtl="0" fontAlgn="base">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8pPr>
      <a:lvl9pPr marL="1828800" algn="l" rtl="0" fontAlgn="base">
        <a:spcBef>
          <a:spcPct val="0"/>
        </a:spcBef>
        <a:spcAft>
          <a:spcPct val="0"/>
        </a:spcAft>
        <a:defRPr sz="3200" b="1">
          <a:solidFill>
            <a:schemeClr val="hlink"/>
          </a:solidFill>
          <a:effectLst>
            <a:outerShdw blurRad="38100" dist="38100" dir="2700000" algn="tl">
              <a:srgbClr val="C0C0C0"/>
            </a:outerShdw>
          </a:effectLst>
          <a:latin typeface="Trebuchet MS" pitchFamily="34" charset="0"/>
        </a:defRPr>
      </a:lvl9pPr>
    </p:titleStyle>
    <p:bodyStyle>
      <a:lvl1pPr marL="342900" indent="-342900" algn="l" rtl="0" eaLnBrk="0" fontAlgn="base" hangingPunct="0">
        <a:spcBef>
          <a:spcPct val="20000"/>
        </a:spcBef>
        <a:spcAft>
          <a:spcPct val="0"/>
        </a:spcAft>
        <a:buClr>
          <a:srgbClr val="C00000"/>
        </a:buClr>
        <a:buSzPct val="60000"/>
        <a:buFont typeface="Wingdings" pitchFamily="2" charset="2"/>
        <a:buChar char="n"/>
        <a:defRPr sz="2800">
          <a:solidFill>
            <a:schemeClr val="bg2">
              <a:lumMod val="75000"/>
              <a:lumOff val="25000"/>
            </a:schemeClr>
          </a:solidFill>
          <a:latin typeface="+mn-lt"/>
          <a:ea typeface="+mn-ea"/>
          <a:cs typeface="+mn-cs"/>
        </a:defRPr>
      </a:lvl1pPr>
      <a:lvl2pPr marL="742950" indent="-285750" algn="l" rtl="0" eaLnBrk="0" fontAlgn="base" hangingPunct="0">
        <a:spcBef>
          <a:spcPct val="20000"/>
        </a:spcBef>
        <a:spcAft>
          <a:spcPct val="0"/>
        </a:spcAft>
        <a:buClr>
          <a:srgbClr val="969696"/>
        </a:buClr>
        <a:buSzPct val="55000"/>
        <a:buFont typeface="Wingdings" pitchFamily="2" charset="2"/>
        <a:buChar char="n"/>
        <a:defRPr sz="2600">
          <a:solidFill>
            <a:schemeClr val="bg2">
              <a:lumMod val="75000"/>
              <a:lumOff val="25000"/>
            </a:schemeClr>
          </a:solidFill>
          <a:latin typeface="+mn-lt"/>
        </a:defRPr>
      </a:lvl2pPr>
      <a:lvl3pPr marL="1143000" indent="-228600" algn="l" rtl="0" eaLnBrk="0" fontAlgn="base" hangingPunct="0">
        <a:spcBef>
          <a:spcPct val="20000"/>
        </a:spcBef>
        <a:spcAft>
          <a:spcPct val="0"/>
        </a:spcAft>
        <a:buClr>
          <a:srgbClr val="C00000"/>
        </a:buClr>
        <a:buSzPct val="50000"/>
        <a:buFont typeface="Wingdings" pitchFamily="2" charset="2"/>
        <a:buChar char="n"/>
        <a:defRPr sz="2400">
          <a:solidFill>
            <a:schemeClr val="bg2">
              <a:lumMod val="75000"/>
              <a:lumOff val="25000"/>
            </a:schemeClr>
          </a:solidFill>
          <a:latin typeface="+mn-lt"/>
        </a:defRPr>
      </a:lvl3pPr>
      <a:lvl4pPr marL="1600200" indent="-228600" algn="l" rtl="0" eaLnBrk="0" fontAlgn="base" hangingPunct="0">
        <a:spcBef>
          <a:spcPct val="20000"/>
        </a:spcBef>
        <a:spcAft>
          <a:spcPct val="0"/>
        </a:spcAft>
        <a:buClr>
          <a:srgbClr val="969696"/>
        </a:buClr>
        <a:buSzPct val="55000"/>
        <a:buFont typeface="Wingdings" pitchFamily="2" charset="2"/>
        <a:buChar char="n"/>
        <a:defRPr sz="2000">
          <a:solidFill>
            <a:schemeClr val="bg2">
              <a:lumMod val="75000"/>
              <a:lumOff val="25000"/>
            </a:schemeClr>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bg2">
              <a:lumMod val="75000"/>
              <a:lumOff val="25000"/>
            </a:schemeClr>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mv"/><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video" Target="../media/media2.wmv"/><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961872-757D-4D75-9CF1-CB4E486B3E94}"/>
              </a:ext>
            </a:extLst>
          </p:cNvPr>
          <p:cNvSpPr>
            <a:spLocks noGrp="1"/>
          </p:cNvSpPr>
          <p:nvPr>
            <p:ph type="ctrTitle"/>
          </p:nvPr>
        </p:nvSpPr>
        <p:spPr/>
        <p:txBody>
          <a:bodyPr>
            <a:normAutofit/>
          </a:bodyPr>
          <a:lstStyle/>
          <a:p>
            <a:pPr algn="ctr"/>
            <a:r>
              <a:rPr lang="hr-HR" dirty="0">
                <a:effectLst/>
              </a:rPr>
              <a:t>ELABORAT ZAŠTITE OD POŽARA - JUČER, DANAS, SUTRA</a:t>
            </a:r>
          </a:p>
        </p:txBody>
      </p:sp>
      <p:sp>
        <p:nvSpPr>
          <p:cNvPr id="3" name="Podnaslov 2">
            <a:extLst>
              <a:ext uri="{FF2B5EF4-FFF2-40B4-BE49-F238E27FC236}">
                <a16:creationId xmlns:a16="http://schemas.microsoft.com/office/drawing/2014/main" id="{90A2CDB1-6BBE-422F-A477-257B3A9924E7}"/>
              </a:ext>
            </a:extLst>
          </p:cNvPr>
          <p:cNvSpPr>
            <a:spLocks noGrp="1"/>
          </p:cNvSpPr>
          <p:nvPr>
            <p:ph type="subTitle" idx="1"/>
          </p:nvPr>
        </p:nvSpPr>
        <p:spPr/>
        <p:txBody>
          <a:bodyPr/>
          <a:lstStyle/>
          <a:p>
            <a:r>
              <a:rPr lang="hr-HR" sz="2000" b="1" dirty="0"/>
              <a:t>Milan Carević, dipl. ing. arh., </a:t>
            </a:r>
            <a:r>
              <a:rPr lang="hr-HR" sz="2000" dirty="0"/>
              <a:t>Visoka škola za sigurnost, Zagreb</a:t>
            </a:r>
            <a:endParaRPr lang="hr-HR" sz="2000" b="1" dirty="0"/>
          </a:p>
          <a:p>
            <a:r>
              <a:rPr lang="hr-HR" sz="2000" b="1" dirty="0"/>
              <a:t>doc. dr. </a:t>
            </a:r>
            <a:r>
              <a:rPr lang="hr-HR" sz="2000" b="1" dirty="0" err="1"/>
              <a:t>sc</a:t>
            </a:r>
            <a:r>
              <a:rPr lang="hr-HR" sz="2000" b="1" dirty="0"/>
              <a:t>. Marija Jelčić Rukavina</a:t>
            </a:r>
            <a:r>
              <a:rPr lang="hr-HR" sz="2000" dirty="0"/>
              <a:t>, dipl. ing. </a:t>
            </a:r>
            <a:r>
              <a:rPr lang="hr-HR" sz="2000" dirty="0" err="1"/>
              <a:t>građ</a:t>
            </a:r>
            <a:r>
              <a:rPr lang="hr-HR" sz="2000" dirty="0"/>
              <a:t>., Građevinski fakultet Sveučilišta u Zagrebu</a:t>
            </a:r>
          </a:p>
        </p:txBody>
      </p:sp>
      <p:sp>
        <p:nvSpPr>
          <p:cNvPr id="5" name="TextBox 4">
            <a:extLst>
              <a:ext uri="{FF2B5EF4-FFF2-40B4-BE49-F238E27FC236}">
                <a16:creationId xmlns:a16="http://schemas.microsoft.com/office/drawing/2014/main" id="{5EB342ED-B9EE-4FE2-83C3-6B773385643C}"/>
              </a:ext>
            </a:extLst>
          </p:cNvPr>
          <p:cNvSpPr txBox="1"/>
          <p:nvPr/>
        </p:nvSpPr>
        <p:spPr>
          <a:xfrm>
            <a:off x="1713743" y="6455300"/>
            <a:ext cx="8986553" cy="307777"/>
          </a:xfrm>
          <a:prstGeom prst="rect">
            <a:avLst/>
          </a:prstGeom>
          <a:noFill/>
        </p:spPr>
        <p:txBody>
          <a:bodyPr wrap="square" rtlCol="0">
            <a:spAutoFit/>
          </a:bodyPr>
          <a:lstStyle/>
          <a:p>
            <a:r>
              <a:rPr lang="hr-HR" sz="1400" dirty="0">
                <a:solidFill>
                  <a:schemeClr val="accent2">
                    <a:lumMod val="75000"/>
                  </a:schemeClr>
                </a:solidFill>
                <a:latin typeface="+mn-lt"/>
              </a:rPr>
              <a:t>KONFERENCIJA ZAŠTITE NA RADU, 12.12.2019.</a:t>
            </a:r>
          </a:p>
        </p:txBody>
      </p:sp>
      <p:pic>
        <p:nvPicPr>
          <p:cNvPr id="6" name="Picture 5">
            <a:extLst>
              <a:ext uri="{FF2B5EF4-FFF2-40B4-BE49-F238E27FC236}">
                <a16:creationId xmlns:a16="http://schemas.microsoft.com/office/drawing/2014/main" id="{5B8B6B7D-CABA-4BE7-9363-6409A17CA914}"/>
              </a:ext>
            </a:extLst>
          </p:cNvPr>
          <p:cNvPicPr>
            <a:picLocks noChangeAspect="1"/>
          </p:cNvPicPr>
          <p:nvPr/>
        </p:nvPicPr>
        <p:blipFill>
          <a:blip r:embed="rId2"/>
          <a:stretch>
            <a:fillRect/>
          </a:stretch>
        </p:blipFill>
        <p:spPr>
          <a:xfrm>
            <a:off x="8544492" y="6401302"/>
            <a:ext cx="1217308" cy="415771"/>
          </a:xfrm>
          <a:prstGeom prst="rect">
            <a:avLst/>
          </a:prstGeom>
        </p:spPr>
      </p:pic>
    </p:spTree>
    <p:extLst>
      <p:ext uri="{BB962C8B-B14F-4D97-AF65-F5344CB8AC3E}">
        <p14:creationId xmlns:p14="http://schemas.microsoft.com/office/powerpoint/2010/main" val="1767073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itle 1"/>
          <p:cNvSpPr>
            <a:spLocks noGrp="1" noChangeArrowheads="1"/>
          </p:cNvSpPr>
          <p:nvPr>
            <p:ph type="title"/>
          </p:nvPr>
        </p:nvSpPr>
        <p:spPr/>
        <p:txBody>
          <a:bodyPr/>
          <a:lstStyle/>
          <a:p>
            <a:r>
              <a:rPr lang="hr-HR" altLang="sr-Latn-RS" sz="2400" dirty="0"/>
              <a:t>Primjena metoda požarnog inženjerstva</a:t>
            </a:r>
          </a:p>
        </p:txBody>
      </p:sp>
      <p:pic>
        <p:nvPicPr>
          <p:cNvPr id="36866" name="Picture 2"/>
          <p:cNvPicPr>
            <a:picLocks noGrp="1" noChangeAspect="1" noChangeArrowheads="1"/>
          </p:cNvPicPr>
          <p:nvPr>
            <p:ph idx="4294967295"/>
          </p:nvPr>
        </p:nvPicPr>
        <p:blipFill>
          <a:blip r:embed="rId7" cstate="print">
            <a:extLst>
              <a:ext uri="{28A0092B-C50C-407E-A947-70E740481C1C}">
                <a14:useLocalDpi xmlns:a14="http://schemas.microsoft.com/office/drawing/2010/main" val="0"/>
              </a:ext>
            </a:extLst>
          </a:blip>
          <a:srcRect/>
          <a:stretch>
            <a:fillRect/>
          </a:stretch>
        </p:blipFill>
        <p:spPr>
          <a:xfrm>
            <a:off x="2007394" y="2454891"/>
            <a:ext cx="3296511" cy="1815152"/>
          </a:xfrm>
        </p:spPr>
      </p:pic>
      <p:sp>
        <p:nvSpPr>
          <p:cNvPr id="5" name="Text Box 4">
            <a:extLst>
              <a:ext uri="{FF2B5EF4-FFF2-40B4-BE49-F238E27FC236}">
                <a16:creationId xmlns:a16="http://schemas.microsoft.com/office/drawing/2014/main" id="{BD9CFE4B-AB75-41FB-8B9B-11CE9EFE694D}"/>
              </a:ext>
            </a:extLst>
          </p:cNvPr>
          <p:cNvSpPr txBox="1">
            <a:spLocks noChangeArrowheads="1"/>
          </p:cNvSpPr>
          <p:nvPr/>
        </p:nvSpPr>
        <p:spPr bwMode="auto">
          <a:xfrm>
            <a:off x="2007393" y="1233607"/>
            <a:ext cx="7783152" cy="923925"/>
          </a:xfrm>
          <a:prstGeom prst="rect">
            <a:avLst/>
          </a:prstGeom>
          <a:noFill/>
          <a:ln w="9525">
            <a:noFill/>
            <a:miter lim="800000"/>
            <a:headEnd/>
            <a:tailEnd/>
          </a:ln>
          <a:effectLst/>
        </p:spPr>
        <p:txBody>
          <a:bodyPr wrap="square">
            <a:spAutoFit/>
          </a:bodyPr>
          <a:lstStyle/>
          <a:p>
            <a:pPr marL="342900" indent="-342900">
              <a:spcBef>
                <a:spcPct val="50000"/>
              </a:spcBef>
              <a:buFont typeface="+mj-lt"/>
              <a:buAutoNum type="arabicPeriod"/>
              <a:defRPr/>
            </a:pPr>
            <a:r>
              <a:rPr lang="hr-HR" sz="1800" dirty="0">
                <a:latin typeface="+mn-lt"/>
              </a:rPr>
              <a:t>Primjena numeričkih metoda za </a:t>
            </a:r>
            <a:r>
              <a:rPr lang="hr-HR" sz="1800" dirty="0">
                <a:solidFill>
                  <a:srgbClr val="FF0000"/>
                </a:solidFill>
                <a:latin typeface="+mn-lt"/>
              </a:rPr>
              <a:t>simulaciju razvoja požara i dima</a:t>
            </a:r>
            <a:r>
              <a:rPr lang="hr-HR" sz="1800" dirty="0">
                <a:latin typeface="+mn-lt"/>
              </a:rPr>
              <a:t>, s prikazom svih relevantnih fizikalnih polja (polje temperatura, brzina, koncentracija.... )</a:t>
            </a:r>
            <a:endParaRPr lang="en-US" dirty="0">
              <a:solidFill>
                <a:srgbClr val="FF3300"/>
              </a:solidFill>
              <a:latin typeface="Arial" charset="0"/>
            </a:endParaRPr>
          </a:p>
        </p:txBody>
      </p:sp>
      <p:sp>
        <p:nvSpPr>
          <p:cNvPr id="36869" name="Text Box 7"/>
          <p:cNvSpPr txBox="1">
            <a:spLocks noChangeArrowheads="1"/>
          </p:cNvSpPr>
          <p:nvPr/>
        </p:nvSpPr>
        <p:spPr bwMode="auto">
          <a:xfrm>
            <a:off x="2184804" y="5149070"/>
            <a:ext cx="2447925" cy="850900"/>
          </a:xfrm>
          <a:prstGeom prst="rect">
            <a:avLst/>
          </a:prstGeom>
          <a:solidFill>
            <a:srgbClr val="C0C0C0"/>
          </a:solidFill>
          <a:ln w="25400">
            <a:solidFill>
              <a:srgbClr val="FF3300"/>
            </a:solidFill>
            <a:miter lim="800000"/>
            <a:headEnd/>
            <a:tailEnd/>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hr-HR" altLang="sr-Latn-RS" sz="1600" dirty="0">
                <a:solidFill>
                  <a:srgbClr val="0033CC"/>
                </a:solidFill>
                <a:latin typeface="Arial" charset="0"/>
              </a:rPr>
              <a:t>3D prikaz požara u hali modeliran CFD programom FDS </a:t>
            </a:r>
            <a:endParaRPr lang="en-US" altLang="sr-Latn-RS" sz="1600" dirty="0">
              <a:solidFill>
                <a:srgbClr val="0033CC"/>
              </a:solidFill>
              <a:latin typeface="Arial" charset="0"/>
            </a:endParaRPr>
          </a:p>
        </p:txBody>
      </p:sp>
      <p:sp>
        <p:nvSpPr>
          <p:cNvPr id="36870" name="Line 9"/>
          <p:cNvSpPr>
            <a:spLocks noChangeShapeType="1"/>
          </p:cNvSpPr>
          <p:nvPr/>
        </p:nvSpPr>
        <p:spPr bwMode="auto">
          <a:xfrm flipV="1">
            <a:off x="4104780" y="4363159"/>
            <a:ext cx="216693" cy="893338"/>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r-HR"/>
          </a:p>
        </p:txBody>
      </p:sp>
      <p:sp>
        <p:nvSpPr>
          <p:cNvPr id="36871" name="Line 8"/>
          <p:cNvSpPr>
            <a:spLocks noChangeShapeType="1"/>
          </p:cNvSpPr>
          <p:nvPr/>
        </p:nvSpPr>
        <p:spPr bwMode="auto">
          <a:xfrm flipV="1">
            <a:off x="3049328" y="3800405"/>
            <a:ext cx="0" cy="2159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r-HR"/>
          </a:p>
        </p:txBody>
      </p:sp>
      <p:sp>
        <p:nvSpPr>
          <p:cNvPr id="8" name="TekstniOkvir 7"/>
          <p:cNvSpPr txBox="1"/>
          <p:nvPr/>
        </p:nvSpPr>
        <p:spPr>
          <a:xfrm>
            <a:off x="1751120" y="6415640"/>
            <a:ext cx="8925636" cy="200055"/>
          </a:xfrm>
          <a:prstGeom prst="rect">
            <a:avLst/>
          </a:prstGeom>
          <a:noFill/>
        </p:spPr>
        <p:txBody>
          <a:bodyPr wrap="square" rtlCol="0">
            <a:spAutoFit/>
          </a:bodyPr>
          <a:lstStyle/>
          <a:p>
            <a:r>
              <a:rPr lang="hr-HR" sz="700" b="0" i="1" dirty="0"/>
              <a:t>Iz predavanja: </a:t>
            </a:r>
            <a:r>
              <a:rPr lang="vi-VN" sz="700" b="0" i="1" dirty="0"/>
              <a:t>prof.emer.dr.sc. Dubravka Bjegović, doc.dr.sc. Marija Jelčić Rukavina, Milan Carević, doc.dr.sc. Miodrag Drakulić</a:t>
            </a:r>
            <a:r>
              <a:rPr lang="hr-HR" sz="700" b="0" i="1" dirty="0"/>
              <a:t> ˝</a:t>
            </a:r>
            <a:r>
              <a:rPr lang="vi-VN" sz="700" b="0" i="1" dirty="0"/>
              <a:t>Zaštita od požara u građevinama</a:t>
            </a:r>
            <a:r>
              <a:rPr lang="hr-HR" sz="700" b="0" i="1" dirty="0"/>
              <a:t>˝ Hrvatski graditeljski forum, 2017. godine</a:t>
            </a:r>
          </a:p>
        </p:txBody>
      </p:sp>
      <p:pic>
        <p:nvPicPr>
          <p:cNvPr id="11" name="Pozar_stan_3_otvoreni">
            <a:hlinkClick r:id="" action="ppaction://media"/>
            <a:extLst>
              <a:ext uri="{FF2B5EF4-FFF2-40B4-BE49-F238E27FC236}">
                <a16:creationId xmlns:a16="http://schemas.microsoft.com/office/drawing/2014/main" id="{CB6AD92D-E21E-431F-BC19-7546190B10C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45623" y="2163627"/>
            <a:ext cx="3293652" cy="1852679"/>
          </a:xfrm>
          <a:prstGeom prst="rect">
            <a:avLst/>
          </a:prstGeom>
        </p:spPr>
      </p:pic>
      <p:pic>
        <p:nvPicPr>
          <p:cNvPr id="12" name="Pozar_stan_3_zatvoreni">
            <a:hlinkClick r:id="" action="ppaction://media"/>
            <a:extLst>
              <a:ext uri="{FF2B5EF4-FFF2-40B4-BE49-F238E27FC236}">
                <a16:creationId xmlns:a16="http://schemas.microsoft.com/office/drawing/2014/main" id="{971A6A0F-345D-4586-82E7-A9910582875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645624" y="4380249"/>
            <a:ext cx="3393347" cy="1908757"/>
          </a:xfrm>
          <a:prstGeom prst="rect">
            <a:avLst/>
          </a:prstGeom>
        </p:spPr>
      </p:pic>
      <p:sp>
        <p:nvSpPr>
          <p:cNvPr id="2" name="TextBox 1">
            <a:extLst>
              <a:ext uri="{FF2B5EF4-FFF2-40B4-BE49-F238E27FC236}">
                <a16:creationId xmlns:a16="http://schemas.microsoft.com/office/drawing/2014/main" id="{1BB8FD03-FA50-4121-93E2-41656E23CAB8}"/>
              </a:ext>
            </a:extLst>
          </p:cNvPr>
          <p:cNvSpPr txBox="1"/>
          <p:nvPr/>
        </p:nvSpPr>
        <p:spPr>
          <a:xfrm>
            <a:off x="9038971" y="5738360"/>
            <a:ext cx="1366981" cy="261610"/>
          </a:xfrm>
          <a:prstGeom prst="rect">
            <a:avLst/>
          </a:prstGeom>
          <a:noFill/>
        </p:spPr>
        <p:txBody>
          <a:bodyPr wrap="square" rtlCol="0">
            <a:spAutoFit/>
          </a:bodyPr>
          <a:lstStyle/>
          <a:p>
            <a:r>
              <a:rPr lang="hr-HR" sz="1100" dirty="0">
                <a:latin typeface="+mn-lt"/>
              </a:rPr>
              <a:t>zatvoreni prozori</a:t>
            </a:r>
          </a:p>
        </p:txBody>
      </p:sp>
      <p:sp>
        <p:nvSpPr>
          <p:cNvPr id="13" name="TextBox 12">
            <a:extLst>
              <a:ext uri="{FF2B5EF4-FFF2-40B4-BE49-F238E27FC236}">
                <a16:creationId xmlns:a16="http://schemas.microsoft.com/office/drawing/2014/main" id="{F45F3B44-9B2E-416C-928F-5A6730E76CEA}"/>
              </a:ext>
            </a:extLst>
          </p:cNvPr>
          <p:cNvSpPr txBox="1"/>
          <p:nvPr/>
        </p:nvSpPr>
        <p:spPr>
          <a:xfrm>
            <a:off x="9142673" y="3682732"/>
            <a:ext cx="1366981" cy="261610"/>
          </a:xfrm>
          <a:prstGeom prst="rect">
            <a:avLst/>
          </a:prstGeom>
          <a:noFill/>
        </p:spPr>
        <p:txBody>
          <a:bodyPr wrap="square" rtlCol="0">
            <a:spAutoFit/>
          </a:bodyPr>
          <a:lstStyle/>
          <a:p>
            <a:r>
              <a:rPr lang="hr-HR" sz="1100" dirty="0">
                <a:latin typeface="+mn-lt"/>
              </a:rPr>
              <a:t>otvoreni prozori</a:t>
            </a:r>
          </a:p>
        </p:txBody>
      </p:sp>
    </p:spTree>
    <p:extLst>
      <p:ext uri="{BB962C8B-B14F-4D97-AF65-F5344CB8AC3E}">
        <p14:creationId xmlns:p14="http://schemas.microsoft.com/office/powerpoint/2010/main" val="31954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2" fill="hold"/>
                                        <p:tgtEl>
                                          <p:spTgt spid="11"/>
                                        </p:tgtEl>
                                      </p:cBhvr>
                                    </p:cmd>
                                  </p:childTnLst>
                                </p:cTn>
                              </p:par>
                              <p:par>
                                <p:cTn id="7" presetID="1" presetClass="mediacall" presetSubtype="0" fill="hold" nodeType="withEffect">
                                  <p:stCondLst>
                                    <p:cond delay="0"/>
                                  </p:stCondLst>
                                  <p:childTnLst>
                                    <p:cmd type="call" cmd="playFrom(0.0)">
                                      <p:cBhvr>
                                        <p:cTn id="8" dur="281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1"/>
                </p:tgtEl>
              </p:cMediaNode>
            </p:video>
            <p:video>
              <p:cMediaNode vol="80000">
                <p:cTn id="10"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00" y="3571875"/>
            <a:ext cx="4641850" cy="2152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4" name="Title 1"/>
          <p:cNvSpPr>
            <a:spLocks noGrp="1" noChangeArrowheads="1"/>
          </p:cNvSpPr>
          <p:nvPr>
            <p:ph type="title"/>
          </p:nvPr>
        </p:nvSpPr>
        <p:spPr>
          <a:xfrm>
            <a:off x="1524000" y="1"/>
            <a:ext cx="9144000" cy="1116013"/>
          </a:xfrm>
        </p:spPr>
        <p:txBody>
          <a:bodyPr/>
          <a:lstStyle/>
          <a:p>
            <a:r>
              <a:rPr lang="hr-HR" altLang="sr-Latn-RS" sz="2100" dirty="0"/>
              <a:t>Primjena metoda požarnog inženjerstva</a:t>
            </a:r>
          </a:p>
        </p:txBody>
      </p:sp>
      <p:sp>
        <p:nvSpPr>
          <p:cNvPr id="8" name="Text Box 3">
            <a:extLst>
              <a:ext uri="{FF2B5EF4-FFF2-40B4-BE49-F238E27FC236}">
                <a16:creationId xmlns:a16="http://schemas.microsoft.com/office/drawing/2014/main" id="{C9601EB9-7494-4A94-862C-9A9DBB5892FE}"/>
              </a:ext>
            </a:extLst>
          </p:cNvPr>
          <p:cNvSpPr txBox="1">
            <a:spLocks noGrp="1" noChangeArrowheads="1"/>
          </p:cNvSpPr>
          <p:nvPr>
            <p:ph idx="1"/>
          </p:nvPr>
        </p:nvSpPr>
        <p:spPr>
          <a:xfrm>
            <a:off x="2009776" y="1276350"/>
            <a:ext cx="8391525" cy="1754188"/>
          </a:xfrm>
          <a:ln>
            <a:miter lim="800000"/>
            <a:headEnd/>
            <a:tailEnd/>
          </a:ln>
        </p:spPr>
        <p:txBody>
          <a:bodyPr>
            <a:spAutoFit/>
          </a:bodyPr>
          <a:lstStyle/>
          <a:p>
            <a:pPr eaLnBrk="1" hangingPunct="1">
              <a:spcBef>
                <a:spcPct val="50000"/>
              </a:spcBef>
              <a:buClrTx/>
              <a:buSzPct val="100000"/>
              <a:buFont typeface="Calibri" pitchFamily="34" charset="0"/>
              <a:buAutoNum type="arabicPeriod" startAt="2"/>
            </a:pPr>
            <a:r>
              <a:rPr lang="hr-HR" altLang="sr-Latn-RS" sz="1800">
                <a:ea typeface="Calibri Light" pitchFamily="34" charset="0"/>
                <a:cs typeface="Calibri Light" pitchFamily="34" charset="0"/>
              </a:rPr>
              <a:t>Primjena numeričkih metoda </a:t>
            </a:r>
            <a:r>
              <a:rPr lang="hr-HR" altLang="sr-Latn-RS" sz="1800">
                <a:solidFill>
                  <a:srgbClr val="FF0000"/>
                </a:solidFill>
                <a:ea typeface="Calibri Light" pitchFamily="34" charset="0"/>
                <a:cs typeface="Calibri Light" pitchFamily="34" charset="0"/>
              </a:rPr>
              <a:t>za proračun otpornosti i odziva konstrukcije na požar</a:t>
            </a:r>
            <a:r>
              <a:rPr lang="hr-HR" altLang="sr-Latn-RS" sz="1800">
                <a:ea typeface="Calibri Light" pitchFamily="34" charset="0"/>
                <a:cs typeface="Calibri Light" pitchFamily="34" charset="0"/>
              </a:rPr>
              <a:t>, s prikazom deformacija konstrukcije (pomaka), naprezanja.... </a:t>
            </a:r>
          </a:p>
          <a:p>
            <a:pPr algn="just" eaLnBrk="1" hangingPunct="1">
              <a:spcBef>
                <a:spcPct val="50000"/>
              </a:spcBef>
            </a:pPr>
            <a:endParaRPr lang="hr-HR" altLang="sr-Latn-RS" sz="2400">
              <a:solidFill>
                <a:srgbClr val="FF3300"/>
              </a:solidFill>
              <a:latin typeface="Century Gothic" pitchFamily="34" charset="0"/>
            </a:endParaRPr>
          </a:p>
          <a:p>
            <a:pPr eaLnBrk="1" hangingPunct="1">
              <a:spcBef>
                <a:spcPct val="50000"/>
              </a:spcBef>
            </a:pPr>
            <a:endParaRPr lang="en-US" altLang="sr-Latn-RS" sz="2400">
              <a:solidFill>
                <a:srgbClr val="FF3300"/>
              </a:solidFill>
              <a:latin typeface="Arial" charset="0"/>
            </a:endParaRPr>
          </a:p>
        </p:txBody>
      </p:sp>
      <p:pic>
        <p:nvPicPr>
          <p:cNvPr id="37892" name="Picture 6" descr="CDG2F"/>
          <p:cNvPicPr>
            <a:picLocks noChangeAspect="1" noChangeArrowheads="1"/>
          </p:cNvPicPr>
          <p:nvPr/>
        </p:nvPicPr>
        <p:blipFill>
          <a:blip r:embed="rId3">
            <a:extLst>
              <a:ext uri="{28A0092B-C50C-407E-A947-70E740481C1C}">
                <a14:useLocalDpi xmlns:a14="http://schemas.microsoft.com/office/drawing/2010/main" val="0"/>
              </a:ext>
            </a:extLst>
          </a:blip>
          <a:srcRect l="8986" t="10533" r="4622"/>
          <a:stretch>
            <a:fillRect/>
          </a:stretch>
        </p:blipFill>
        <p:spPr bwMode="auto">
          <a:xfrm>
            <a:off x="2208214" y="2154239"/>
            <a:ext cx="388778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6705600" y="2135189"/>
            <a:ext cx="3562350" cy="1089529"/>
          </a:xfrm>
          <a:prstGeom prst="rect">
            <a:avLst/>
          </a:prstGeom>
          <a:solidFill>
            <a:srgbClr val="C0C0C0"/>
          </a:solidFill>
          <a:ln w="25400">
            <a:solidFill>
              <a:srgbClr val="FF3300"/>
            </a:solidFill>
            <a:miter lim="800000"/>
            <a:headEnd/>
            <a:tailEnd/>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sl-SI" altLang="sr-Latn-RS" sz="1600" dirty="0">
                <a:solidFill>
                  <a:srgbClr val="0033CC"/>
                </a:solidFill>
                <a:latin typeface="Arial" charset="0"/>
              </a:rPr>
              <a:t>Zračna luka </a:t>
            </a:r>
            <a:r>
              <a:rPr lang="en-GB" altLang="sr-Latn-RS" sz="1600" dirty="0">
                <a:solidFill>
                  <a:srgbClr val="0033CC"/>
                </a:solidFill>
                <a:latin typeface="Arial" charset="0"/>
              </a:rPr>
              <a:t>Charles de Gaulle, </a:t>
            </a:r>
            <a:r>
              <a:rPr lang="sl-SI" altLang="sr-Latn-RS" sz="1600" dirty="0">
                <a:solidFill>
                  <a:srgbClr val="0033CC"/>
                </a:solidFill>
                <a:latin typeface="Arial" charset="0"/>
              </a:rPr>
              <a:t>Pariz</a:t>
            </a:r>
            <a:br>
              <a:rPr lang="en-GB" altLang="sr-Latn-RS" sz="1600" dirty="0">
                <a:solidFill>
                  <a:srgbClr val="0033CC"/>
                </a:solidFill>
                <a:latin typeface="Arial" charset="0"/>
              </a:rPr>
            </a:br>
            <a:r>
              <a:rPr lang="sl-SI" altLang="sr-Latn-RS" sz="1600" dirty="0">
                <a:solidFill>
                  <a:srgbClr val="0033CC"/>
                </a:solidFill>
                <a:latin typeface="Arial" charset="0"/>
              </a:rPr>
              <a:t>Konstrukcija krovišta</a:t>
            </a:r>
          </a:p>
          <a:p>
            <a:pPr algn="ctr" eaLnBrk="1" hangingPunct="1">
              <a:spcBef>
                <a:spcPct val="5000"/>
              </a:spcBef>
            </a:pPr>
            <a:r>
              <a:rPr lang="sl-SI" altLang="sr-Latn-RS" sz="1600" dirty="0">
                <a:solidFill>
                  <a:srgbClr val="0033CC"/>
                </a:solidFill>
                <a:latin typeface="Arial" charset="0"/>
              </a:rPr>
              <a:t>Otpornost na požar R30</a:t>
            </a:r>
            <a:endParaRPr lang="en-US" altLang="sr-Latn-RS" sz="1600" dirty="0">
              <a:solidFill>
                <a:srgbClr val="0033CC"/>
              </a:solidFill>
              <a:latin typeface="Arial" charset="0"/>
            </a:endParaRPr>
          </a:p>
        </p:txBody>
      </p:sp>
      <p:sp>
        <p:nvSpPr>
          <p:cNvPr id="7" name="TekstniOkvir 6"/>
          <p:cNvSpPr txBox="1"/>
          <p:nvPr/>
        </p:nvSpPr>
        <p:spPr>
          <a:xfrm>
            <a:off x="1742364" y="6018664"/>
            <a:ext cx="8925636" cy="200055"/>
          </a:xfrm>
          <a:prstGeom prst="rect">
            <a:avLst/>
          </a:prstGeom>
          <a:noFill/>
        </p:spPr>
        <p:txBody>
          <a:bodyPr wrap="square" rtlCol="0">
            <a:spAutoFit/>
          </a:bodyPr>
          <a:lstStyle/>
          <a:p>
            <a:r>
              <a:rPr lang="hr-HR" sz="700" b="0" i="1" dirty="0"/>
              <a:t>Iz predavanja: </a:t>
            </a:r>
            <a:r>
              <a:rPr lang="vi-VN" sz="700" b="0" i="1" dirty="0"/>
              <a:t>prof.emer.dr.sc. Dubravka Bjegović, doc.dr.sc. Marija Jelčić Rukavina, Milan Carević, doc.dr.sc. Miodrag Drakulić</a:t>
            </a:r>
            <a:r>
              <a:rPr lang="hr-HR" sz="700" b="0" i="1" dirty="0"/>
              <a:t> ˝</a:t>
            </a:r>
            <a:r>
              <a:rPr lang="vi-VN" sz="700" b="0" i="1" dirty="0"/>
              <a:t>Zaštita od požara u građevinama</a:t>
            </a:r>
            <a:r>
              <a:rPr lang="hr-HR" sz="700" b="0" i="1" dirty="0"/>
              <a:t>˝ Hrvatski graditeljski forum, 2017. godine</a:t>
            </a:r>
          </a:p>
        </p:txBody>
      </p:sp>
    </p:spTree>
    <p:extLst>
      <p:ext uri="{BB962C8B-B14F-4D97-AF65-F5344CB8AC3E}">
        <p14:creationId xmlns:p14="http://schemas.microsoft.com/office/powerpoint/2010/main" val="1782299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1"/>
          <p:cNvSpPr>
            <a:spLocks noGrp="1" noChangeArrowheads="1"/>
          </p:cNvSpPr>
          <p:nvPr>
            <p:ph type="title"/>
          </p:nvPr>
        </p:nvSpPr>
        <p:spPr>
          <a:xfrm>
            <a:off x="1742365" y="450584"/>
            <a:ext cx="8211477" cy="554594"/>
          </a:xfrm>
        </p:spPr>
        <p:txBody>
          <a:bodyPr/>
          <a:lstStyle/>
          <a:p>
            <a:r>
              <a:rPr lang="hr-HR" altLang="sr-Latn-RS" sz="2100" dirty="0"/>
              <a:t>Primjena metoda požarnog inženjerstva</a:t>
            </a:r>
          </a:p>
        </p:txBody>
      </p:sp>
      <p:pic>
        <p:nvPicPr>
          <p:cNvPr id="38914"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65194" y="3212303"/>
            <a:ext cx="7028597" cy="2806360"/>
          </a:xfrm>
        </p:spPr>
      </p:pic>
      <p:sp>
        <p:nvSpPr>
          <p:cNvPr id="38916" name="Text Box 5"/>
          <p:cNvSpPr txBox="1">
            <a:spLocks noChangeArrowheads="1"/>
          </p:cNvSpPr>
          <p:nvPr/>
        </p:nvSpPr>
        <p:spPr bwMode="auto">
          <a:xfrm>
            <a:off x="1742365" y="1828801"/>
            <a:ext cx="4612943" cy="1200329"/>
          </a:xfrm>
          <a:prstGeom prst="rect">
            <a:avLst/>
          </a:prstGeom>
          <a:solidFill>
            <a:srgbClr val="C0C0C0"/>
          </a:solidFill>
          <a:ln w="25400">
            <a:solidFill>
              <a:srgbClr val="FF3300"/>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sl-SI" altLang="sr-Latn-RS" sz="1600" dirty="0">
                <a:solidFill>
                  <a:srgbClr val="0033CC"/>
                </a:solidFill>
                <a:latin typeface="Arial" charset="0"/>
              </a:rPr>
              <a:t>Međunarodna zračna luka „Franjo Tuđman“, Zagreb</a:t>
            </a:r>
          </a:p>
          <a:p>
            <a:pPr algn="ctr" eaLnBrk="1" hangingPunct="1">
              <a:spcBef>
                <a:spcPct val="50000"/>
              </a:spcBef>
            </a:pPr>
            <a:r>
              <a:rPr lang="hr-HR" altLang="sr-Latn-RS" sz="1600" dirty="0">
                <a:solidFill>
                  <a:srgbClr val="0033CC"/>
                </a:solidFill>
                <a:latin typeface="Arial" charset="0"/>
              </a:rPr>
              <a:t>Određivanje temperaturnih polja u području stupova krovne konstrukcije </a:t>
            </a:r>
            <a:endParaRPr lang="en-US" altLang="sr-Latn-RS" sz="1600" dirty="0">
              <a:solidFill>
                <a:srgbClr val="0033CC"/>
              </a:solidFill>
              <a:latin typeface="Arial" charset="0"/>
            </a:endParaRPr>
          </a:p>
        </p:txBody>
      </p:sp>
      <p:pic>
        <p:nvPicPr>
          <p:cNvPr id="389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491" y="5562532"/>
            <a:ext cx="3384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88" y="2630489"/>
            <a:ext cx="3382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niOkvir 1"/>
          <p:cNvSpPr txBox="1"/>
          <p:nvPr/>
        </p:nvSpPr>
        <p:spPr>
          <a:xfrm>
            <a:off x="1742364" y="6225814"/>
            <a:ext cx="8925636" cy="200055"/>
          </a:xfrm>
          <a:prstGeom prst="rect">
            <a:avLst/>
          </a:prstGeom>
          <a:noFill/>
        </p:spPr>
        <p:txBody>
          <a:bodyPr wrap="square" rtlCol="0">
            <a:spAutoFit/>
          </a:bodyPr>
          <a:lstStyle/>
          <a:p>
            <a:r>
              <a:rPr lang="hr-HR" sz="700" b="0" i="1" dirty="0"/>
              <a:t>Iz predavanja: </a:t>
            </a:r>
            <a:r>
              <a:rPr lang="vi-VN" sz="700" b="0" i="1" dirty="0"/>
              <a:t>prof.emer.dr.sc. Dubravka Bjegović, doc.dr.sc. Marija Jelčić Rukavina, Milan Carević, doc.dr.sc. Miodrag Drakulić</a:t>
            </a:r>
            <a:r>
              <a:rPr lang="hr-HR" sz="700" b="0" i="1" dirty="0"/>
              <a:t> ˝</a:t>
            </a:r>
            <a:r>
              <a:rPr lang="vi-VN" sz="700" b="0" i="1" dirty="0"/>
              <a:t>Zaštita od požara u građevinama</a:t>
            </a:r>
            <a:r>
              <a:rPr lang="hr-HR" sz="700" b="0" i="1" dirty="0"/>
              <a:t>˝ Hrvatski graditeljski forum, 2017. godine</a:t>
            </a: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508" y="1005178"/>
            <a:ext cx="3491765" cy="210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486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itle 1"/>
          <p:cNvSpPr>
            <a:spLocks noGrp="1" noChangeArrowheads="1"/>
          </p:cNvSpPr>
          <p:nvPr>
            <p:ph type="title"/>
          </p:nvPr>
        </p:nvSpPr>
        <p:spPr/>
        <p:txBody>
          <a:bodyPr/>
          <a:lstStyle/>
          <a:p>
            <a:r>
              <a:rPr lang="hr-HR" altLang="sr-Latn-RS" sz="2100" dirty="0"/>
              <a:t>Primjena metoda požarnog inženjerstva</a:t>
            </a:r>
          </a:p>
        </p:txBody>
      </p:sp>
      <p:sp>
        <p:nvSpPr>
          <p:cNvPr id="4" name="Text Box 5">
            <a:extLst>
              <a:ext uri="{FF2B5EF4-FFF2-40B4-BE49-F238E27FC236}">
                <a16:creationId xmlns:a16="http://schemas.microsoft.com/office/drawing/2014/main" id="{B2D47014-FABC-4762-AE16-C35CB7B9ACBC}"/>
              </a:ext>
            </a:extLst>
          </p:cNvPr>
          <p:cNvSpPr txBox="1">
            <a:spLocks noGrp="1" noChangeArrowheads="1"/>
          </p:cNvSpPr>
          <p:nvPr>
            <p:ph idx="1"/>
          </p:nvPr>
        </p:nvSpPr>
        <p:spPr>
          <a:xfrm>
            <a:off x="2302933" y="1595887"/>
            <a:ext cx="10953888" cy="1477328"/>
          </a:xfrm>
          <a:ln>
            <a:miter lim="800000"/>
            <a:headEnd/>
            <a:tailEnd/>
          </a:ln>
        </p:spPr>
        <p:txBody>
          <a:bodyPr>
            <a:spAutoFit/>
          </a:bodyPr>
          <a:lstStyle/>
          <a:p>
            <a:pPr>
              <a:spcBef>
                <a:spcPts val="0"/>
              </a:spcBef>
              <a:buClrTx/>
              <a:buSzPct val="100000"/>
              <a:buFont typeface="+mj-lt"/>
              <a:buAutoNum type="arabicPeriod" startAt="3"/>
              <a:defRPr/>
            </a:pPr>
            <a:r>
              <a:rPr lang="hr-HR" sz="1800" dirty="0"/>
              <a:t>Korištenje probabilističkih modela evakuacije, temeljenih na modelima ponašanja </a:t>
            </a:r>
          </a:p>
          <a:p>
            <a:pPr marL="0" indent="0">
              <a:spcBef>
                <a:spcPts val="0"/>
              </a:spcBef>
              <a:buClrTx/>
              <a:buSzPct val="100000"/>
              <a:buNone/>
              <a:defRPr/>
            </a:pPr>
            <a:r>
              <a:rPr lang="hr-HR" sz="1800" dirty="0"/>
              <a:t>pojedinaca i grupe, </a:t>
            </a:r>
            <a:r>
              <a:rPr lang="hr-HR" sz="1800" dirty="0">
                <a:solidFill>
                  <a:srgbClr val="FF0000"/>
                </a:solidFill>
              </a:rPr>
              <a:t>za potrebu analize efikasnosti evakuacijskih puteva, izračuna </a:t>
            </a:r>
          </a:p>
          <a:p>
            <a:pPr marL="0" indent="0">
              <a:spcBef>
                <a:spcPts val="0"/>
              </a:spcBef>
              <a:buClrTx/>
              <a:buSzPct val="100000"/>
              <a:buNone/>
              <a:defRPr/>
            </a:pPr>
            <a:r>
              <a:rPr lang="hr-HR" sz="1800" dirty="0">
                <a:solidFill>
                  <a:srgbClr val="FF0000"/>
                </a:solidFill>
              </a:rPr>
              <a:t>potrebnog vremena evakuacije…</a:t>
            </a:r>
            <a:endParaRPr lang="hr-HR" sz="2400" dirty="0">
              <a:solidFill>
                <a:srgbClr val="FF3300"/>
              </a:solidFill>
              <a:latin typeface="Arial" charset="0"/>
            </a:endParaRPr>
          </a:p>
          <a:p>
            <a:pPr>
              <a:spcBef>
                <a:spcPct val="50000"/>
              </a:spcBef>
              <a:defRPr/>
            </a:pPr>
            <a:endParaRPr lang="en-US" sz="2400" dirty="0">
              <a:solidFill>
                <a:srgbClr val="FF3300"/>
              </a:solidFill>
              <a:latin typeface="Arial" charset="0"/>
            </a:endParaRPr>
          </a:p>
        </p:txBody>
      </p:sp>
      <p:pic>
        <p:nvPicPr>
          <p:cNvPr id="39939" name="Picture 2" descr="Emergency Evacuation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1433" y="4658262"/>
            <a:ext cx="2013883" cy="150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descr="Povezana slika"/>
          <p:cNvPicPr>
            <a:picLocks noChangeAspect="1" noChangeArrowheads="1"/>
          </p:cNvPicPr>
          <p:nvPr/>
        </p:nvPicPr>
        <p:blipFill>
          <a:blip r:embed="rId5">
            <a:extLst>
              <a:ext uri="{28A0092B-C50C-407E-A947-70E740481C1C}">
                <a14:useLocalDpi xmlns:a14="http://schemas.microsoft.com/office/drawing/2010/main" val="0"/>
              </a:ext>
            </a:extLst>
          </a:blip>
          <a:srcRect r="8711"/>
          <a:stretch>
            <a:fillRect/>
          </a:stretch>
        </p:blipFill>
        <p:spPr bwMode="auto">
          <a:xfrm>
            <a:off x="2431433" y="2708646"/>
            <a:ext cx="2586661" cy="150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6A3D92A-5A1F-4E58-9024-F4C0F3B85DEC}"/>
              </a:ext>
            </a:extLst>
          </p:cNvPr>
          <p:cNvSpPr/>
          <p:nvPr/>
        </p:nvSpPr>
        <p:spPr>
          <a:xfrm>
            <a:off x="2277053" y="4210834"/>
            <a:ext cx="2380343" cy="415498"/>
          </a:xfrm>
          <a:prstGeom prst="rect">
            <a:avLst/>
          </a:prstGeom>
        </p:spPr>
        <p:txBody>
          <a:bodyPr wrap="square">
            <a:spAutoFit/>
          </a:bodyPr>
          <a:lstStyle/>
          <a:p>
            <a:pPr algn="l">
              <a:defRPr/>
            </a:pPr>
            <a:r>
              <a:rPr lang="hr-HR" sz="1050" dirty="0"/>
              <a:t>https://www.thunderheadeng.com/pathfinder/compare/</a:t>
            </a:r>
          </a:p>
        </p:txBody>
      </p:sp>
      <p:sp>
        <p:nvSpPr>
          <p:cNvPr id="9" name="TekstniOkvir 8"/>
          <p:cNvSpPr txBox="1"/>
          <p:nvPr/>
        </p:nvSpPr>
        <p:spPr>
          <a:xfrm>
            <a:off x="1742364" y="6205172"/>
            <a:ext cx="8925636" cy="200055"/>
          </a:xfrm>
          <a:prstGeom prst="rect">
            <a:avLst/>
          </a:prstGeom>
          <a:noFill/>
        </p:spPr>
        <p:txBody>
          <a:bodyPr wrap="square" rtlCol="0">
            <a:spAutoFit/>
          </a:bodyPr>
          <a:lstStyle/>
          <a:p>
            <a:r>
              <a:rPr lang="hr-HR" sz="700" b="0" i="1" dirty="0"/>
              <a:t>Iz predavanja: </a:t>
            </a:r>
            <a:r>
              <a:rPr lang="vi-VN" sz="700" b="0" i="1" dirty="0"/>
              <a:t>prof.emer.dr.sc. Dubravka Bjegović, doc.dr.sc. Marija Jelčić Rukavina, Milan Carević, doc.dr.sc. Miodrag Drakulić</a:t>
            </a:r>
            <a:r>
              <a:rPr lang="hr-HR" sz="700" b="0" i="1" dirty="0"/>
              <a:t> ˝</a:t>
            </a:r>
            <a:r>
              <a:rPr lang="vi-VN" sz="700" b="0" i="1" dirty="0"/>
              <a:t>Zaštita od požara u građevinama</a:t>
            </a:r>
            <a:r>
              <a:rPr lang="hr-HR" sz="700" b="0" i="1" dirty="0"/>
              <a:t>˝ Hrvatski graditeljski forum, 2017. godine</a:t>
            </a:r>
          </a:p>
        </p:txBody>
      </p:sp>
      <p:pic>
        <p:nvPicPr>
          <p:cNvPr id="2" name="S1_2__1visoki objekt">
            <a:hlinkClick r:id="" action="ppaction://media"/>
            <a:extLst>
              <a:ext uri="{FF2B5EF4-FFF2-40B4-BE49-F238E27FC236}">
                <a16:creationId xmlns:a16="http://schemas.microsoft.com/office/drawing/2014/main" id="{A5953227-CEEB-4B12-AA2E-5E8EE660E9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33635" y="2708647"/>
            <a:ext cx="4325820" cy="2433273"/>
          </a:xfrm>
          <a:prstGeom prst="rect">
            <a:avLst/>
          </a:prstGeom>
        </p:spPr>
      </p:pic>
    </p:spTree>
    <p:extLst>
      <p:ext uri="{BB962C8B-B14F-4D97-AF65-F5344CB8AC3E}">
        <p14:creationId xmlns:p14="http://schemas.microsoft.com/office/powerpoint/2010/main" val="6045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pl-PL" dirty="0"/>
              <a:t>MJESTO ELABORATA ZAŠTITE OD POŽARA U PRAKSI</a:t>
            </a:r>
            <a:endParaRPr lang="hr-HR" dirty="0"/>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normAutofit/>
          </a:bodyPr>
          <a:lstStyle/>
          <a:p>
            <a:pPr algn="just"/>
            <a:r>
              <a:rPr lang="hr-HR" sz="2000" dirty="0"/>
              <a:t>Vidljivo je da Elaborat, posebno kod složenijih građevina, </a:t>
            </a:r>
            <a:r>
              <a:rPr lang="hr-HR" sz="2000" u="sng" dirty="0"/>
              <a:t>ima sve elemente projekta, jer se kao i svaki projekt sastoji od proračuna i grafičkih dijelova</a:t>
            </a:r>
            <a:r>
              <a:rPr lang="hr-HR" sz="2000" dirty="0"/>
              <a:t> koji se, pogotovo u svjetlu primjene novih inženjerskih metoda, </a:t>
            </a:r>
            <a:r>
              <a:rPr lang="hr-HR" sz="2000" u="sng" dirty="0"/>
              <a:t>jedino tamo i mogu naći</a:t>
            </a:r>
            <a:r>
              <a:rPr lang="hr-HR" sz="2000" dirty="0"/>
              <a:t>.</a:t>
            </a:r>
          </a:p>
          <a:p>
            <a:pPr algn="just"/>
            <a:endParaRPr lang="hr-HR" sz="2000" u="sng" dirty="0"/>
          </a:p>
          <a:p>
            <a:pPr algn="just"/>
            <a:r>
              <a:rPr lang="hr-HR" sz="2000" u="sng" dirty="0"/>
              <a:t>Navedeni razlozi već dulje vrijeme nameću pitanje potrebe da se Elaborat ˝preimenuje˝ i ozakoni kao projekt, jer on to u praksi stvarno i jest.</a:t>
            </a:r>
          </a:p>
          <a:p>
            <a:pPr algn="just"/>
            <a:endParaRPr lang="hr-HR" sz="2000" u="sng" dirty="0"/>
          </a:p>
        </p:txBody>
      </p:sp>
    </p:spTree>
    <p:extLst>
      <p:ext uri="{BB962C8B-B14F-4D97-AF65-F5344CB8AC3E}">
        <p14:creationId xmlns:p14="http://schemas.microsoft.com/office/powerpoint/2010/main" val="377409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PREDNOSTI PROJEKTA </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p:txBody>
          <a:bodyPr/>
          <a:lstStyle/>
          <a:p>
            <a:pPr algn="just"/>
            <a:r>
              <a:rPr lang="hr-HR" sz="2000" dirty="0"/>
              <a:t>Ta promjena bi, između ostalog, </a:t>
            </a:r>
            <a:r>
              <a:rPr lang="hr-HR" sz="2000" b="1" u="sng" dirty="0"/>
              <a:t>omogućila brže ishođenje potvrde na projektnu dokumentaciju u dijelu zaštite od požara</a:t>
            </a:r>
            <a:r>
              <a:rPr lang="hr-HR" sz="2000" dirty="0"/>
              <a:t>, jer bi u tom slučaju inspekcija provjeravala samo jedan projekt, a usklađenost prepustila glavnom projektantu što mu je i zakonom određena zadaća.</a:t>
            </a:r>
          </a:p>
          <a:p>
            <a:pPr algn="just"/>
            <a:r>
              <a:rPr lang="hr-HR" sz="2000" dirty="0"/>
              <a:t>Druga prednost za nadležnu  inspekciju je što bi </a:t>
            </a:r>
            <a:r>
              <a:rPr lang="hr-HR" sz="2000" b="1" u="sng" dirty="0"/>
              <a:t>taj projekt pratio građevinu kroz cijeli vijek uporabe,</a:t>
            </a:r>
            <a:r>
              <a:rPr lang="hr-HR" sz="2000" b="1" dirty="0"/>
              <a:t> </a:t>
            </a:r>
            <a:r>
              <a:rPr lang="hr-HR" sz="2000" dirty="0"/>
              <a:t>pa bi tijekom inspekcijskog nadzora inspekcija ponovo pratila samo jedan projekt, a ne niz projekata koji se nakon nekog vremena u praksi i ne mogu naći. </a:t>
            </a:r>
          </a:p>
        </p:txBody>
      </p:sp>
    </p:spTree>
    <p:extLst>
      <p:ext uri="{BB962C8B-B14F-4D97-AF65-F5344CB8AC3E}">
        <p14:creationId xmlns:p14="http://schemas.microsoft.com/office/powerpoint/2010/main" val="68885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TRENUTNO STANJE</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p:txBody>
          <a:bodyPr>
            <a:normAutofit/>
          </a:bodyPr>
          <a:lstStyle/>
          <a:p>
            <a:pPr algn="just"/>
            <a:r>
              <a:rPr lang="hr-HR" sz="2000" dirty="0"/>
              <a:t>Tijekom godina na raznim skupovima, a pogotovo na Saborima građevinara (od Cavtata do Opatije), predstavnicima resornih ministarstava prezentirani su razlozi zašto bi elaborat trebao biti projekt, ili bi </a:t>
            </a:r>
            <a:r>
              <a:rPr lang="hr-HR" sz="2000" u="sng" dirty="0"/>
              <a:t>jednostavnije rješenje bilo da Elaborat bude sastavni dio projekta.</a:t>
            </a:r>
          </a:p>
          <a:p>
            <a:pPr algn="just"/>
            <a:r>
              <a:rPr lang="hr-HR" sz="2000" dirty="0"/>
              <a:t>Nažalost, nije bilo ozbiljnih znakova da ovaj pristup nailazi na razumijevanje, izuzev kod predstavnika MUP-a kojima se ova ideja činila vrijedna razrade. </a:t>
            </a:r>
          </a:p>
          <a:p>
            <a:pPr algn="just"/>
            <a:r>
              <a:rPr lang="hr-HR" sz="2000" dirty="0"/>
              <a:t>Prilikom Izmjena Zakona o gradnji, Udruga je </a:t>
            </a:r>
            <a:r>
              <a:rPr lang="hr-HR" sz="2000" u="sng" dirty="0"/>
              <a:t>odustala od primjedbi u tom smislu,</a:t>
            </a:r>
            <a:r>
              <a:rPr lang="hr-HR" sz="2000" dirty="0"/>
              <a:t> jer se taj trud činio uzaludnim, tim više što je u verziji zakona koji je bio na javnoj raspravi Elaborat ZOP-a ostao, pa je rješenje ostavljeno za neka druga vremena.</a:t>
            </a:r>
          </a:p>
        </p:txBody>
      </p:sp>
    </p:spTree>
    <p:extLst>
      <p:ext uri="{BB962C8B-B14F-4D97-AF65-F5344CB8AC3E}">
        <p14:creationId xmlns:p14="http://schemas.microsoft.com/office/powerpoint/2010/main" val="293508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RAZVOJ DOGAĐAJA I TRENUTNO STANJE</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p:txBody>
          <a:bodyPr>
            <a:normAutofit/>
          </a:bodyPr>
          <a:lstStyle/>
          <a:p>
            <a:pPr algn="just"/>
            <a:r>
              <a:rPr lang="hr-HR" sz="2000" dirty="0"/>
              <a:t>Međutim, u konačnoj verziji Izmjena i dopunama Zakona o gradnji, Elaborat je izbačen kao nužni dokument i zamijenjen (uz krivo odabrani stari naziv) ponovo </a:t>
            </a:r>
            <a:r>
              <a:rPr lang="hr-HR" sz="2000" b="1" u="sng" dirty="0"/>
              <a:t>Prikazom mjera zaštite od požara</a:t>
            </a:r>
            <a:r>
              <a:rPr lang="hr-HR" sz="2000" dirty="0"/>
              <a:t> </a:t>
            </a:r>
            <a:r>
              <a:rPr lang="hr-HR" sz="2000" b="1" u="sng" dirty="0"/>
              <a:t>koji je sastavni dio prve mape glavnog projekta.</a:t>
            </a:r>
            <a:r>
              <a:rPr lang="hr-HR" sz="2000" b="1" dirty="0"/>
              <a:t> </a:t>
            </a:r>
            <a:r>
              <a:rPr lang="hr-HR" sz="2000" dirty="0"/>
              <a:t>U trenutku donošenja tog zakona nije </a:t>
            </a:r>
            <a:r>
              <a:rPr lang="hr-HR" sz="2000" u="sng" dirty="0"/>
              <a:t>bilo poznato tko izrađuje taj dokument</a:t>
            </a:r>
            <a:r>
              <a:rPr lang="hr-HR" sz="2000" dirty="0"/>
              <a:t>, već je samo navedeno da ga </a:t>
            </a:r>
            <a:r>
              <a:rPr lang="hr-HR" sz="2000" b="1" dirty="0"/>
              <a:t>potpisuje glavni projektant.</a:t>
            </a:r>
          </a:p>
          <a:p>
            <a:pPr algn="just"/>
            <a:r>
              <a:rPr lang="hr-HR" sz="2000" dirty="0"/>
              <a:t>Ovo je izazvalo pravu konsternaciju u stručnoj javnosti koja se bavi ovim područjem, </a:t>
            </a:r>
            <a:r>
              <a:rPr lang="hr-HR" sz="2000" b="1" u="sng" dirty="0"/>
              <a:t>jer je izgledalo da  smo se vratili 30 godina unazad</a:t>
            </a:r>
            <a:r>
              <a:rPr lang="hr-HR" sz="2000" dirty="0"/>
              <a:t>, te da je došlo do ukidanja jedne struke koja je u vrijeme korištenja inženjerskim metoda i promjena u skladu s EU regulativom potrebnija više no ikad.</a:t>
            </a:r>
          </a:p>
          <a:p>
            <a:pPr algn="just"/>
            <a:endParaRPr lang="hr-HR" sz="2000" dirty="0"/>
          </a:p>
        </p:txBody>
      </p:sp>
    </p:spTree>
    <p:extLst>
      <p:ext uri="{BB962C8B-B14F-4D97-AF65-F5344CB8AC3E}">
        <p14:creationId xmlns:p14="http://schemas.microsoft.com/office/powerpoint/2010/main" val="312203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RAZVOJ DOGAĐAJA I TRENUTNO STANJE</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p:txBody>
          <a:bodyPr>
            <a:normAutofit/>
          </a:bodyPr>
          <a:lstStyle/>
          <a:p>
            <a:pPr algn="just"/>
            <a:r>
              <a:rPr lang="hr-HR" sz="2000" dirty="0"/>
              <a:t>Nakon žalbe Udruge na to rješenja i usmenih kontakata s predstavnicima resornih tijela na skupu na kojem je prezentirana Izmjena zakona utvrđeno je da se ideja dokumenta koji je sastavni dio glavnog projekta u području zaštite od požara ipak nastavila razvijati, ali između dvaju resornih tijela (MUP-a i MGPU-Ministarstva graditeljstva i prostornog uređenja), te da će taj problem biti riješen podzakonskim aktom na kojem će raditi  međuresorna komisija u koju će biti uključena i naša Udruga. </a:t>
            </a:r>
          </a:p>
          <a:p>
            <a:pPr algn="just"/>
            <a:r>
              <a:rPr lang="hr-HR" sz="2000" dirty="0"/>
              <a:t>Dano obećanje </a:t>
            </a:r>
            <a:r>
              <a:rPr lang="hr-HR" sz="2000" b="1" u="sng" dirty="0"/>
              <a:t>korektno</a:t>
            </a:r>
            <a:r>
              <a:rPr lang="hr-HR" sz="2000" dirty="0"/>
              <a:t> je ispoštovano i međuresorna komisija je formirana uz četiri člana Udruge, a rezultat rada te komisije je Pravilnik o obveznom sadržaju i opremanju projekta građevine koji je prošao javnu raspravu i konačno objavljen u Narodnim novinama</a:t>
            </a:r>
            <a:r>
              <a:rPr lang="hr-HR" sz="2000"/>
              <a:t>, broj </a:t>
            </a:r>
            <a:r>
              <a:rPr lang="hr-HR" sz="2000" dirty="0"/>
              <a:t>118., 04.12.2019., godine.</a:t>
            </a:r>
          </a:p>
        </p:txBody>
      </p:sp>
    </p:spTree>
    <p:extLst>
      <p:ext uri="{BB962C8B-B14F-4D97-AF65-F5344CB8AC3E}">
        <p14:creationId xmlns:p14="http://schemas.microsoft.com/office/powerpoint/2010/main" val="1948703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ŠTO DONOSI PRAVILNIK U DIJELU ZAŠTITE OD POŽARA</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p:txBody>
          <a:bodyPr>
            <a:normAutofit/>
          </a:bodyPr>
          <a:lstStyle/>
          <a:p>
            <a:pPr marL="0" indent="0" algn="ctr">
              <a:buNone/>
            </a:pPr>
            <a:r>
              <a:rPr lang="hr-HR" sz="1800" b="1" dirty="0"/>
              <a:t>Članak 12.</a:t>
            </a:r>
          </a:p>
          <a:p>
            <a:pPr algn="just"/>
            <a:r>
              <a:rPr lang="hr-HR" sz="1800" b="1" i="1" dirty="0"/>
              <a:t>˝(4) Naprednim elektroničkim potpisom naslovne stranice prve mape glavnog </a:t>
            </a:r>
            <a:r>
              <a:rPr lang="hr-HR" sz="1800" b="1" i="1" u="sng" dirty="0"/>
              <a:t>projekta stručna osoba ovlaštena po posebnom propisu koja izrađuje Prikaz svih primijenjenih mjera zaštite od požara</a:t>
            </a:r>
            <a:r>
              <a:rPr lang="hr-HR" sz="1800" b="1" i="1" dirty="0"/>
              <a:t> </a:t>
            </a:r>
            <a:r>
              <a:rPr lang="hr-HR" sz="1800" b="1" i="1" u="sng" dirty="0"/>
              <a:t>preuzima odgovornost u skladu s odredbama Zakona i posebnih propisa za Prikaz svih primijenjenih mjera zaštite od požara u svim dijelovima glavnog projekta za građevinu razvrstanu </a:t>
            </a:r>
            <a:r>
              <a:rPr lang="hr-HR" sz="1800" b="1" i="1" dirty="0"/>
              <a:t>u 1., 2.a ili 2.b skupinu građevina za koju se prema posebnom propisu utvrđuju posebni uvjeti zaštite od požara.˝</a:t>
            </a:r>
          </a:p>
          <a:p>
            <a:pPr algn="just"/>
            <a:endParaRPr lang="hr-HR" sz="1800" b="1" dirty="0"/>
          </a:p>
          <a:p>
            <a:pPr marL="0" indent="0" algn="just">
              <a:buNone/>
            </a:pPr>
            <a:r>
              <a:rPr lang="hr-HR" sz="1800" i="1" dirty="0"/>
              <a:t>….ovo je diskutabilna odredba, nitko ne bježi od odgovornosti, ali ovdje se radi o odgovornosti  na razini glavnog projektanta. Da li je ovo zamjena za </a:t>
            </a:r>
            <a:r>
              <a:rPr lang="hr-HR" sz="1800" i="1" dirty="0" err="1"/>
              <a:t>revidenta</a:t>
            </a:r>
            <a:r>
              <a:rPr lang="hr-HR" sz="1800" i="1" dirty="0"/>
              <a:t> požara?.....</a:t>
            </a:r>
          </a:p>
        </p:txBody>
      </p:sp>
    </p:spTree>
    <p:extLst>
      <p:ext uri="{BB962C8B-B14F-4D97-AF65-F5344CB8AC3E}">
        <p14:creationId xmlns:p14="http://schemas.microsoft.com/office/powerpoint/2010/main" val="163255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hr-HR" sz="2800" dirty="0"/>
              <a:t>POVIJEST DOKUMENTA KOJIM SE RJEŠAVAO POŽAR U </a:t>
            </a:r>
            <a:br>
              <a:rPr lang="hr-HR" sz="2800" dirty="0"/>
            </a:br>
            <a:r>
              <a:rPr lang="hr-HR" sz="2800" dirty="0"/>
              <a:t>PODRUČJU PROJEKTIRANJA</a:t>
            </a:r>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lstStyle/>
          <a:p>
            <a:pPr algn="just"/>
            <a:r>
              <a:rPr lang="hr-HR" sz="2000" dirty="0"/>
              <a:t>Povijest i naziv dokumenta kojim se definira koncept zaštite od požara pojedine građevine, nažalost, je i </a:t>
            </a:r>
            <a:r>
              <a:rPr lang="hr-HR" sz="2000" b="1" u="sng" dirty="0"/>
              <a:t>povijest nerazumijevanja njegove svrhe i predmet je trajne stručne polemike oko mjesta i sadržaja tog dokumenta u procesu projektiranja i projektnoj dokumentaciji.</a:t>
            </a:r>
            <a:endParaRPr lang="hr-HR" sz="2000" dirty="0"/>
          </a:p>
          <a:p>
            <a:pPr marL="0" indent="0" algn="just">
              <a:buNone/>
            </a:pPr>
            <a:r>
              <a:rPr lang="hr-HR" sz="2000" dirty="0"/>
              <a:t> </a:t>
            </a:r>
          </a:p>
          <a:p>
            <a:pPr algn="just"/>
            <a:r>
              <a:rPr lang="hr-HR" sz="2000" dirty="0"/>
              <a:t>Tako se </a:t>
            </a:r>
            <a:r>
              <a:rPr lang="hr-HR" sz="2000" b="1" dirty="0"/>
              <a:t>do 2010. godine taj dokument nazivao Prikazom mjera zaštite </a:t>
            </a:r>
            <a:r>
              <a:rPr lang="hr-HR" sz="2000" dirty="0"/>
              <a:t>od požara, pa je uglavnom i imao funkciju prikazivanja mjera zaštite od požara predviđenih u pojedinim projektima, što znači da najčešće nije prethodio fazi projektiranja te je, u maloj mjeri, na kreativan način rješavao problem zaštite od požara građevine.</a:t>
            </a:r>
          </a:p>
        </p:txBody>
      </p:sp>
    </p:spTree>
    <p:extLst>
      <p:ext uri="{BB962C8B-B14F-4D97-AF65-F5344CB8AC3E}">
        <p14:creationId xmlns:p14="http://schemas.microsoft.com/office/powerpoint/2010/main" val="380277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ŠTO DONOSI PRAVILNIK U DIJELU ZAŠTITE OD POŽARA</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a:xfrm>
            <a:off x="688098" y="1123589"/>
            <a:ext cx="10953888" cy="5495214"/>
          </a:xfrm>
        </p:spPr>
        <p:txBody>
          <a:bodyPr>
            <a:noAutofit/>
          </a:bodyPr>
          <a:lstStyle/>
          <a:p>
            <a:pPr marL="0" indent="0" algn="ctr">
              <a:lnSpc>
                <a:spcPct val="120000"/>
              </a:lnSpc>
              <a:buNone/>
            </a:pPr>
            <a:r>
              <a:rPr lang="hr-HR" sz="1600" b="1" dirty="0"/>
              <a:t>Članak 28.</a:t>
            </a:r>
          </a:p>
          <a:p>
            <a:pPr marL="0" indent="0" algn="ctr">
              <a:lnSpc>
                <a:spcPct val="120000"/>
              </a:lnSpc>
              <a:buNone/>
            </a:pPr>
            <a:endParaRPr lang="hr-HR" sz="1600" b="1" dirty="0"/>
          </a:p>
          <a:p>
            <a:pPr algn="just">
              <a:lnSpc>
                <a:spcPct val="120000"/>
              </a:lnSpc>
            </a:pPr>
            <a:r>
              <a:rPr lang="hr-HR" sz="1400" b="1" i="1" dirty="0"/>
              <a:t>˝(1) Za građevine kod kojih se utvrđuju posebni uvjeti zaštiti od požara, ispunjavanje temeljnog zahtjeva sigurnosti u slučaju od požara dokazuje se u svim dijelovima glavnog projekta sukladno članku 27. ovoga Pravilnika, </a:t>
            </a:r>
            <a:r>
              <a:rPr lang="hr-HR" sz="1400" b="1" i="1" u="sng" dirty="0"/>
              <a:t>te Prikazom svim primijenjenih mjera zaštite od požara kao sastavnog dijela prve mape glavnog projekta.</a:t>
            </a:r>
            <a:endParaRPr lang="hr-HR" sz="1400" b="1" u="sng" dirty="0"/>
          </a:p>
          <a:p>
            <a:pPr marL="0" indent="0" algn="just">
              <a:lnSpc>
                <a:spcPct val="120000"/>
              </a:lnSpc>
              <a:buNone/>
            </a:pPr>
            <a:r>
              <a:rPr lang="hr-HR" sz="1400" b="1" i="1" dirty="0"/>
              <a:t> </a:t>
            </a:r>
            <a:endParaRPr lang="hr-HR" sz="1400" b="1" dirty="0"/>
          </a:p>
          <a:p>
            <a:pPr algn="just">
              <a:lnSpc>
                <a:spcPct val="120000"/>
              </a:lnSpc>
            </a:pPr>
            <a:r>
              <a:rPr lang="hr-HR" sz="1400" b="1" i="1" dirty="0"/>
              <a:t>(2) Prikaz svih primijenjenih mjera zaštite od požara je skup podataka o sustavnoj zaštiti od požara koji podrazumijeva organizacijske mjere i radnje za otklanjanje opasnosti od nastanka požara u građevini, rano otkrivanje požara u građevini, obavješćivanje korisnika građevine o izbijanju požara, sprječavanje širenja požara i dima u građevini te učinkovito gašenje požara u građevini, sigurno spašavanje ljudi i životinja ugroženih požarom građevine, sprječavanje i smanjenje štetnih posljedica požara u građevini.</a:t>
            </a:r>
            <a:endParaRPr lang="hr-HR" sz="1400" b="1" dirty="0"/>
          </a:p>
          <a:p>
            <a:pPr marL="0" indent="0" algn="just">
              <a:lnSpc>
                <a:spcPct val="120000"/>
              </a:lnSpc>
              <a:buNone/>
            </a:pPr>
            <a:r>
              <a:rPr lang="hr-HR" sz="1400" b="1" i="1" dirty="0"/>
              <a:t> </a:t>
            </a:r>
            <a:endParaRPr lang="hr-HR" sz="1400" b="1" dirty="0"/>
          </a:p>
          <a:p>
            <a:pPr algn="just">
              <a:lnSpc>
                <a:spcPct val="120000"/>
              </a:lnSpc>
            </a:pPr>
            <a:r>
              <a:rPr lang="hr-HR" sz="1400" b="1" i="1" dirty="0"/>
              <a:t>(3) Prikaz svih primijenjenih mjera zaštite od požara </a:t>
            </a:r>
            <a:r>
              <a:rPr lang="hr-HR" sz="1400" b="1" i="1" u="sng" dirty="0"/>
              <a:t>obvezno sadrži zaključak da je u svim dijelovima glavnog projekta dokazano ispunjenje temeljnog zahtjeva sigurnosti u slučaju od požara</a:t>
            </a:r>
            <a:r>
              <a:rPr lang="hr-HR" sz="1400" b="1" i="1" dirty="0"/>
              <a:t>. </a:t>
            </a:r>
            <a:endParaRPr lang="hr-HR" sz="1400" b="1" dirty="0"/>
          </a:p>
          <a:p>
            <a:pPr marL="0" indent="0" algn="just">
              <a:lnSpc>
                <a:spcPct val="120000"/>
              </a:lnSpc>
              <a:buNone/>
            </a:pPr>
            <a:r>
              <a:rPr lang="hr-HR" sz="1400" b="1" i="1" dirty="0"/>
              <a:t> </a:t>
            </a:r>
            <a:endParaRPr lang="hr-HR" sz="1400" b="1" dirty="0"/>
          </a:p>
          <a:p>
            <a:pPr algn="just">
              <a:lnSpc>
                <a:spcPct val="120000"/>
              </a:lnSpc>
            </a:pPr>
            <a:r>
              <a:rPr lang="hr-HR" sz="1400" b="1" i="1" dirty="0"/>
              <a:t>(4) </a:t>
            </a:r>
            <a:r>
              <a:rPr lang="hr-HR" sz="1400" b="1" i="1" u="sng" dirty="0"/>
              <a:t>Detaljan sadržaj Prikaza svih primijenjenih mjera zaštite od požara određuje se posebnim propisom. </a:t>
            </a:r>
            <a:endParaRPr lang="hr-HR" sz="1400" b="1" u="sng" dirty="0"/>
          </a:p>
          <a:p>
            <a:pPr marL="0" indent="0" algn="just">
              <a:lnSpc>
                <a:spcPct val="120000"/>
              </a:lnSpc>
              <a:buNone/>
            </a:pPr>
            <a:r>
              <a:rPr lang="hr-HR" sz="1400" dirty="0">
                <a:solidFill>
                  <a:srgbClr val="FF0000"/>
                </a:solidFill>
              </a:rPr>
              <a:t>(VAŽNO: TREBA HITNO KRENUTI U IZRADU OVOG DOKUMENTA)</a:t>
            </a:r>
            <a:endParaRPr lang="hr-HR" sz="1400" i="1" dirty="0"/>
          </a:p>
          <a:p>
            <a:pPr>
              <a:lnSpc>
                <a:spcPct val="120000"/>
              </a:lnSpc>
            </a:pPr>
            <a:r>
              <a:rPr lang="hr-HR" sz="1400" b="1" i="1" dirty="0"/>
              <a:t>(5) </a:t>
            </a:r>
            <a:r>
              <a:rPr lang="hr-HR" sz="1400" b="1" i="1" u="sng" dirty="0"/>
              <a:t>U suradnji s glavnim projektantom Prikaz svih primijenjenih mjera zaštite od požara izrađuje stručna osoba ovlaštena po posebnom propisu.˝</a:t>
            </a:r>
            <a:endParaRPr lang="hr-HR" sz="1400" b="1" u="sng" dirty="0"/>
          </a:p>
          <a:p>
            <a:pPr>
              <a:lnSpc>
                <a:spcPct val="120000"/>
              </a:lnSpc>
            </a:pPr>
            <a:r>
              <a:rPr lang="hr-HR" sz="400" i="1" dirty="0"/>
              <a:t> </a:t>
            </a:r>
            <a:endParaRPr lang="hr-HR" sz="400" b="1" dirty="0"/>
          </a:p>
          <a:p>
            <a:pPr algn="just">
              <a:lnSpc>
                <a:spcPct val="120000"/>
              </a:lnSpc>
            </a:pPr>
            <a:endParaRPr lang="hr-HR" sz="600" dirty="0">
              <a:solidFill>
                <a:srgbClr val="FF0000"/>
              </a:solidFill>
            </a:endParaRPr>
          </a:p>
        </p:txBody>
      </p:sp>
    </p:spTree>
    <p:extLst>
      <p:ext uri="{BB962C8B-B14F-4D97-AF65-F5344CB8AC3E}">
        <p14:creationId xmlns:p14="http://schemas.microsoft.com/office/powerpoint/2010/main" val="368340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69DBF-DB47-4247-B297-2FC7C06BEBC0}"/>
              </a:ext>
            </a:extLst>
          </p:cNvPr>
          <p:cNvSpPr>
            <a:spLocks noGrp="1"/>
          </p:cNvSpPr>
          <p:nvPr>
            <p:ph type="title"/>
          </p:nvPr>
        </p:nvSpPr>
        <p:spPr/>
        <p:txBody>
          <a:bodyPr/>
          <a:lstStyle/>
          <a:p>
            <a:r>
              <a:rPr lang="hr-HR" dirty="0"/>
              <a:t> ŠTO DONOSI PRAVILNIK U DIJELU ZAŠTITE OD POŽARA</a:t>
            </a:r>
          </a:p>
        </p:txBody>
      </p:sp>
      <p:sp>
        <p:nvSpPr>
          <p:cNvPr id="3" name="Rezervirano mjesto sadržaja 2">
            <a:extLst>
              <a:ext uri="{FF2B5EF4-FFF2-40B4-BE49-F238E27FC236}">
                <a16:creationId xmlns:a16="http://schemas.microsoft.com/office/drawing/2014/main" id="{269C89A7-E8E0-4B0B-87F9-E42F7BDD8FD3}"/>
              </a:ext>
            </a:extLst>
          </p:cNvPr>
          <p:cNvSpPr>
            <a:spLocks noGrp="1"/>
          </p:cNvSpPr>
          <p:nvPr>
            <p:ph idx="1"/>
          </p:nvPr>
        </p:nvSpPr>
        <p:spPr/>
        <p:txBody>
          <a:bodyPr>
            <a:normAutofit/>
          </a:bodyPr>
          <a:lstStyle/>
          <a:p>
            <a:pPr marL="0" indent="0" algn="ctr">
              <a:buNone/>
            </a:pPr>
            <a:r>
              <a:rPr lang="hr-HR" b="1" dirty="0"/>
              <a:t>Članak 51.</a:t>
            </a:r>
          </a:p>
          <a:p>
            <a:pPr marL="0" indent="0">
              <a:buNone/>
            </a:pPr>
            <a:r>
              <a:rPr lang="hr-HR" i="1" dirty="0"/>
              <a:t> </a:t>
            </a:r>
            <a:endParaRPr lang="hr-HR" b="1" dirty="0"/>
          </a:p>
          <a:p>
            <a:pPr algn="just"/>
            <a:r>
              <a:rPr lang="hr-HR" sz="2400" i="1" dirty="0"/>
              <a:t>˝Do donošenja posebnog propisa iz članka 28. stavka 4. ovoga Pravilnika detaljan sadržaj Prikaza svih primijenjenih mjera zaštite od požara određuje nadležno javnopravno tijelo </a:t>
            </a:r>
            <a:r>
              <a:rPr lang="hr-HR" sz="2400" i="1" u="sng" dirty="0"/>
              <a:t>u postupcima izdavanja posebnih uvjeta iz područja zaštite od požara, a stručnom osobom koja izrađuje i supotpisuje taj Prikaz smatra se osoba ovlaštena za izradu elaborata zaštite od požara temeljem posebnog propisa</a:t>
            </a:r>
            <a:r>
              <a:rPr lang="hr-HR" sz="2400" i="1" dirty="0"/>
              <a:t>.</a:t>
            </a:r>
            <a:r>
              <a:rPr lang="hr-HR" sz="2400" dirty="0"/>
              <a:t>˝ </a:t>
            </a:r>
            <a:endParaRPr lang="hr-HR" sz="2400" b="1" dirty="0"/>
          </a:p>
          <a:p>
            <a:endParaRPr lang="hr-HR" sz="2175" b="1" dirty="0"/>
          </a:p>
          <a:p>
            <a:pPr algn="just"/>
            <a:endParaRPr lang="hr-HR" dirty="0">
              <a:solidFill>
                <a:srgbClr val="FF0000"/>
              </a:solidFill>
            </a:endParaRPr>
          </a:p>
        </p:txBody>
      </p:sp>
    </p:spTree>
    <p:extLst>
      <p:ext uri="{BB962C8B-B14F-4D97-AF65-F5344CB8AC3E}">
        <p14:creationId xmlns:p14="http://schemas.microsoft.com/office/powerpoint/2010/main" val="1216596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A477E3-AB76-4D32-B010-D62BA10C90A1}"/>
              </a:ext>
            </a:extLst>
          </p:cNvPr>
          <p:cNvSpPr>
            <a:spLocks noGrp="1"/>
          </p:cNvSpPr>
          <p:nvPr>
            <p:ph type="title"/>
          </p:nvPr>
        </p:nvSpPr>
        <p:spPr/>
        <p:txBody>
          <a:bodyPr/>
          <a:lstStyle/>
          <a:p>
            <a:r>
              <a:rPr lang="hr-HR" dirty="0"/>
              <a:t>Zaključak</a:t>
            </a:r>
          </a:p>
        </p:txBody>
      </p:sp>
      <p:sp>
        <p:nvSpPr>
          <p:cNvPr id="3" name="Rezervirano mjesto sadržaja 2">
            <a:extLst>
              <a:ext uri="{FF2B5EF4-FFF2-40B4-BE49-F238E27FC236}">
                <a16:creationId xmlns:a16="http://schemas.microsoft.com/office/drawing/2014/main" id="{F133F7A6-9A22-4710-B474-51C6D35DCE1A}"/>
              </a:ext>
            </a:extLst>
          </p:cNvPr>
          <p:cNvSpPr>
            <a:spLocks noGrp="1"/>
          </p:cNvSpPr>
          <p:nvPr>
            <p:ph idx="1"/>
          </p:nvPr>
        </p:nvSpPr>
        <p:spPr>
          <a:xfrm>
            <a:off x="778933" y="1595887"/>
            <a:ext cx="10953888" cy="1655986"/>
          </a:xfrm>
        </p:spPr>
        <p:txBody>
          <a:bodyPr>
            <a:normAutofit fontScale="92500" lnSpcReduction="10000"/>
          </a:bodyPr>
          <a:lstStyle/>
          <a:p>
            <a:pPr algn="just">
              <a:lnSpc>
                <a:spcPct val="110000"/>
              </a:lnSpc>
            </a:pPr>
            <a:r>
              <a:rPr lang="hr-HR" sz="2000" dirty="0"/>
              <a:t>Pitanje Elaborata znatno je šire od dileme kako bi se trebao zvati taj dokument (prikaz, projekt, studija i sl.) i gdje bi trebao biti situiran u projektnoj dokumentaciji. </a:t>
            </a:r>
          </a:p>
          <a:p>
            <a:pPr algn="just">
              <a:lnSpc>
                <a:spcPct val="110000"/>
              </a:lnSpc>
            </a:pPr>
            <a:r>
              <a:rPr lang="hr-HR" sz="2000" dirty="0"/>
              <a:t>Iz prikazanih izmjena u propisima vidljiva je želja zakonodavca da se pitanje sigurnosti od požara unaprijedi preimenovanjem i pomicanjem sadašnjeg elaborata zaštite od požara na razinu prve mape glavnog projekta. </a:t>
            </a:r>
          </a:p>
        </p:txBody>
      </p:sp>
      <p:sp>
        <p:nvSpPr>
          <p:cNvPr id="4" name="TextBox 3">
            <a:extLst>
              <a:ext uri="{FF2B5EF4-FFF2-40B4-BE49-F238E27FC236}">
                <a16:creationId xmlns:a16="http://schemas.microsoft.com/office/drawing/2014/main" id="{05A769D5-620A-4F36-B288-781F8DC14890}"/>
              </a:ext>
            </a:extLst>
          </p:cNvPr>
          <p:cNvSpPr txBox="1"/>
          <p:nvPr/>
        </p:nvSpPr>
        <p:spPr>
          <a:xfrm>
            <a:off x="778934" y="3429000"/>
            <a:ext cx="10948636" cy="1631216"/>
          </a:xfrm>
          <a:prstGeom prst="rect">
            <a:avLst/>
          </a:prstGeom>
          <a:solidFill>
            <a:schemeClr val="bg1">
              <a:lumMod val="75000"/>
            </a:schemeClr>
          </a:solidFill>
        </p:spPr>
        <p:txBody>
          <a:bodyPr wrap="square" rtlCol="0">
            <a:spAutoFit/>
          </a:bodyPr>
          <a:lstStyle/>
          <a:p>
            <a:r>
              <a:rPr lang="hr-HR" dirty="0">
                <a:latin typeface="+mn-lt"/>
              </a:rPr>
              <a:t>Međutim, i dalje ostaje </a:t>
            </a:r>
            <a:r>
              <a:rPr lang="hr-HR" u="sng" dirty="0">
                <a:latin typeface="+mn-lt"/>
              </a:rPr>
              <a:t>ključno pitanje sadržaja prikaza mjera zaštite od požara</a:t>
            </a:r>
            <a:r>
              <a:rPr lang="hr-HR" dirty="0">
                <a:latin typeface="+mn-lt"/>
              </a:rPr>
              <a:t>, koje će odrediti karakter tog dokumenta i sustav edukacije </a:t>
            </a:r>
            <a:r>
              <a:rPr lang="hr-HR" u="sng" dirty="0">
                <a:latin typeface="+mn-lt"/>
              </a:rPr>
              <a:t>svih sudionika ovog procesa koji ne postoji, a trebao bi obuhvatiti</a:t>
            </a:r>
            <a:r>
              <a:rPr lang="hr-HR" dirty="0">
                <a:latin typeface="+mn-lt"/>
              </a:rPr>
              <a:t> projektante, inspektore, nadzorne inženjere… jer to nalaže razvoj područja koji ide prema primjeni inženjerskih metoda kojima se povećava sigurnost građevina. </a:t>
            </a:r>
            <a:endParaRPr lang="hr-HR" sz="1800" dirty="0">
              <a:latin typeface="+mn-lt"/>
            </a:endParaRPr>
          </a:p>
        </p:txBody>
      </p:sp>
    </p:spTree>
    <p:extLst>
      <p:ext uri="{BB962C8B-B14F-4D97-AF65-F5344CB8AC3E}">
        <p14:creationId xmlns:p14="http://schemas.microsoft.com/office/powerpoint/2010/main" val="1298866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4B814A-296F-4FDD-BE76-C4D35106E8D4}"/>
              </a:ext>
            </a:extLst>
          </p:cNvPr>
          <p:cNvSpPr>
            <a:spLocks noGrp="1"/>
          </p:cNvSpPr>
          <p:nvPr>
            <p:ph type="title"/>
          </p:nvPr>
        </p:nvSpPr>
        <p:spPr/>
        <p:txBody>
          <a:bodyPr/>
          <a:lstStyle/>
          <a:p>
            <a:r>
              <a:rPr lang="hr-HR" dirty="0"/>
              <a:t>Zaključak</a:t>
            </a:r>
          </a:p>
        </p:txBody>
      </p:sp>
      <p:sp>
        <p:nvSpPr>
          <p:cNvPr id="3" name="Rezervirano mjesto sadržaja 2">
            <a:extLst>
              <a:ext uri="{FF2B5EF4-FFF2-40B4-BE49-F238E27FC236}">
                <a16:creationId xmlns:a16="http://schemas.microsoft.com/office/drawing/2014/main" id="{7650D33B-A0E5-4CAC-89A7-00188E489A4E}"/>
              </a:ext>
            </a:extLst>
          </p:cNvPr>
          <p:cNvSpPr>
            <a:spLocks noGrp="1"/>
          </p:cNvSpPr>
          <p:nvPr>
            <p:ph idx="1"/>
          </p:nvPr>
        </p:nvSpPr>
        <p:spPr/>
        <p:txBody>
          <a:bodyPr/>
          <a:lstStyle/>
          <a:p>
            <a:pPr algn="just"/>
            <a:r>
              <a:rPr lang="hr-HR" sz="2000" dirty="0"/>
              <a:t>Uz navedeno ostaje i dalje pitanje razloga ukidanja Elaborata, kao izvora ulaznih podataka za sve projekte pa i novi Prikaz mjera zaštite od požara, i kao dokumenta, </a:t>
            </a:r>
            <a:r>
              <a:rPr lang="hr-HR" sz="2000" u="sng" dirty="0"/>
              <a:t>koji bi bio dovoljan kod jednostavnijih građevina (nije potrebno za sve građevine izrađivati projekt zaštite od požara)</a:t>
            </a:r>
            <a:r>
              <a:rPr lang="hr-HR" sz="2000" dirty="0"/>
              <a:t>.</a:t>
            </a:r>
            <a:r>
              <a:rPr lang="hr-HR" sz="2000" u="sng" dirty="0"/>
              <a:t> </a:t>
            </a:r>
          </a:p>
          <a:p>
            <a:pPr algn="just"/>
            <a:endParaRPr lang="hr-HR" sz="2000" u="sng" dirty="0"/>
          </a:p>
          <a:p>
            <a:pPr algn="just"/>
            <a:r>
              <a:rPr lang="hr-HR" sz="2000" u="sng" dirty="0"/>
              <a:t>Također</a:t>
            </a:r>
            <a:r>
              <a:rPr lang="hr-HR" sz="2000" dirty="0"/>
              <a:t>, činjenica je da su oba zakona na snazi (Zakon o zaštiti od požara koji traži Elaborat i </a:t>
            </a:r>
            <a:r>
              <a:rPr lang="hr-HR" sz="2000" dirty="0" err="1"/>
              <a:t>revidente</a:t>
            </a:r>
            <a:r>
              <a:rPr lang="hr-HR" sz="2000" dirty="0"/>
              <a:t> i Zakon o gradnji koji traži Prikaz mjera zaštite od požara), što dovodi do zaključka da slijedi još dug put do usklađenja tih zakona, ali i usklađenja i donošenja brojnih podzakonskih akata. </a:t>
            </a:r>
            <a:endParaRPr lang="hr-HR" sz="2000" b="1" dirty="0"/>
          </a:p>
          <a:p>
            <a:endParaRPr lang="hr-HR" sz="2000" dirty="0"/>
          </a:p>
        </p:txBody>
      </p:sp>
    </p:spTree>
    <p:extLst>
      <p:ext uri="{BB962C8B-B14F-4D97-AF65-F5344CB8AC3E}">
        <p14:creationId xmlns:p14="http://schemas.microsoft.com/office/powerpoint/2010/main" val="2515897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hr-HR" sz="2800" dirty="0"/>
              <a:t>POVIJEST DOKUMENTA KOJIM SE RJEŠAVAO POŽAR U PODRUČJU PROJEKTIRANJA</a:t>
            </a:r>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a:xfrm>
            <a:off x="778932" y="1595887"/>
            <a:ext cx="11199101" cy="4390846"/>
          </a:xfrm>
        </p:spPr>
        <p:txBody>
          <a:bodyPr/>
          <a:lstStyle/>
          <a:p>
            <a:pPr algn="just"/>
            <a:r>
              <a:rPr lang="hr-HR" sz="2000" dirty="0"/>
              <a:t>Do pomaka u razmišljanju došlo je nakon preuzimanja europske regulative prema kojoj sigurnost u slučaju požara postaje 2. temeljni zahtjev za građevinu.</a:t>
            </a:r>
          </a:p>
          <a:p>
            <a:endParaRPr lang="hr-HR" sz="2000" dirty="0"/>
          </a:p>
        </p:txBody>
      </p:sp>
      <p:pic>
        <p:nvPicPr>
          <p:cNvPr id="4" name="Slika 3">
            <a:extLst>
              <a:ext uri="{FF2B5EF4-FFF2-40B4-BE49-F238E27FC236}">
                <a16:creationId xmlns:a16="http://schemas.microsoft.com/office/drawing/2014/main" id="{DA1D5226-4230-4DFC-A2D0-44F5430E5865}"/>
              </a:ext>
            </a:extLst>
          </p:cNvPr>
          <p:cNvPicPr>
            <a:picLocks noChangeAspect="1"/>
          </p:cNvPicPr>
          <p:nvPr/>
        </p:nvPicPr>
        <p:blipFill rotWithShape="1">
          <a:blip r:embed="rId2"/>
          <a:srcRect b="16826"/>
          <a:stretch/>
        </p:blipFill>
        <p:spPr>
          <a:xfrm>
            <a:off x="2498875" y="2458585"/>
            <a:ext cx="7078436" cy="3930103"/>
          </a:xfrm>
          <a:prstGeom prst="rect">
            <a:avLst/>
          </a:prstGeom>
        </p:spPr>
      </p:pic>
    </p:spTree>
    <p:extLst>
      <p:ext uri="{BB962C8B-B14F-4D97-AF65-F5344CB8AC3E}">
        <p14:creationId xmlns:p14="http://schemas.microsoft.com/office/powerpoint/2010/main" val="2117792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hr-HR" sz="2800" dirty="0"/>
              <a:t>POVIJEST DOKUMENTA KOJIM SE RJEŠAVAO POŽAR U PODRUČJU PROJEKTIRANJA</a:t>
            </a:r>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normAutofit/>
          </a:bodyPr>
          <a:lstStyle/>
          <a:p>
            <a:pPr algn="just"/>
            <a:r>
              <a:rPr lang="hr-HR" sz="2200" dirty="0"/>
              <a:t>Tako se u Zakonu o zaštiti od požara (N.N., br. 92/10.), koji je i danas na snazi, taj dokument nazvao </a:t>
            </a:r>
            <a:r>
              <a:rPr lang="hr-HR" sz="2200" b="1" u="sng" dirty="0"/>
              <a:t>elaboratom zaštite od požara (dalje: Elaborat)</a:t>
            </a:r>
            <a:r>
              <a:rPr lang="hr-HR" sz="2200" b="1" dirty="0"/>
              <a:t> </a:t>
            </a:r>
            <a:r>
              <a:rPr lang="hr-HR" sz="2200" dirty="0"/>
              <a:t>i definirao kao mjesto u kojem se rješava koncept zaštite od požara građevine i služi kao </a:t>
            </a:r>
            <a:r>
              <a:rPr lang="hr-HR" sz="2200" b="1" u="sng" dirty="0"/>
              <a:t>izvor ulaznih podataka</a:t>
            </a:r>
            <a:r>
              <a:rPr lang="hr-HR" sz="2200" b="1" dirty="0"/>
              <a:t> </a:t>
            </a:r>
            <a:r>
              <a:rPr lang="hr-HR" sz="2200" dirty="0"/>
              <a:t>za izradu glavnih projekata u dijelu zaštite od požara. Međutim, </a:t>
            </a:r>
            <a:r>
              <a:rPr lang="hr-HR" sz="2200" b="1" u="sng" dirty="0"/>
              <a:t>Elaborat nije sastavni dio glavnog projekta</a:t>
            </a:r>
            <a:r>
              <a:rPr lang="hr-HR" sz="2200" dirty="0"/>
              <a:t>.</a:t>
            </a:r>
          </a:p>
          <a:p>
            <a:pPr marL="0" indent="0" algn="just">
              <a:buNone/>
            </a:pPr>
            <a:endParaRPr lang="hr-HR" sz="2200" dirty="0"/>
          </a:p>
          <a:p>
            <a:pPr algn="just"/>
            <a:r>
              <a:rPr lang="hr-HR" sz="2200" dirty="0"/>
              <a:t>Novim Izmjenama i dopunama Zakona o gradnji (N.N., br. 153/13., 20/17., 39/19.) Elaborat je izbačen, kao nužni dokument i zamijenjen (uz krivo odabrani stari naziv), ponovo </a:t>
            </a:r>
            <a:r>
              <a:rPr lang="hr-HR" sz="2200" b="1" u="sng" dirty="0"/>
              <a:t>Prikazom mjera zaštite od požara</a:t>
            </a:r>
            <a:r>
              <a:rPr lang="hr-HR" sz="2200" dirty="0"/>
              <a:t> </a:t>
            </a:r>
            <a:r>
              <a:rPr lang="hr-HR" sz="2200" b="1" u="sng" dirty="0"/>
              <a:t>koji je sastavni dio prve mape glavnog projekta.</a:t>
            </a:r>
            <a:r>
              <a:rPr lang="hr-HR" sz="2200" b="1" dirty="0"/>
              <a:t> </a:t>
            </a:r>
            <a:r>
              <a:rPr lang="hr-HR" sz="2200" dirty="0"/>
              <a:t>U trenutku donošenja tog zakona nije bilo poznato tko izrađuje taj dokument, već je samo navedeno da ga </a:t>
            </a:r>
            <a:r>
              <a:rPr lang="hr-HR" sz="2200" b="1" dirty="0"/>
              <a:t>potpisuje glavni projektant.</a:t>
            </a:r>
          </a:p>
        </p:txBody>
      </p:sp>
    </p:spTree>
    <p:extLst>
      <p:ext uri="{BB962C8B-B14F-4D97-AF65-F5344CB8AC3E}">
        <p14:creationId xmlns:p14="http://schemas.microsoft.com/office/powerpoint/2010/main" val="70750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hr-HR" dirty="0"/>
              <a:t>MJESTO ELABORATA ZAŠTITE OD POŽARA U PRAKSI</a:t>
            </a:r>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a:xfrm>
            <a:off x="773682" y="1595887"/>
            <a:ext cx="10953888" cy="4390846"/>
          </a:xfrm>
        </p:spPr>
        <p:txBody>
          <a:bodyPr>
            <a:normAutofit/>
          </a:bodyPr>
          <a:lstStyle/>
          <a:p>
            <a:pPr algn="just"/>
            <a:r>
              <a:rPr lang="hr-HR" sz="2200" dirty="0"/>
              <a:t>Primjena Elaborata u praksi pokazala je dobre, ali i loše strane. Prije svega, pokazala je određene nedostatke, koji su najčešće bili u vezi s </a:t>
            </a:r>
            <a:r>
              <a:rPr lang="hr-HR" sz="2200" b="1" dirty="0"/>
              <a:t>neusklađenosti glavnih projekata s podacima iz Elaborata</a:t>
            </a:r>
            <a:r>
              <a:rPr lang="hr-HR" sz="2200" dirty="0"/>
              <a:t>, jer se glavni projektant, uglavnom, koncentrira na međusobno usklađenje projekata, a ne i na usklađenje s podatcima iz Elaborata koji nije projekt, što najčešće rezultira pogreškama u dijelu zaštite od požara u pojedinim projektima i otežava mogućnost sagledavanja jedinstvenog koncepta zaštite od požara građevine.</a:t>
            </a:r>
          </a:p>
          <a:p>
            <a:pPr algn="just"/>
            <a:endParaRPr lang="hr-HR" sz="2200" dirty="0"/>
          </a:p>
          <a:p>
            <a:pPr algn="just"/>
            <a:r>
              <a:rPr lang="hr-HR" sz="2200" dirty="0"/>
              <a:t>Ovo je naročito vidljivo u fazi izgradnje i fazi održavanja građevine. </a:t>
            </a:r>
            <a:endParaRPr lang="hr-HR" sz="2200" b="1" dirty="0"/>
          </a:p>
          <a:p>
            <a:endParaRPr lang="hr-HR" sz="2200" b="1" dirty="0"/>
          </a:p>
        </p:txBody>
      </p:sp>
    </p:spTree>
    <p:extLst>
      <p:ext uri="{BB962C8B-B14F-4D97-AF65-F5344CB8AC3E}">
        <p14:creationId xmlns:p14="http://schemas.microsoft.com/office/powerpoint/2010/main" val="129196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pl-PL" dirty="0"/>
              <a:t>MJESTO ELABORATA ZAŠTITE OD POŽARA U PRAKSI</a:t>
            </a:r>
            <a:endParaRPr lang="hr-HR" dirty="0"/>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normAutofit/>
          </a:bodyPr>
          <a:lstStyle/>
          <a:p>
            <a:pPr algn="just"/>
            <a:r>
              <a:rPr lang="hr-HR" sz="2000" dirty="0"/>
              <a:t>Iz tih razloga, u svakodnevnoj praksi, unatoč činjenici da nije sastavni dio glavnog projekta, Elaborat je </a:t>
            </a:r>
            <a:r>
              <a:rPr lang="hr-HR" sz="2000" u="sng" dirty="0"/>
              <a:t>obvezno prisutan dokument na gradilištu</a:t>
            </a:r>
            <a:r>
              <a:rPr lang="hr-HR" sz="2000" dirty="0"/>
              <a:t>, prema kojem se stvarno kontroliraju primjerice:</a:t>
            </a:r>
          </a:p>
          <a:p>
            <a:pPr lvl="1" algn="just"/>
            <a:r>
              <a:rPr lang="hr-HR" sz="2200" dirty="0"/>
              <a:t>granice požarnih odjeljaka, </a:t>
            </a:r>
          </a:p>
          <a:p>
            <a:pPr lvl="1" algn="just"/>
            <a:r>
              <a:rPr lang="hr-HR" sz="2200" dirty="0"/>
              <a:t>pozicije vatrootpornih vrata, zaklopki i mjesta prodora raznih instalacija kroz granice požarnih odjeljaka, </a:t>
            </a:r>
          </a:p>
          <a:p>
            <a:pPr lvl="1" algn="just"/>
            <a:r>
              <a:rPr lang="hr-HR" sz="2200" dirty="0"/>
              <a:t>pozicije vatrogasnih aparata, </a:t>
            </a:r>
          </a:p>
          <a:p>
            <a:pPr lvl="1" algn="just"/>
            <a:r>
              <a:rPr lang="hr-HR" sz="2200" dirty="0"/>
              <a:t>predviđeni razredi otpornosti na požar građevinskih elemenata i konstrukcija i </a:t>
            </a:r>
          </a:p>
          <a:p>
            <a:pPr lvl="1" algn="just"/>
            <a:r>
              <a:rPr lang="hr-HR" sz="2200" dirty="0"/>
              <a:t>niz drugih proračuna u vezi s požarnim opterećenjem, trajanjem požara, sustavima prirodnog </a:t>
            </a:r>
            <a:r>
              <a:rPr lang="hr-HR" sz="2200" dirty="0" err="1"/>
              <a:t>odimnjavanja</a:t>
            </a:r>
            <a:r>
              <a:rPr lang="hr-HR" sz="2200" dirty="0"/>
              <a:t> i dr. </a:t>
            </a:r>
          </a:p>
        </p:txBody>
      </p:sp>
    </p:spTree>
    <p:extLst>
      <p:ext uri="{BB962C8B-B14F-4D97-AF65-F5344CB8AC3E}">
        <p14:creationId xmlns:p14="http://schemas.microsoft.com/office/powerpoint/2010/main" val="2173096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pl-PL" dirty="0"/>
              <a:t>MJESTO ELABORATA ZAŠTITE OD POŽARA U PRAKSI</a:t>
            </a:r>
            <a:endParaRPr lang="hr-HR" dirty="0"/>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normAutofit/>
          </a:bodyPr>
          <a:lstStyle/>
          <a:p>
            <a:pPr algn="just"/>
            <a:r>
              <a:rPr lang="hr-HR" sz="2400" dirty="0"/>
              <a:t>Također Elaborat je </a:t>
            </a:r>
            <a:r>
              <a:rPr lang="hr-HR" sz="2400" u="sng" dirty="0"/>
              <a:t>u praksi</a:t>
            </a:r>
            <a:r>
              <a:rPr lang="hr-HR" sz="2400" dirty="0"/>
              <a:t> postao i obvezan dokument u fazi </a:t>
            </a:r>
            <a:r>
              <a:rPr lang="hr-HR" sz="2400" u="sng" dirty="0"/>
              <a:t>održavanja građevine</a:t>
            </a:r>
            <a:r>
              <a:rPr lang="hr-HR" sz="2400" dirty="0"/>
              <a:t>, gdje omogućava lakši uvid u predviđeni sustav zaštite od požara, koji je potrebno održavati kao i </a:t>
            </a:r>
            <a:r>
              <a:rPr lang="hr-HR" sz="2400" u="sng" dirty="0"/>
              <a:t>lakši nadzor nadležne inspekcije u dijelu zaštite od požara. </a:t>
            </a:r>
          </a:p>
          <a:p>
            <a:pPr algn="just"/>
            <a:endParaRPr lang="hr-HR" sz="2400" u="sng" dirty="0"/>
          </a:p>
          <a:p>
            <a:pPr algn="just"/>
            <a:r>
              <a:rPr lang="hr-HR" sz="2400" u="sng" dirty="0"/>
              <a:t>Vidljivo je da je praksa pokazala da se Elaborat tretira kao projekt, i to u svim fazama „života” građevine od projektiranja do održavanja.</a:t>
            </a:r>
          </a:p>
        </p:txBody>
      </p:sp>
    </p:spTree>
    <p:extLst>
      <p:ext uri="{BB962C8B-B14F-4D97-AF65-F5344CB8AC3E}">
        <p14:creationId xmlns:p14="http://schemas.microsoft.com/office/powerpoint/2010/main" val="4194359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pl-PL" dirty="0"/>
              <a:t>MJESTO ELABORATA ZAŠTITE OD POŽARA U PRAKSI</a:t>
            </a:r>
            <a:endParaRPr lang="hr-HR" dirty="0"/>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normAutofit/>
          </a:bodyPr>
          <a:lstStyle/>
          <a:p>
            <a:pPr algn="just"/>
            <a:r>
              <a:rPr lang="hr-HR" sz="2400" dirty="0"/>
              <a:t>Istovremeno, nova europska regulativa predviđa uporabu naprednih inženjerskih metoda koje </a:t>
            </a:r>
            <a:r>
              <a:rPr lang="hr-HR" sz="2400" u="sng" dirty="0"/>
              <a:t>povećavaju razinu sigurnosti građevina. </a:t>
            </a:r>
          </a:p>
          <a:p>
            <a:pPr algn="just"/>
            <a:r>
              <a:rPr lang="hr-HR" sz="2400" dirty="0"/>
              <a:t>Ta primjena složenih inženjerskih metoda često, zasnovanih na kompjutorskom modeliranju (primjerice CFD modeliranje), rezultira i nizom izračuna </a:t>
            </a:r>
            <a:r>
              <a:rPr lang="hr-HR" sz="2400" u="sng" dirty="0"/>
              <a:t>koji se ne pojavljuju u nijednom projektu, već samo u Elaboratu, a koji opet nije sastavni dio glavnog projekta. To znači da glavni projekt ne mora sadržati izračune, već samo rezultate iz Elaborata, za koje je upitno razumije li ih projektant koji ih je preuzeo.</a:t>
            </a:r>
          </a:p>
        </p:txBody>
      </p:sp>
    </p:spTree>
    <p:extLst>
      <p:ext uri="{BB962C8B-B14F-4D97-AF65-F5344CB8AC3E}">
        <p14:creationId xmlns:p14="http://schemas.microsoft.com/office/powerpoint/2010/main" val="780697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2EDD782-77F5-451B-BB39-012B90EBE28B}"/>
              </a:ext>
            </a:extLst>
          </p:cNvPr>
          <p:cNvSpPr>
            <a:spLocks noGrp="1"/>
          </p:cNvSpPr>
          <p:nvPr>
            <p:ph type="title"/>
          </p:nvPr>
        </p:nvSpPr>
        <p:spPr/>
        <p:txBody>
          <a:bodyPr/>
          <a:lstStyle/>
          <a:p>
            <a:r>
              <a:rPr lang="pl-PL" dirty="0"/>
              <a:t>MJESTO ELABORATA ZAŠTITE OD POŽARA U PRAKSI</a:t>
            </a:r>
            <a:endParaRPr lang="hr-HR" dirty="0"/>
          </a:p>
        </p:txBody>
      </p:sp>
      <p:sp>
        <p:nvSpPr>
          <p:cNvPr id="3" name="Rezervirano mjesto sadržaja 2">
            <a:extLst>
              <a:ext uri="{FF2B5EF4-FFF2-40B4-BE49-F238E27FC236}">
                <a16:creationId xmlns:a16="http://schemas.microsoft.com/office/drawing/2014/main" id="{7F59BCAE-9828-4ADE-85A6-EA93F6AFE4DC}"/>
              </a:ext>
            </a:extLst>
          </p:cNvPr>
          <p:cNvSpPr>
            <a:spLocks noGrp="1"/>
          </p:cNvSpPr>
          <p:nvPr>
            <p:ph idx="1"/>
          </p:nvPr>
        </p:nvSpPr>
        <p:spPr/>
        <p:txBody>
          <a:bodyPr>
            <a:normAutofit fontScale="77500" lnSpcReduction="20000"/>
          </a:bodyPr>
          <a:lstStyle/>
          <a:p>
            <a:pPr marL="0" indent="0" algn="just">
              <a:lnSpc>
                <a:spcPct val="120000"/>
              </a:lnSpc>
              <a:buNone/>
            </a:pPr>
            <a:r>
              <a:rPr lang="hr-HR" dirty="0"/>
              <a:t>Prema već citiranom temeljnom dokumentu EU iz područja zaštite od požara metode požarnog inženjerstva mogu se koristiti za:</a:t>
            </a:r>
          </a:p>
          <a:p>
            <a:pPr lvl="1" algn="just">
              <a:lnSpc>
                <a:spcPct val="120000"/>
              </a:lnSpc>
              <a:buFont typeface="Wingdings" panose="05000000000000000000" pitchFamily="2" charset="2"/>
              <a:buChar char="§"/>
            </a:pPr>
            <a:r>
              <a:rPr lang="hr-HR" dirty="0"/>
              <a:t>proračun i procjenu djelovanja topline i dima na ljude i građevinu,</a:t>
            </a:r>
          </a:p>
          <a:p>
            <a:pPr lvl="1" algn="just">
              <a:lnSpc>
                <a:spcPct val="120000"/>
              </a:lnSpc>
              <a:buFont typeface="Wingdings" panose="05000000000000000000" pitchFamily="2" charset="2"/>
              <a:buChar char="§"/>
            </a:pPr>
            <a:r>
              <a:rPr lang="hr-HR" dirty="0"/>
              <a:t>izračun otpornosti na požar konstrukcijskih elemenata građevine (tzv. EUROCODOVI),</a:t>
            </a:r>
          </a:p>
          <a:p>
            <a:pPr lvl="1" algn="just">
              <a:lnSpc>
                <a:spcPct val="120000"/>
              </a:lnSpc>
              <a:buFont typeface="Wingdings" panose="05000000000000000000" pitchFamily="2" charset="2"/>
              <a:buChar char="§"/>
            </a:pPr>
            <a:r>
              <a:rPr lang="hr-HR" dirty="0"/>
              <a:t>ocjenu i proračun ponašanja građevinskih materijala u smislu njihove zapaljivosti, širenja plamena, isijavanja topline, razvoja dima i toksičnih plinova,</a:t>
            </a:r>
          </a:p>
          <a:p>
            <a:pPr lvl="1" algn="just">
              <a:lnSpc>
                <a:spcPct val="120000"/>
              </a:lnSpc>
              <a:buFont typeface="Wingdings" panose="05000000000000000000" pitchFamily="2" charset="2"/>
              <a:buChar char="§"/>
            </a:pPr>
            <a:r>
              <a:rPr lang="hr-HR" dirty="0"/>
              <a:t>proračune vremena evakuacije i ocjenu ponašanja ljudi u požaru korištenjem odgovarajućih evakuacijskih modela, </a:t>
            </a:r>
          </a:p>
          <a:p>
            <a:pPr lvl="1" algn="just">
              <a:lnSpc>
                <a:spcPct val="120000"/>
              </a:lnSpc>
              <a:buFont typeface="Wingdings" panose="05000000000000000000" pitchFamily="2" charset="2"/>
              <a:buChar char="§"/>
            </a:pPr>
            <a:r>
              <a:rPr lang="hr-HR" dirty="0"/>
              <a:t>proračune i odabir aktivnih sustava za dojavu i gašenje požara (vatrodojava, sustavi za automatsko gašenje požara, sustavi za odvođenje dima i toplina) te</a:t>
            </a:r>
          </a:p>
          <a:p>
            <a:pPr lvl="1" algn="just">
              <a:lnSpc>
                <a:spcPct val="120000"/>
              </a:lnSpc>
              <a:buFont typeface="Wingdings" panose="05000000000000000000" pitchFamily="2" charset="2"/>
              <a:buChar char="§"/>
            </a:pPr>
            <a:r>
              <a:rPr lang="hr-HR" dirty="0"/>
              <a:t>analizu rizika putem računalnih modela i metodologije.</a:t>
            </a:r>
          </a:p>
          <a:p>
            <a:pPr algn="just"/>
            <a:endParaRPr lang="hr-HR" u="sng" dirty="0"/>
          </a:p>
        </p:txBody>
      </p:sp>
    </p:spTree>
    <p:extLst>
      <p:ext uri="{BB962C8B-B14F-4D97-AF65-F5344CB8AC3E}">
        <p14:creationId xmlns:p14="http://schemas.microsoft.com/office/powerpoint/2010/main" val="1766055726"/>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61305</TotalTime>
  <Words>2380</Words>
  <Application>Microsoft Office PowerPoint</Application>
  <PresentationFormat>Widescreen</PresentationFormat>
  <Paragraphs>109</Paragraphs>
  <Slides>23</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Century Gothic</vt:lpstr>
      <vt:lpstr>DINPro-Medium</vt:lpstr>
      <vt:lpstr>Tahoma</vt:lpstr>
      <vt:lpstr>Times New Roman</vt:lpstr>
      <vt:lpstr>Trebuchet MS</vt:lpstr>
      <vt:lpstr>Wingdings</vt:lpstr>
      <vt:lpstr>Blends</vt:lpstr>
      <vt:lpstr>ELABORAT ZAŠTITE OD POŽARA - JUČER, DANAS, SUTRA</vt:lpstr>
      <vt:lpstr>POVIJEST DOKUMENTA KOJIM SE RJEŠAVAO POŽAR U  PODRUČJU PROJEKTIRANJA</vt:lpstr>
      <vt:lpstr>POVIJEST DOKUMENTA KOJIM SE RJEŠAVAO POŽAR U PODRUČJU PROJEKTIRANJA</vt:lpstr>
      <vt:lpstr>POVIJEST DOKUMENTA KOJIM SE RJEŠAVAO POŽAR U PODRUČJU PROJEKTIRANJA</vt:lpstr>
      <vt:lpstr>MJESTO ELABORATA ZAŠTITE OD POŽARA U PRAKSI</vt:lpstr>
      <vt:lpstr>MJESTO ELABORATA ZAŠTITE OD POŽARA U PRAKSI</vt:lpstr>
      <vt:lpstr>MJESTO ELABORATA ZAŠTITE OD POŽARA U PRAKSI</vt:lpstr>
      <vt:lpstr>MJESTO ELABORATA ZAŠTITE OD POŽARA U PRAKSI</vt:lpstr>
      <vt:lpstr>MJESTO ELABORATA ZAŠTITE OD POŽARA U PRAKSI</vt:lpstr>
      <vt:lpstr>Primjena metoda požarnog inženjerstva</vt:lpstr>
      <vt:lpstr>Primjena metoda požarnog inženjerstva</vt:lpstr>
      <vt:lpstr>Primjena metoda požarnog inženjerstva</vt:lpstr>
      <vt:lpstr>Primjena metoda požarnog inženjerstva</vt:lpstr>
      <vt:lpstr>MJESTO ELABORATA ZAŠTITE OD POŽARA U PRAKSI</vt:lpstr>
      <vt:lpstr> PREDNOSTI PROJEKTA </vt:lpstr>
      <vt:lpstr> TRENUTNO STANJE</vt:lpstr>
      <vt:lpstr>  RAZVOJ DOGAĐAJA I TRENUTNO STANJE</vt:lpstr>
      <vt:lpstr>  RAZVOJ DOGAĐAJA I TRENUTNO STANJE</vt:lpstr>
      <vt:lpstr> ŠTO DONOSI PRAVILNIK U DIJELU ZAŠTITE OD POŽARA</vt:lpstr>
      <vt:lpstr> ŠTO DONOSI PRAVILNIK U DIJELU ZAŠTITE OD POŽARA</vt:lpstr>
      <vt:lpstr> ŠTO DONOSI PRAVILNIK U DIJELU ZAŠTITE OD POŽARA</vt:lpstr>
      <vt:lpstr>Zaključak</vt:lpstr>
      <vt:lpstr>Zaključak</vt:lpstr>
    </vt:vector>
  </TitlesOfParts>
  <Company>IGH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NUK</dc:title>
  <dc:creator>Carevic; Jelcic</dc:creator>
  <cp:lastModifiedBy>Juraj	Vdović</cp:lastModifiedBy>
  <cp:revision>885</cp:revision>
  <cp:lastPrinted>2019-12-04T11:00:19Z</cp:lastPrinted>
  <dcterms:created xsi:type="dcterms:W3CDTF">2005-02-27T17:00:01Z</dcterms:created>
  <dcterms:modified xsi:type="dcterms:W3CDTF">2019-12-11T08:22:39Z</dcterms:modified>
</cp:coreProperties>
</file>