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9" r:id="rId3"/>
    <p:sldId id="290" r:id="rId4"/>
    <p:sldId id="291" r:id="rId5"/>
    <p:sldId id="292" r:id="rId6"/>
    <p:sldId id="293" r:id="rId7"/>
    <p:sldId id="294" r:id="rId8"/>
    <p:sldId id="296" r:id="rId9"/>
    <p:sldId id="295" r:id="rId10"/>
    <p:sldId id="297" r:id="rId11"/>
    <p:sldId id="298" r:id="rId12"/>
    <p:sldId id="299" r:id="rId13"/>
    <p:sldId id="300" r:id="rId14"/>
    <p:sldId id="301" r:id="rId15"/>
    <p:sldId id="302" r:id="rId16"/>
    <p:sldId id="288" r:id="rId17"/>
  </p:sldIdLst>
  <p:sldSz cx="9144000" cy="6858000" type="screen4x3"/>
  <p:notesSz cx="6797675" cy="99266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46" autoAdjust="0"/>
    <p:restoredTop sz="86332" autoAdjust="0"/>
  </p:normalViewPr>
  <p:slideViewPr>
    <p:cSldViewPr>
      <p:cViewPr varScale="1">
        <p:scale>
          <a:sx n="95" d="100"/>
          <a:sy n="95" d="100"/>
        </p:scale>
        <p:origin x="144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2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tonp\Documents\Moji%20dokumenti%20on%20192.168.16.54-20.10.2009\Odbor%20za%20varnost%20in%20zdravje%20pri%20delu\&#352;tevilo%20zaposlenih%20in%20proizvodnost%202006-2013_SKUPAJ_hrva&#353;k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tonp\Documents\Moji%20dokumenti%20on%20192.168.16.54-20.10.2009\Odbor%20za%20varnost%20in%20zdravje%20pri%20delu\&#352;tevilo%20zaposlenih%20in%20proizvodnost%202006-2013_SKUPAJ_hrva&#353;k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tonp\Documents\Moji%20dokumenti%20on%20192.168.16.54-20.10.2009\Odbor%20za%20varnost%20in%20zdravje%20pri%20delu\&#352;tevilo%20zaposlenih%20in%20proizvodnost%202006-2013_SKUPAJ_hrva&#353;k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tonp\Documents\Moji%20dokumenti%20on%20192.168.16.54-20.10.2009\Odbor%20za%20varnost%20in%20zdravje%20pri%20delu\&#352;tevilo%20zaposlenih%20in%20proizvodnost%202006-2013_SKUPAJ_hrva&#353;ko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tonp\Documents\Moji%20dokumenti%20on%20192.168.16.54-20.10.2009\Diplome\Mitja%20Trebec\Copy%20of%20Baza%20in%20rezultati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tonp\Documents\Moji%20dokumenti%20on%20192.168.16.54-20.10.2009\Diplome\Mitja%20Trebec\Copy%20of%20Baza%20in%20rezultati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tonp\Documents\Moji%20dokumenti%20on%20192.168.16.54-20.10.2009\Diplome\Mitja%20Trebec\Copy%20of%20Baza%20in%20rezultati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tonp\Documents\Moji%20dokumenti%20on%20192.168.16.54-20.10.2009\Diplome\Mitja%20Trebec\Copy%20of%20Baza%20in%20rezultat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Pogostnost!$B$4</c:f>
              <c:strCache>
                <c:ptCount val="1"/>
                <c:pt idx="0">
                  <c:v>broj ozljeda</c:v>
                </c:pt>
              </c:strCache>
            </c:strRef>
          </c:tx>
          <c:marker>
            <c:symbol val="none"/>
          </c:marker>
          <c:trendline>
            <c:spPr>
              <a:ln>
                <a:solidFill>
                  <a:srgbClr val="0070C0"/>
                </a:solidFill>
                <a:prstDash val="dash"/>
              </a:ln>
            </c:spPr>
            <c:trendlineType val="linear"/>
            <c:dispRSqr val="0"/>
            <c:dispEq val="0"/>
          </c:trendline>
          <c:cat>
            <c:numRef>
              <c:f>Pogostnost!$C$3:$J$3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Pogostnost!$C$4:$J$4</c:f>
              <c:numCache>
                <c:formatCode>General</c:formatCode>
                <c:ptCount val="8"/>
                <c:pt idx="0">
                  <c:v>109</c:v>
                </c:pt>
                <c:pt idx="1">
                  <c:v>126</c:v>
                </c:pt>
                <c:pt idx="2">
                  <c:v>121</c:v>
                </c:pt>
                <c:pt idx="3">
                  <c:v>121</c:v>
                </c:pt>
                <c:pt idx="4">
                  <c:v>148</c:v>
                </c:pt>
                <c:pt idx="5">
                  <c:v>129</c:v>
                </c:pt>
                <c:pt idx="6">
                  <c:v>97</c:v>
                </c:pt>
                <c:pt idx="7">
                  <c:v>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67A-4A83-B1EE-F87F0080BF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1849192"/>
        <c:axId val="321849584"/>
      </c:lineChart>
      <c:lineChart>
        <c:grouping val="standard"/>
        <c:varyColors val="0"/>
        <c:ser>
          <c:idx val="1"/>
          <c:order val="1"/>
          <c:tx>
            <c:strRef>
              <c:f>Pogostnost!$B$5</c:f>
              <c:strCache>
                <c:ptCount val="1"/>
                <c:pt idx="0">
                  <c:v>broj zaposlenika</c:v>
                </c:pt>
              </c:strCache>
            </c:strRef>
          </c:tx>
          <c:marker>
            <c:symbol val="none"/>
          </c:marker>
          <c:trendline>
            <c:spPr>
              <a:ln>
                <a:solidFill>
                  <a:srgbClr val="C00000"/>
                </a:solidFill>
                <a:prstDash val="dash"/>
              </a:ln>
            </c:spPr>
            <c:trendlineType val="linear"/>
            <c:dispRSqr val="0"/>
            <c:dispEq val="0"/>
          </c:trendline>
          <c:cat>
            <c:numRef>
              <c:f>Pogostnost!$C$3:$J$3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Pogostnost!$C$5:$J$5</c:f>
              <c:numCache>
                <c:formatCode>General</c:formatCode>
                <c:ptCount val="8"/>
                <c:pt idx="0">
                  <c:v>1057</c:v>
                </c:pt>
                <c:pt idx="1">
                  <c:v>1107</c:v>
                </c:pt>
                <c:pt idx="2">
                  <c:v>1130</c:v>
                </c:pt>
                <c:pt idx="3">
                  <c:v>1084</c:v>
                </c:pt>
                <c:pt idx="4">
                  <c:v>1022</c:v>
                </c:pt>
                <c:pt idx="5">
                  <c:v>1020</c:v>
                </c:pt>
                <c:pt idx="6">
                  <c:v>998</c:v>
                </c:pt>
                <c:pt idx="7">
                  <c:v>990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67A-4A83-B1EE-F87F0080BF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1845664"/>
        <c:axId val="321850760"/>
      </c:lineChart>
      <c:catAx>
        <c:axId val="3218491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sl-SI"/>
                  <a:t>Godina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21849584"/>
        <c:crosses val="autoZero"/>
        <c:auto val="1"/>
        <c:lblAlgn val="ctr"/>
        <c:lblOffset val="100"/>
        <c:noMultiLvlLbl val="0"/>
      </c:catAx>
      <c:valAx>
        <c:axId val="3218495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err="1"/>
                  <a:t>Broj</a:t>
                </a:r>
                <a:r>
                  <a:rPr lang="en-US" dirty="0"/>
                  <a:t> </a:t>
                </a:r>
                <a:r>
                  <a:rPr lang="en-US" dirty="0" err="1"/>
                  <a:t>ozljeda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21849192"/>
        <c:crosses val="autoZero"/>
        <c:crossBetween val="between"/>
      </c:valAx>
      <c:valAx>
        <c:axId val="321850760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Broj radnika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21845664"/>
        <c:crosses val="max"/>
        <c:crossBetween val="between"/>
      </c:valAx>
      <c:catAx>
        <c:axId val="3218456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21850760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lang="hr-HR" sz="1200" b="0" noProof="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Pogostnost!$B$10</c:f>
              <c:strCache>
                <c:ptCount val="1"/>
                <c:pt idx="0">
                  <c:v>Broj ozljeda na 100.000 zaposlenika</c:v>
                </c:pt>
              </c:strCache>
            </c:strRef>
          </c:tx>
          <c:marker>
            <c:symbol val="none"/>
          </c:marker>
          <c:trendline>
            <c:spPr>
              <a:ln>
                <a:solidFill>
                  <a:srgbClr val="0070C0"/>
                </a:solidFill>
                <a:prstDash val="dash"/>
              </a:ln>
            </c:spPr>
            <c:trendlineType val="linear"/>
            <c:dispRSqr val="0"/>
            <c:dispEq val="0"/>
          </c:trendline>
          <c:cat>
            <c:numRef>
              <c:f>Pogostnost!$C$9:$J$9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Pogostnost!$C$10:$J$10</c:f>
              <c:numCache>
                <c:formatCode>0</c:formatCode>
                <c:ptCount val="8"/>
                <c:pt idx="0">
                  <c:v>10312.20435193945</c:v>
                </c:pt>
                <c:pt idx="1">
                  <c:v>11382.113821138211</c:v>
                </c:pt>
                <c:pt idx="2">
                  <c:v>10707.964601769912</c:v>
                </c:pt>
                <c:pt idx="3">
                  <c:v>11162.361623616236</c:v>
                </c:pt>
                <c:pt idx="4">
                  <c:v>14481.409001956947</c:v>
                </c:pt>
                <c:pt idx="5">
                  <c:v>12647.058823529411</c:v>
                </c:pt>
                <c:pt idx="6">
                  <c:v>9719.4388777555105</c:v>
                </c:pt>
                <c:pt idx="7">
                  <c:v>9797.9797979797986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6BE-45E8-B146-D82F02A203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1851152"/>
        <c:axId val="321844488"/>
      </c:lineChart>
      <c:catAx>
        <c:axId val="3218511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sl-SI"/>
                  <a:t>Godina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21844488"/>
        <c:crosses val="autoZero"/>
        <c:auto val="1"/>
        <c:lblAlgn val="ctr"/>
        <c:lblOffset val="100"/>
        <c:noMultiLvlLbl val="0"/>
      </c:catAx>
      <c:valAx>
        <c:axId val="3218444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Broj ozljeda</a:t>
                </a:r>
                <a:r>
                  <a:rPr lang="sl-SI"/>
                  <a:t>/1000 zaposlenika</a:t>
                </a:r>
                <a:endParaRPr lang="en-US"/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crossAx val="32185115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200" b="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Pogostnost!$B$39</c:f>
              <c:strCache>
                <c:ptCount val="1"/>
                <c:pt idx="0">
                  <c:v>Sječa sa motornom pilom + traktor</c:v>
                </c:pt>
              </c:strCache>
            </c:strRef>
          </c:tx>
          <c:marker>
            <c:symbol val="none"/>
          </c:marker>
          <c:cat>
            <c:numRef>
              <c:f>Pogostnost!$C$38:$J$38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Pogostnost!$C$39:$J$39</c:f>
              <c:numCache>
                <c:formatCode>0.00</c:formatCode>
                <c:ptCount val="8"/>
                <c:pt idx="0">
                  <c:v>584134.85</c:v>
                </c:pt>
                <c:pt idx="1">
                  <c:v>600755.27</c:v>
                </c:pt>
                <c:pt idx="2">
                  <c:v>630561.61</c:v>
                </c:pt>
                <c:pt idx="3">
                  <c:v>608038.05000000005</c:v>
                </c:pt>
                <c:pt idx="4">
                  <c:v>588113.99</c:v>
                </c:pt>
                <c:pt idx="5">
                  <c:v>635454.71000000008</c:v>
                </c:pt>
                <c:pt idx="6">
                  <c:v>628220.09</c:v>
                </c:pt>
                <c:pt idx="7">
                  <c:v>616709.77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8E4-4988-88EF-63FD3156E532}"/>
            </c:ext>
          </c:extLst>
        </c:ser>
        <c:ser>
          <c:idx val="1"/>
          <c:order val="1"/>
          <c:tx>
            <c:strRef>
              <c:f>Pogostnost!$B$40</c:f>
              <c:strCache>
                <c:ptCount val="1"/>
                <c:pt idx="0">
                  <c:v>Harvester + forwarder</c:v>
                </c:pt>
              </c:strCache>
            </c:strRef>
          </c:tx>
          <c:marker>
            <c:symbol val="none"/>
          </c:marker>
          <c:cat>
            <c:numRef>
              <c:f>Pogostnost!$C$38:$J$38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Pogostnost!$C$40:$J$40</c:f>
              <c:numCache>
                <c:formatCode>General</c:formatCode>
                <c:ptCount val="8"/>
                <c:pt idx="0">
                  <c:v>46268.770000000004</c:v>
                </c:pt>
                <c:pt idx="1">
                  <c:v>53034.32</c:v>
                </c:pt>
                <c:pt idx="2">
                  <c:v>81954.55</c:v>
                </c:pt>
                <c:pt idx="3">
                  <c:v>108680.92000000001</c:v>
                </c:pt>
                <c:pt idx="4">
                  <c:v>117086.16</c:v>
                </c:pt>
                <c:pt idx="5">
                  <c:v>125685.73999999999</c:v>
                </c:pt>
                <c:pt idx="6">
                  <c:v>144438.66999999998</c:v>
                </c:pt>
                <c:pt idx="7">
                  <c:v>148423.6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8E4-4988-88EF-63FD3156E532}"/>
            </c:ext>
          </c:extLst>
        </c:ser>
        <c:ser>
          <c:idx val="2"/>
          <c:order val="2"/>
          <c:tx>
            <c:strRef>
              <c:f>Pogostnost!$B$41</c:f>
              <c:strCache>
                <c:ptCount val="1"/>
                <c:pt idx="0">
                  <c:v>Sječa sa motornom pilom + žičara</c:v>
                </c:pt>
              </c:strCache>
            </c:strRef>
          </c:tx>
          <c:marker>
            <c:symbol val="none"/>
          </c:marker>
          <c:cat>
            <c:numRef>
              <c:f>Pogostnost!$C$38:$J$38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Pogostnost!$C$41:$J$41</c:f>
              <c:numCache>
                <c:formatCode>General</c:formatCode>
                <c:ptCount val="8"/>
                <c:pt idx="0">
                  <c:v>24777.02</c:v>
                </c:pt>
                <c:pt idx="1">
                  <c:v>37852.35</c:v>
                </c:pt>
                <c:pt idx="2">
                  <c:v>33048.050000000003</c:v>
                </c:pt>
                <c:pt idx="3">
                  <c:v>45565.14</c:v>
                </c:pt>
                <c:pt idx="4">
                  <c:v>41559.19</c:v>
                </c:pt>
                <c:pt idx="5">
                  <c:v>42582.67</c:v>
                </c:pt>
                <c:pt idx="6">
                  <c:v>41681.020000000004</c:v>
                </c:pt>
                <c:pt idx="7">
                  <c:v>41098.78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8E4-4988-88EF-63FD3156E5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1845272"/>
        <c:axId val="321846056"/>
      </c:lineChart>
      <c:catAx>
        <c:axId val="3218452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sl-SI"/>
                  <a:t>Godina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21846056"/>
        <c:crosses val="autoZero"/>
        <c:auto val="1"/>
        <c:lblAlgn val="ctr"/>
        <c:lblOffset val="100"/>
        <c:noMultiLvlLbl val="0"/>
      </c:catAx>
      <c:valAx>
        <c:axId val="3218460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sl-SI"/>
                  <a:t>Obujam drva (m3)</a:t>
                </a:r>
                <a:endParaRPr lang="en-US"/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crossAx val="3218452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200" b="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Pogostnost!$B$15</c:f>
              <c:strCache>
                <c:ptCount val="1"/>
                <c:pt idx="0">
                  <c:v>broj ozljeda na 1 milijun kubika drva</c:v>
                </c:pt>
              </c:strCache>
            </c:strRef>
          </c:tx>
          <c:marker>
            <c:symbol val="none"/>
          </c:marker>
          <c:trendline>
            <c:spPr>
              <a:ln>
                <a:solidFill>
                  <a:srgbClr val="0070C0"/>
                </a:solidFill>
                <a:prstDash val="dash"/>
              </a:ln>
            </c:spPr>
            <c:trendlineType val="linear"/>
            <c:dispRSqr val="0"/>
            <c:dispEq val="0"/>
          </c:trendline>
          <c:cat>
            <c:numRef>
              <c:f>Pogostnost!$C$14:$J$14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Pogostnost!$C$15:$J$15</c:f>
              <c:numCache>
                <c:formatCode>0</c:formatCode>
                <c:ptCount val="8"/>
                <c:pt idx="0">
                  <c:v>166.36633219198907</c:v>
                </c:pt>
                <c:pt idx="1">
                  <c:v>182.17518735199894</c:v>
                </c:pt>
                <c:pt idx="2">
                  <c:v>162.29319806003028</c:v>
                </c:pt>
                <c:pt idx="3">
                  <c:v>158.73346749940779</c:v>
                </c:pt>
                <c:pt idx="4">
                  <c:v>198.18968718891418</c:v>
                </c:pt>
                <c:pt idx="5">
                  <c:v>160.50303492575901</c:v>
                </c:pt>
                <c:pt idx="6">
                  <c:v>119.11489820624998</c:v>
                </c:pt>
                <c:pt idx="7">
                  <c:v>120.3127411875103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619-4ECA-B06F-959B46C9BA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2908544"/>
        <c:axId val="322910896"/>
      </c:lineChart>
      <c:catAx>
        <c:axId val="3229085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sl-SI"/>
                  <a:t>Godina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22910896"/>
        <c:crosses val="autoZero"/>
        <c:auto val="1"/>
        <c:lblAlgn val="ctr"/>
        <c:lblOffset val="100"/>
        <c:noMultiLvlLbl val="0"/>
      </c:catAx>
      <c:valAx>
        <c:axId val="3229108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Broj ozljeda</a:t>
                </a:r>
                <a:r>
                  <a:rPr lang="sl-SI"/>
                  <a:t>/1 milij. m3 drva</a:t>
                </a:r>
                <a:endParaRPr lang="en-US"/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crossAx val="3229085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200" b="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ZG!$G$4:$G$9</c:f>
              <c:strCache>
                <c:ptCount val="6"/>
                <c:pt idx="0">
                  <c:v>sjekač</c:v>
                </c:pt>
                <c:pt idx="1">
                  <c:v>vozač traktora</c:v>
                </c:pt>
                <c:pt idx="2">
                  <c:v>vozač kamiona</c:v>
                </c:pt>
                <c:pt idx="3">
                  <c:v>radnik na žičari</c:v>
                </c:pt>
                <c:pt idx="4">
                  <c:v>vozač harvestera ili forwardera</c:v>
                </c:pt>
                <c:pt idx="5">
                  <c:v>drugo</c:v>
                </c:pt>
              </c:strCache>
            </c:strRef>
          </c:cat>
          <c:val>
            <c:numRef>
              <c:f>ZG!$H$4:$H$9</c:f>
              <c:numCache>
                <c:formatCode>General</c:formatCode>
                <c:ptCount val="6"/>
                <c:pt idx="0">
                  <c:v>584</c:v>
                </c:pt>
                <c:pt idx="1">
                  <c:v>164</c:v>
                </c:pt>
                <c:pt idx="2">
                  <c:v>38</c:v>
                </c:pt>
                <c:pt idx="3">
                  <c:v>26</c:v>
                </c:pt>
                <c:pt idx="4">
                  <c:v>9</c:v>
                </c:pt>
                <c:pt idx="5">
                  <c:v>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08-4CF1-A681-2CE8E0FC46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2909328"/>
        <c:axId val="322913248"/>
      </c:barChart>
      <c:catAx>
        <c:axId val="322909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22913248"/>
        <c:crosses val="autoZero"/>
        <c:auto val="1"/>
        <c:lblAlgn val="ctr"/>
        <c:lblOffset val="100"/>
        <c:noMultiLvlLbl val="0"/>
      </c:catAx>
      <c:valAx>
        <c:axId val="3229132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/>
                  <a:t>Broj ozljeda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229093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ZG!$Q$4:$Q$12</c:f>
              <c:strCache>
                <c:ptCount val="9"/>
                <c:pt idx="0">
                  <c:v>traženje stabala</c:v>
                </c:pt>
                <c:pt idx="1">
                  <c:v>uređivanje okoliša</c:v>
                </c:pt>
                <c:pt idx="2">
                  <c:v>izrada zasjeka</c:v>
                </c:pt>
                <c:pt idx="3">
                  <c:v>potpiljavanje</c:v>
                </c:pt>
                <c:pt idx="4">
                  <c:v>zabijanje klina i oslobađanje zaustavljenih stabala</c:v>
                </c:pt>
                <c:pt idx="5">
                  <c:v>kresanje grana</c:v>
                </c:pt>
                <c:pt idx="6">
                  <c:v>prikrajanje i trupljenje</c:v>
                </c:pt>
                <c:pt idx="7">
                  <c:v>operacije šumskog reda</c:v>
                </c:pt>
                <c:pt idx="8">
                  <c:v>nedefinirano</c:v>
                </c:pt>
              </c:strCache>
            </c:strRef>
          </c:cat>
          <c:val>
            <c:numRef>
              <c:f>ZG!$R$4:$R$12</c:f>
              <c:numCache>
                <c:formatCode>General</c:formatCode>
                <c:ptCount val="9"/>
                <c:pt idx="0">
                  <c:v>93</c:v>
                </c:pt>
                <c:pt idx="1">
                  <c:v>3</c:v>
                </c:pt>
                <c:pt idx="2">
                  <c:v>2</c:v>
                </c:pt>
                <c:pt idx="3">
                  <c:v>21</c:v>
                </c:pt>
                <c:pt idx="4">
                  <c:v>37</c:v>
                </c:pt>
                <c:pt idx="5">
                  <c:v>177</c:v>
                </c:pt>
                <c:pt idx="6">
                  <c:v>111</c:v>
                </c:pt>
                <c:pt idx="7">
                  <c:v>5</c:v>
                </c:pt>
                <c:pt idx="8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19-481B-ADC4-5F2D03931E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2911680"/>
        <c:axId val="322913640"/>
      </c:barChart>
      <c:catAx>
        <c:axId val="322911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22913640"/>
        <c:crosses val="autoZero"/>
        <c:auto val="1"/>
        <c:lblAlgn val="ctr"/>
        <c:lblOffset val="100"/>
        <c:noMultiLvlLbl val="0"/>
      </c:catAx>
      <c:valAx>
        <c:axId val="3229136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/>
                  <a:t>Broj ozljeda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22911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ZG!$G$96:$G$101</c:f>
              <c:strCache>
                <c:ptCount val="6"/>
                <c:pt idx="0">
                  <c:v>klin</c:v>
                </c:pt>
                <c:pt idx="1">
                  <c:v>sekira</c:v>
                </c:pt>
                <c:pt idx="2">
                  <c:v>motorna pila</c:v>
                </c:pt>
                <c:pt idx="3">
                  <c:v>djelovi stabala i trupca</c:v>
                </c:pt>
                <c:pt idx="4">
                  <c:v>tlo</c:v>
                </c:pt>
                <c:pt idx="5">
                  <c:v>drugo</c:v>
                </c:pt>
              </c:strCache>
            </c:strRef>
          </c:cat>
          <c:val>
            <c:numRef>
              <c:f>ZG!$H$96:$H$101</c:f>
              <c:numCache>
                <c:formatCode>General</c:formatCode>
                <c:ptCount val="6"/>
                <c:pt idx="0">
                  <c:v>8</c:v>
                </c:pt>
                <c:pt idx="1">
                  <c:v>4</c:v>
                </c:pt>
                <c:pt idx="2">
                  <c:v>55</c:v>
                </c:pt>
                <c:pt idx="3">
                  <c:v>354</c:v>
                </c:pt>
                <c:pt idx="4">
                  <c:v>123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C8-4741-A9FA-A8C5EA4C3C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2915600"/>
        <c:axId val="322912072"/>
      </c:barChart>
      <c:catAx>
        <c:axId val="322915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22912072"/>
        <c:crosses val="autoZero"/>
        <c:auto val="1"/>
        <c:lblAlgn val="ctr"/>
        <c:lblOffset val="100"/>
        <c:noMultiLvlLbl val="0"/>
      </c:catAx>
      <c:valAx>
        <c:axId val="3229120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/>
                  <a:t>Broj ozljeda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22915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ZG!$G$119</c:f>
              <c:strCache>
                <c:ptCount val="1"/>
                <c:pt idx="0">
                  <c:v>Primarni uzrok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ZG!$F$120:$F$125</c:f>
              <c:strCache>
                <c:ptCount val="6"/>
                <c:pt idx="0">
                  <c:v>bezbrižnost, nespretnost</c:v>
                </c:pt>
                <c:pt idx="1">
                  <c:v>pogrešan postupak (ponašanje, improvizacija) ili tehnika rada</c:v>
                </c:pt>
                <c:pt idx="2">
                  <c:v>neiskorištena zaštitna oprema</c:v>
                </c:pt>
                <c:pt idx="3">
                  <c:v>kršenje sigurnosnih uputa za rad</c:v>
                </c:pt>
                <c:pt idx="4">
                  <c:v>iznenadni nepredvidivi događaj</c:v>
                </c:pt>
                <c:pt idx="5">
                  <c:v>neprikladna podna površina</c:v>
                </c:pt>
              </c:strCache>
            </c:strRef>
          </c:cat>
          <c:val>
            <c:numRef>
              <c:f>ZG!$G$120:$G$125</c:f>
              <c:numCache>
                <c:formatCode>General</c:formatCode>
                <c:ptCount val="6"/>
                <c:pt idx="0">
                  <c:v>271</c:v>
                </c:pt>
                <c:pt idx="1">
                  <c:v>76</c:v>
                </c:pt>
                <c:pt idx="2">
                  <c:v>1</c:v>
                </c:pt>
                <c:pt idx="3">
                  <c:v>13</c:v>
                </c:pt>
                <c:pt idx="4">
                  <c:v>183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8E-4782-A399-0456F0BC8B7A}"/>
            </c:ext>
          </c:extLst>
        </c:ser>
        <c:ser>
          <c:idx val="1"/>
          <c:order val="1"/>
          <c:tx>
            <c:strRef>
              <c:f>ZG!$H$119</c:f>
              <c:strCache>
                <c:ptCount val="1"/>
                <c:pt idx="0">
                  <c:v>Sekundarni uzrok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ZG!$F$120:$F$125</c:f>
              <c:strCache>
                <c:ptCount val="6"/>
                <c:pt idx="0">
                  <c:v>bezbrižnost, nespretnost</c:v>
                </c:pt>
                <c:pt idx="1">
                  <c:v>pogrešan postupak (ponašanje, improvizacija) ili tehnika rada</c:v>
                </c:pt>
                <c:pt idx="2">
                  <c:v>neiskorištena zaštitna oprema</c:v>
                </c:pt>
                <c:pt idx="3">
                  <c:v>kršenje sigurnosnih uputa za rad</c:v>
                </c:pt>
                <c:pt idx="4">
                  <c:v>iznenadni nepredvidivi događaj</c:v>
                </c:pt>
                <c:pt idx="5">
                  <c:v>neprikladna podna površina</c:v>
                </c:pt>
              </c:strCache>
            </c:strRef>
          </c:cat>
          <c:val>
            <c:numRef>
              <c:f>ZG!$H$120:$H$125</c:f>
              <c:numCache>
                <c:formatCode>General</c:formatCode>
                <c:ptCount val="6"/>
                <c:pt idx="0">
                  <c:v>94</c:v>
                </c:pt>
                <c:pt idx="1">
                  <c:v>69</c:v>
                </c:pt>
                <c:pt idx="2">
                  <c:v>1</c:v>
                </c:pt>
                <c:pt idx="3">
                  <c:v>13</c:v>
                </c:pt>
                <c:pt idx="4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8E-4782-A399-0456F0BC8B7A}"/>
            </c:ext>
          </c:extLst>
        </c:ser>
        <c:ser>
          <c:idx val="2"/>
          <c:order val="2"/>
          <c:tx>
            <c:strRef>
              <c:f>ZG!$I$119</c:f>
              <c:strCache>
                <c:ptCount val="1"/>
                <c:pt idx="0">
                  <c:v>Terciarni uzrok</c:v>
                </c:pt>
              </c:strCache>
            </c:strRef>
          </c:tx>
          <c:invertIfNegative val="0"/>
          <c:cat>
            <c:strRef>
              <c:f>ZG!$F$120:$F$125</c:f>
              <c:strCache>
                <c:ptCount val="6"/>
                <c:pt idx="0">
                  <c:v>bezbrižnost, nespretnost</c:v>
                </c:pt>
                <c:pt idx="1">
                  <c:v>pogrešan postupak (ponašanje, improvizacija) ili tehnika rada</c:v>
                </c:pt>
                <c:pt idx="2">
                  <c:v>neiskorištena zaštitna oprema</c:v>
                </c:pt>
                <c:pt idx="3">
                  <c:v>kršenje sigurnosnih uputa za rad</c:v>
                </c:pt>
                <c:pt idx="4">
                  <c:v>iznenadni nepredvidivi događaj</c:v>
                </c:pt>
                <c:pt idx="5">
                  <c:v>neprikladna podna površina</c:v>
                </c:pt>
              </c:strCache>
            </c:strRef>
          </c:cat>
          <c:val>
            <c:numRef>
              <c:f>ZG!$I$120:$I$125</c:f>
              <c:numCache>
                <c:formatCode>General</c:formatCode>
                <c:ptCount val="6"/>
                <c:pt idx="0">
                  <c:v>8</c:v>
                </c:pt>
                <c:pt idx="1">
                  <c:v>13</c:v>
                </c:pt>
                <c:pt idx="3">
                  <c:v>6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8E-4782-A399-0456F0BC8B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2915992"/>
        <c:axId val="322914424"/>
      </c:barChart>
      <c:catAx>
        <c:axId val="322915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22914424"/>
        <c:crosses val="autoZero"/>
        <c:auto val="1"/>
        <c:lblAlgn val="ctr"/>
        <c:lblOffset val="100"/>
        <c:noMultiLvlLbl val="0"/>
      </c:catAx>
      <c:valAx>
        <c:axId val="3229144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Broj ozljeda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22915992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200" b="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B4197-B7C3-4E4A-A88B-CD0D1C5533B9}" type="datetimeFigureOut">
              <a:rPr lang="sl-SI" smtClean="0"/>
              <a:t>11. 12. 2019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6C255-8144-4D49-8628-78C43EEE853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26454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7A318-17AE-45FB-B066-BA8E621748ED}" type="datetimeFigureOut">
              <a:rPr lang="sl-SI" smtClean="0"/>
              <a:t>11. 12. 2019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F991B-B5BD-4D7E-A763-2D30E27B07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75557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F991B-B5BD-4D7E-A763-2D30E27B0735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19273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F991B-B5BD-4D7E-A763-2D30E27B0735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43435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F991B-B5BD-4D7E-A763-2D30E27B0735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04967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F991B-B5BD-4D7E-A763-2D30E27B0735}" type="slidenum">
              <a:rPr lang="sl-SI" smtClean="0"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68781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F991B-B5BD-4D7E-A763-2D30E27B0735}" type="slidenum">
              <a:rPr lang="sl-SI" smtClean="0"/>
              <a:t>10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458644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FF991B-B5BD-4D7E-A763-2D30E27B0735}" type="slidenum">
              <a:rPr lang="sl-SI" smtClean="0"/>
              <a:t>12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02643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F991B-B5BD-4D7E-A763-2D30E27B0735}" type="slidenum">
              <a:rPr lang="sl-SI" smtClean="0"/>
              <a:t>14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708385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F991B-B5BD-4D7E-A763-2D30E27B0735}" type="slidenum">
              <a:rPr lang="sl-SI" smtClean="0"/>
              <a:t>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708385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F991B-B5BD-4D7E-A763-2D30E27B0735}" type="slidenum">
              <a:rPr lang="sl-SI" smtClean="0"/>
              <a:t>16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04465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89209E9-76D5-4BA8-8DED-05E84BCA05AE}" type="datetimeFigureOut">
              <a:rPr lang="sl-SI" smtClean="0"/>
              <a:t>11. 12. 2019</a:t>
            </a:fld>
            <a:endParaRPr lang="sl-SI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l-SI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D2EF411-781C-4E35-927E-416CA597DCD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09E9-76D5-4BA8-8DED-05E84BCA05AE}" type="datetimeFigureOut">
              <a:rPr lang="sl-SI" smtClean="0"/>
              <a:t>11. 12. 2019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411-781C-4E35-927E-416CA597DCD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09E9-76D5-4BA8-8DED-05E84BCA05AE}" type="datetimeFigureOut">
              <a:rPr lang="sl-SI" smtClean="0"/>
              <a:t>11. 12. 2019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411-781C-4E35-927E-416CA597DCD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09E9-76D5-4BA8-8DED-05E84BCA05AE}" type="datetimeFigureOut">
              <a:rPr lang="sl-SI" smtClean="0"/>
              <a:t>11. 12. 2019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411-781C-4E35-927E-416CA597DCD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09E9-76D5-4BA8-8DED-05E84BCA05AE}" type="datetimeFigureOut">
              <a:rPr lang="sl-SI" smtClean="0"/>
              <a:t>11. 12. 2019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411-781C-4E35-927E-416CA597DCD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09E9-76D5-4BA8-8DED-05E84BCA05AE}" type="datetimeFigureOut">
              <a:rPr lang="sl-SI" smtClean="0"/>
              <a:t>11. 12. 2019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411-781C-4E35-927E-416CA597DCD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9209E9-76D5-4BA8-8DED-05E84BCA05AE}" type="datetimeFigureOut">
              <a:rPr lang="sl-SI" smtClean="0"/>
              <a:t>11. 12. 2019</a:t>
            </a:fld>
            <a:endParaRPr lang="sl-SI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D2EF411-781C-4E35-927E-416CA597DCD6}" type="slidenum">
              <a:rPr lang="sl-SI" smtClean="0"/>
              <a:t>‹#›</a:t>
            </a:fld>
            <a:endParaRPr lang="sl-SI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89209E9-76D5-4BA8-8DED-05E84BCA05AE}" type="datetimeFigureOut">
              <a:rPr lang="sl-SI" smtClean="0"/>
              <a:t>11. 12. 2019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D2EF411-781C-4E35-927E-416CA597DCD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09E9-76D5-4BA8-8DED-05E84BCA05AE}" type="datetimeFigureOut">
              <a:rPr lang="sl-SI" smtClean="0"/>
              <a:t>11. 12. 2019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411-781C-4E35-927E-416CA597DCD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09E9-76D5-4BA8-8DED-05E84BCA05AE}" type="datetimeFigureOut">
              <a:rPr lang="sl-SI" smtClean="0"/>
              <a:t>11. 12. 2019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411-781C-4E35-927E-416CA597DCD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09E9-76D5-4BA8-8DED-05E84BCA05AE}" type="datetimeFigureOut">
              <a:rPr lang="sl-SI" smtClean="0"/>
              <a:t>11. 12. 2019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411-781C-4E35-927E-416CA597DCD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9209E9-76D5-4BA8-8DED-05E84BCA05AE}" type="datetimeFigureOut">
              <a:rPr lang="sl-SI" smtClean="0"/>
              <a:t>11. 12. 2019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l-SI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D2EF411-781C-4E35-927E-416CA597DCD6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gs.si/zavod/publikacije/letna_porocila/index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xweb.stat.si/SiStatDb/pxweb/sl/30_Okolje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ib.irb.hr/datoteka/822274.106-1.pdf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hyperlink" Target="https://hrcak.srce.hr/6819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02991"/>
            <a:ext cx="8458200" cy="1470025"/>
          </a:xfrm>
        </p:spPr>
        <p:txBody>
          <a:bodyPr>
            <a:noAutofit/>
          </a:bodyPr>
          <a:lstStyle/>
          <a:p>
            <a:r>
              <a:rPr lang="sl-SI" sz="2400" dirty="0"/>
              <a:t>STATISTIKA OZLJEDA NA RADU KOD PROFESIONALNIH RADNIKA U ŠUMARSKOM SEKTORU SLOVENIJE </a:t>
            </a:r>
            <a:br>
              <a:rPr lang="sl-SI" sz="2400" dirty="0"/>
            </a:br>
            <a:br>
              <a:rPr lang="sl-SI" sz="2400" dirty="0"/>
            </a:br>
            <a:r>
              <a:rPr lang="sl-SI" sz="1400" dirty="0"/>
              <a:t>Stručna k</a:t>
            </a:r>
            <a:r>
              <a:rPr lang="sl-SI" sz="1400" b="1" dirty="0"/>
              <a:t>onferencija zaštite na radu</a:t>
            </a:r>
            <a:endParaRPr lang="sl-SI" sz="1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363272" cy="1752600"/>
          </a:xfrm>
        </p:spPr>
        <p:txBody>
          <a:bodyPr>
            <a:normAutofit/>
          </a:bodyPr>
          <a:lstStyle/>
          <a:p>
            <a:endParaRPr lang="sl-SI" sz="1800" dirty="0"/>
          </a:p>
          <a:p>
            <a:r>
              <a:rPr lang="sl-SI" sz="1800" dirty="0"/>
              <a:t>doc. dr. sc. Anton Poje, dipl. ing. šumarstva</a:t>
            </a:r>
          </a:p>
          <a:p>
            <a:r>
              <a:rPr lang="sl-SI" sz="1400" dirty="0"/>
              <a:t>Univerza v Ljubljani, Biotehniška fakulteta, Oddelek za gozdarstvo in obnovljive gozdne vire</a:t>
            </a:r>
          </a:p>
          <a:p>
            <a:endParaRPr lang="sl-SI" sz="1800" dirty="0"/>
          </a:p>
          <a:p>
            <a:r>
              <a:rPr lang="sl-SI" sz="1400" dirty="0"/>
              <a:t>Organizator: </a:t>
            </a:r>
          </a:p>
          <a:p>
            <a:r>
              <a:rPr lang="sl-SI" sz="1400" dirty="0"/>
              <a:t>Zavod za istraživanje i razvoj sigurnosti d.o.o.</a:t>
            </a:r>
            <a:endParaRPr lang="sl-SI" sz="1600" dirty="0"/>
          </a:p>
          <a:p>
            <a:endParaRPr lang="sl-SI" sz="18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6021288"/>
            <a:ext cx="8435280" cy="6004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64008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sz="1200" b="1" dirty="0"/>
              <a:t>Zagreb, 12.12. 2019</a:t>
            </a:r>
            <a:endParaRPr lang="sl-SI" sz="1200" dirty="0"/>
          </a:p>
        </p:txBody>
      </p:sp>
    </p:spTree>
    <p:extLst>
      <p:ext uri="{BB962C8B-B14F-4D97-AF65-F5344CB8AC3E}">
        <p14:creationId xmlns:p14="http://schemas.microsoft.com/office/powerpoint/2010/main" val="4009532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Rezultati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0061197"/>
              </p:ext>
            </p:extLst>
          </p:nvPr>
        </p:nvGraphicFramePr>
        <p:xfrm>
          <a:off x="2771800" y="692696"/>
          <a:ext cx="597666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5013176"/>
            <a:ext cx="87849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Od ukupnoga broja ozljeda: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61 % pripada radnom mjestu šumskog radnika sjekača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17 % pripada radnom mjestu vozača traktora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1-4 % pripada radnom mjestu vozača kamiona, radnika na žičari ili rukovatelja harvestera i forvardera.</a:t>
            </a:r>
          </a:p>
        </p:txBody>
      </p:sp>
    </p:spTree>
    <p:extLst>
      <p:ext uri="{BB962C8B-B14F-4D97-AF65-F5344CB8AC3E}">
        <p14:creationId xmlns:p14="http://schemas.microsoft.com/office/powerpoint/2010/main" val="181300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Rezultati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3388940"/>
              </p:ext>
            </p:extLst>
          </p:nvPr>
        </p:nvGraphicFramePr>
        <p:xfrm>
          <a:off x="2771800" y="836712"/>
          <a:ext cx="604867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5013176"/>
            <a:ext cx="878497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Kod sječe s motornom pilom (samo definirane operacije):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35 % ozljeda pripada operacijama rušenja stabala, od toga 60 % za vrijeme traženja označenih stabala (!) i 24 % kod  </a:t>
            </a:r>
            <a:r>
              <a:rPr lang="vi-VN" dirty="0"/>
              <a:t>zabijanj</a:t>
            </a:r>
            <a:r>
              <a:rPr lang="hr-HR" dirty="0"/>
              <a:t>a</a:t>
            </a:r>
            <a:r>
              <a:rPr lang="vi-VN" dirty="0"/>
              <a:t> klina i oslobađanj</a:t>
            </a:r>
            <a:r>
              <a:rPr lang="hr-HR" dirty="0"/>
              <a:t>a</a:t>
            </a:r>
            <a:r>
              <a:rPr lang="vi-VN" dirty="0"/>
              <a:t> zaustavljenih stabala</a:t>
            </a:r>
            <a:endParaRPr lang="sl-SI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64 % svih ozljeda nastaje za vrijeme kresanja grana, prikrajanja i prerezivanja (radne operacije izrade šumskih sortimenata).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80362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Rezultati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8739560"/>
              </p:ext>
            </p:extLst>
          </p:nvPr>
        </p:nvGraphicFramePr>
        <p:xfrm>
          <a:off x="2699792" y="692696"/>
          <a:ext cx="6131024" cy="4410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8649" y="5103674"/>
            <a:ext cx="87849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Kod sječe s motornom pilom izvor ozljede (predmet/stvar koja je prilikom dodira uzrokovala ozljedu) su u: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65 % dijelovi stabala i trupaca,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22 % tlo,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10 % motorna pila.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37257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Rezultati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9913597"/>
              </p:ext>
            </p:extLst>
          </p:nvPr>
        </p:nvGraphicFramePr>
        <p:xfrm>
          <a:off x="2652936" y="980728"/>
          <a:ext cx="6491064" cy="4399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4795" y="5380672"/>
            <a:ext cx="87849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Izvori uzroka ozljede kod sječe s motornom pilom su: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46 % posljedica bezbrižnosti kod rada,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24 % posljedica pogrešnog postupka/tehnike rada i kršenja sigurnosnih uputa,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30 % posljedica objektivnih uzroka – iznenadnih, nepredvidivih događaja.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17179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Rasprava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437653"/>
              </p:ext>
            </p:extLst>
          </p:nvPr>
        </p:nvGraphicFramePr>
        <p:xfrm>
          <a:off x="457200" y="2249488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0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66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Globalni uzroci postojećeg stanja zaštite na radu</a:t>
                      </a:r>
                      <a:r>
                        <a:rPr lang="sl-SI" baseline="0" dirty="0"/>
                        <a:t> 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/>
                        <a:t>Pokazatelj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Mjere za poboljšanje zaštite na radu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sl-SI" dirty="0"/>
                        <a:t>aktivna djelatnost, s puno ručno-strojnog rada,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sl-SI" dirty="0"/>
                        <a:t>rad u okruženju koje se ne može transformirati</a:t>
                      </a:r>
                      <a:r>
                        <a:rPr lang="sl-SI" baseline="0" dirty="0"/>
                        <a:t> i </a:t>
                      </a:r>
                      <a:r>
                        <a:rPr lang="sl-SI" dirty="0"/>
                        <a:t>kontrolirati,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sl-SI" dirty="0"/>
                        <a:t>opasnosti i rizici su stalno prisutni i nije ih moguće lako ukloniti,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sl-SI" dirty="0"/>
                        <a:t>nedostatak svijesti poslodavaca o pozitivnim učincima ulaganja u zaštitu na radu,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sl-SI" dirty="0"/>
                        <a:t>tehnološki zaostatak razvoja u usporedbi s drugim djelatnostima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l-SI" dirty="0"/>
                        <a:t>stopa ozljeda i smrtnih</a:t>
                      </a:r>
                      <a:r>
                        <a:rPr lang="sl-SI" baseline="0" dirty="0"/>
                        <a:t> ozljeda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l-SI" dirty="0"/>
                        <a:t>edukacija poslodavaca</a:t>
                      </a:r>
                      <a:r>
                        <a:rPr lang="sl-SI" baseline="0" dirty="0"/>
                        <a:t> i radnika </a:t>
                      </a:r>
                      <a:r>
                        <a:rPr lang="pt-BR" baseline="0" dirty="0"/>
                        <a:t>o posljedicama i pozitivnim učincima</a:t>
                      </a:r>
                      <a:r>
                        <a:rPr lang="sl-SI" baseline="0" dirty="0"/>
                        <a:t> </a:t>
                      </a:r>
                      <a:r>
                        <a:rPr lang="pl-PL" baseline="0" dirty="0"/>
                        <a:t>visoke razine zaštite na radu</a:t>
                      </a:r>
                      <a:endParaRPr lang="sl-SI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l-SI" baseline="0" dirty="0"/>
                        <a:t>mehanizacija šumarstva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l-SI" baseline="0" dirty="0"/>
                        <a:t>omogućiti učinkovito prikupljanje podataka na razini države 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026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Rasprava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33996"/>
              </p:ext>
            </p:extLst>
          </p:nvPr>
        </p:nvGraphicFramePr>
        <p:xfrm>
          <a:off x="457200" y="2249488"/>
          <a:ext cx="8229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2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66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5456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Specifični uzroci postojećeg stanja zaštite na radu</a:t>
                      </a:r>
                      <a:r>
                        <a:rPr lang="sl-SI" baseline="0" dirty="0"/>
                        <a:t> 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/>
                        <a:t>Pokazatelj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Mjere za poboljšanje zaštite na radu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sl-SI" dirty="0"/>
                        <a:t>(pre)visok tempo rada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l-SI" dirty="0"/>
                        <a:t>izvor ozljede tlo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l-SI" dirty="0"/>
                        <a:t>uzrok</a:t>
                      </a:r>
                      <a:r>
                        <a:rPr lang="sl-SI" baseline="0" dirty="0"/>
                        <a:t> ozljede bezbrižnost i manjak koncentracije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l-SI" baseline="0" dirty="0"/>
                        <a:t>kršenje uputa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l-SI" dirty="0"/>
                        <a:t>edukacij</a:t>
                      </a:r>
                      <a:r>
                        <a:rPr lang="sl-SI" baseline="0" dirty="0"/>
                        <a:t>a o posljedicama prekomjernih fizičkih opterećenja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l-SI" dirty="0"/>
                        <a:t>plaćanje po vremenu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l-SI" dirty="0"/>
                        <a:t>kontrola vremena rada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sl-SI" dirty="0"/>
                        <a:t>(nepravilna) tehnika</a:t>
                      </a:r>
                      <a:r>
                        <a:rPr lang="sl-SI" baseline="0" dirty="0"/>
                        <a:t> </a:t>
                      </a:r>
                      <a:r>
                        <a:rPr lang="sl-SI" dirty="0"/>
                        <a:t>rada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l-SI" dirty="0"/>
                        <a:t>izvor ozljede dijelovi drveta</a:t>
                      </a:r>
                      <a:r>
                        <a:rPr lang="sl-SI" baseline="0" dirty="0"/>
                        <a:t> i stabla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l-SI" dirty="0"/>
                        <a:t>uzrok pogrešan</a:t>
                      </a:r>
                      <a:r>
                        <a:rPr lang="sl-SI" baseline="0" dirty="0"/>
                        <a:t> postupak</a:t>
                      </a:r>
                      <a:r>
                        <a:rPr lang="sl-SI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l-SI" dirty="0"/>
                        <a:t>kontinuirana</a:t>
                      </a:r>
                      <a:r>
                        <a:rPr lang="sl-SI" baseline="0" dirty="0"/>
                        <a:t> edukacija radnika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l-SI" baseline="0" dirty="0"/>
                        <a:t>kontrola rada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575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066800"/>
          </a:xfrm>
        </p:spPr>
        <p:txBody>
          <a:bodyPr/>
          <a:lstStyle/>
          <a:p>
            <a:pPr algn="ctr"/>
            <a:r>
              <a:rPr lang="sl-SI" dirty="0"/>
              <a:t>Hvala na pozornosti.</a:t>
            </a:r>
          </a:p>
        </p:txBody>
      </p:sp>
    </p:spTree>
    <p:extLst>
      <p:ext uri="{BB962C8B-B14F-4D97-AF65-F5344CB8AC3E}">
        <p14:creationId xmlns:p14="http://schemas.microsoft.com/office/powerpoint/2010/main" val="3589826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Uvod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771864"/>
          </a:xfrm>
        </p:spPr>
        <p:txBody>
          <a:bodyPr>
            <a:normAutofit lnSpcReduction="10000"/>
          </a:bodyPr>
          <a:lstStyle/>
          <a:p>
            <a:r>
              <a:rPr lang="hr-HR" sz="2400" dirty="0"/>
              <a:t>58,1 % (1.177.244 ha) Slovenije pokriveno je sa šumom</a:t>
            </a:r>
          </a:p>
          <a:p>
            <a:r>
              <a:rPr lang="hr-HR" sz="2400" dirty="0"/>
              <a:t>20,7 % državne šume, 76,6 % privatne šume, 2,7 % šume lokalnih zajednica</a:t>
            </a:r>
          </a:p>
          <a:p>
            <a:r>
              <a:rPr lang="hr-HR" sz="2400" dirty="0"/>
              <a:t>Obujam sječe u godini 2018: 6.060.959 m</a:t>
            </a:r>
            <a:r>
              <a:rPr lang="hr-HR" sz="2400" baseline="30000" dirty="0"/>
              <a:t>3</a:t>
            </a:r>
            <a:r>
              <a:rPr lang="hr-HR" sz="2400" dirty="0"/>
              <a:t> drva</a:t>
            </a:r>
          </a:p>
          <a:p>
            <a:r>
              <a:rPr lang="hr-HR" sz="2400" dirty="0"/>
              <a:t>Radna snaga: </a:t>
            </a:r>
          </a:p>
          <a:p>
            <a:pPr lvl="1"/>
            <a:r>
              <a:rPr lang="hr-HR" sz="2200" dirty="0"/>
              <a:t>profesionalni radnici (NKV), vlasnici šuma (413.000!?)</a:t>
            </a:r>
          </a:p>
          <a:p>
            <a:pPr lvl="1"/>
            <a:r>
              <a:rPr lang="hr-HR" sz="2200" dirty="0"/>
              <a:t>plaćena 1.450, neplaćena 5.864 (šumarska djelatnost 2018.)</a:t>
            </a:r>
          </a:p>
          <a:p>
            <a:r>
              <a:rPr lang="hr-HR" sz="2400" dirty="0"/>
              <a:t>Tehnologije: sječa (motorna pila, </a:t>
            </a:r>
            <a:r>
              <a:rPr lang="hr-HR" sz="2400" dirty="0" err="1"/>
              <a:t>harvester</a:t>
            </a:r>
            <a:r>
              <a:rPr lang="hr-HR" sz="2400" dirty="0"/>
              <a:t>), privlačenje/izvoženje (adaptirani poljoprivredni traktor, zglobni traktor, </a:t>
            </a:r>
            <a:r>
              <a:rPr lang="hr-HR" sz="2400" dirty="0" err="1"/>
              <a:t>forwarder</a:t>
            </a:r>
            <a:r>
              <a:rPr lang="hr-HR" sz="2400" dirty="0"/>
              <a:t>, žičara)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5949280"/>
            <a:ext cx="84969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100" dirty="0"/>
              <a:t>Izvor: 	Poročilo ZGS o gozdovih (</a:t>
            </a:r>
            <a:r>
              <a:rPr lang="sl-SI" sz="1100" dirty="0">
                <a:hlinkClick r:id="rId3"/>
              </a:rPr>
              <a:t>http://www.zgs.si/zavod/publikacije/letna_porocila/index.html</a:t>
            </a:r>
            <a:r>
              <a:rPr lang="sl-SI" sz="1100" dirty="0"/>
              <a:t>)</a:t>
            </a:r>
          </a:p>
          <a:p>
            <a:r>
              <a:rPr lang="sl-SI" sz="1100" dirty="0"/>
              <a:t>	SURS – Gozdni računi (</a:t>
            </a:r>
            <a:r>
              <a:rPr lang="sl-SI" sz="1100" dirty="0">
                <a:hlinkClick r:id="rId4"/>
              </a:rPr>
              <a:t>https://pxweb.stat.si/SiStatDb/pxweb/sl/30_Okolje/</a:t>
            </a:r>
            <a:r>
              <a:rPr lang="sl-SI" sz="1100" dirty="0"/>
              <a:t>)</a:t>
            </a:r>
          </a:p>
          <a:p>
            <a:endParaRPr lang="sl-SI" sz="1100" dirty="0"/>
          </a:p>
        </p:txBody>
      </p:sp>
    </p:spTree>
    <p:extLst>
      <p:ext uri="{BB962C8B-B14F-4D97-AF65-F5344CB8AC3E}">
        <p14:creationId xmlns:p14="http://schemas.microsoft.com/office/powerpoint/2010/main" val="1919294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Cilj prezentacije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hr-HR" sz="2400" dirty="0"/>
              <a:t>prikaz statistike ozljeda na radu profesionalnih radnika u šumarstvu u godinama 2006. – 2013. </a:t>
            </a:r>
          </a:p>
          <a:p>
            <a:pPr marL="624078" indent="-514350">
              <a:buFont typeface="+mj-lt"/>
              <a:buAutoNum type="arabicPeriod"/>
            </a:pPr>
            <a:r>
              <a:rPr lang="hr-HR" sz="2400" dirty="0"/>
              <a:t>rasprava o mogućim razlozima za zatečeno stanje sigurnosti pri radu</a:t>
            </a:r>
          </a:p>
          <a:p>
            <a:pPr marL="624078" indent="-514350">
              <a:buFont typeface="+mj-lt"/>
              <a:buAutoNum type="arabicPeriod"/>
            </a:pPr>
            <a:r>
              <a:rPr lang="hr-HR" sz="2400" dirty="0"/>
              <a:t>prijedlog mogućih mjera za poboljšanje stanja sigurnosti pri radu.  </a:t>
            </a:r>
          </a:p>
          <a:p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95105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Metoda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Istraživanje je provedeno za razdoblje 2006.-2013.</a:t>
            </a:r>
          </a:p>
          <a:p>
            <a:r>
              <a:rPr lang="sl-SI" sz="2400" dirty="0"/>
              <a:t>U </a:t>
            </a:r>
            <a:r>
              <a:rPr lang="hr-HR" sz="2400" dirty="0"/>
              <a:t>istraživanju</a:t>
            </a:r>
            <a:r>
              <a:rPr lang="sl-SI" sz="2400" dirty="0"/>
              <a:t> je sudjelovalo 9 od 12 poduzeća sa 20-godišnjom koncesijom u državnim šumama Slovenije</a:t>
            </a:r>
          </a:p>
          <a:p>
            <a:r>
              <a:rPr lang="sl-SI" sz="2400" dirty="0"/>
              <a:t>Obrazac ER-8 za prijavu ozljeda na radu</a:t>
            </a:r>
          </a:p>
          <a:p>
            <a:r>
              <a:rPr lang="sl-SI" sz="2400" dirty="0"/>
              <a:t>Analiza „O</a:t>
            </a:r>
            <a:r>
              <a:rPr lang="pt-BR" sz="2400" dirty="0"/>
              <a:t>pis</a:t>
            </a:r>
            <a:r>
              <a:rPr lang="sl-SI" sz="2400" dirty="0"/>
              <a:t>a</a:t>
            </a:r>
            <a:r>
              <a:rPr lang="pt-BR" sz="2400" dirty="0"/>
              <a:t> </a:t>
            </a:r>
            <a:r>
              <a:rPr lang="sl-SI" sz="2400" dirty="0"/>
              <a:t>nesreće“</a:t>
            </a:r>
          </a:p>
          <a:p>
            <a:r>
              <a:rPr lang="sl-SI" sz="2400" dirty="0"/>
              <a:t>Dodatne informacije:</a:t>
            </a:r>
          </a:p>
          <a:p>
            <a:pPr lvl="1"/>
            <a:r>
              <a:rPr lang="sl-SI" sz="2400" dirty="0"/>
              <a:t>broj zaposlenika po radnim fazama i godinama</a:t>
            </a:r>
          </a:p>
          <a:p>
            <a:pPr lvl="1"/>
            <a:r>
              <a:rPr lang="sl-SI" sz="2400" dirty="0"/>
              <a:t>obujam sječe po godinama. </a:t>
            </a:r>
          </a:p>
          <a:p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397350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Rezultati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528" y="4365104"/>
            <a:ext cx="84249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U razdoblju 2006.-2013.: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4 smrtne ozljede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948 ozljeda (118 ozljeda/godišnje)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1.051 zaposlenik/godišnje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broj zaposlenika i ozljeda smanjuje se u prosjeku: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l-SI" dirty="0"/>
              <a:t>za 2 ozljede/godišnje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l-SI" dirty="0"/>
              <a:t>za 16 zaposlenika/godišnje.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0499677"/>
              </p:ext>
            </p:extLst>
          </p:nvPr>
        </p:nvGraphicFramePr>
        <p:xfrm>
          <a:off x="2843808" y="836712"/>
          <a:ext cx="604867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8425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Rezultati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520" y="5013176"/>
            <a:ext cx="8784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Učestalost ili stopa ozljeda u razdoblju 2006.-2013.: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11.276 ozljeda na 100.000 zaposlenika  (svaki 9. radnik </a:t>
            </a:r>
            <a:r>
              <a:rPr lang="vi-VN" dirty="0"/>
              <a:t>ozlijeđen</a:t>
            </a:r>
            <a:r>
              <a:rPr lang="sl-SI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stopa ozljeda fluktuira preko godina, ali je u prosjeku konstantna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48 smrtnih ozljeda na 100.000 zaposlenika (svaki 2,102 radnik smrtno </a:t>
            </a:r>
            <a:r>
              <a:rPr lang="vi-VN" dirty="0"/>
              <a:t>ozlijeđen</a:t>
            </a:r>
            <a:r>
              <a:rPr lang="sl-SI" dirty="0"/>
              <a:t>).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5986492"/>
              </p:ext>
            </p:extLst>
          </p:nvPr>
        </p:nvGraphicFramePr>
        <p:xfrm>
          <a:off x="2771800" y="764704"/>
          <a:ext cx="6109095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3661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Rezultati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311" y="692696"/>
            <a:ext cx="5317640" cy="2939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311" y="3717032"/>
            <a:ext cx="5338830" cy="3021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3528" y="2299494"/>
            <a:ext cx="3069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U razdoblju 2006.-2013.: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stopa ozljeda za 7,5 puta viša nego prosječno za cijelu državu (SLO)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stopa smrtnih ozljeda za 20 puta viša nego prosječno za cijelu državu.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3477" y="5733256"/>
            <a:ext cx="319476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100" dirty="0"/>
              <a:t>Izvor:  </a:t>
            </a:r>
            <a:r>
              <a:rPr lang="pl-PL" sz="1100" dirty="0"/>
              <a:t>Doprinos za zaštitu zdravlja na radu </a:t>
            </a:r>
          </a:p>
          <a:p>
            <a:r>
              <a:rPr lang="sl-SI" sz="1100" dirty="0">
                <a:hlinkClick r:id="rId5"/>
              </a:rPr>
              <a:t>(https://bib.irb.hr/datoteka/822274.106-1.pdf</a:t>
            </a:r>
            <a:r>
              <a:rPr lang="pl-PL" sz="1100" dirty="0"/>
              <a:t>)</a:t>
            </a:r>
          </a:p>
          <a:p>
            <a:endParaRPr lang="sl-SI" sz="1100" dirty="0"/>
          </a:p>
          <a:p>
            <a:endParaRPr lang="sl-SI" sz="1100" dirty="0"/>
          </a:p>
          <a:p>
            <a:endParaRPr lang="sl-SI" sz="1100" dirty="0"/>
          </a:p>
        </p:txBody>
      </p:sp>
    </p:spTree>
    <p:extLst>
      <p:ext uri="{BB962C8B-B14F-4D97-AF65-F5344CB8AC3E}">
        <p14:creationId xmlns:p14="http://schemas.microsoft.com/office/powerpoint/2010/main" val="3357407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Rezultati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3429293"/>
              </p:ext>
            </p:extLst>
          </p:nvPr>
        </p:nvGraphicFramePr>
        <p:xfrm>
          <a:off x="3059832" y="764704"/>
          <a:ext cx="5634689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1520" y="5013176"/>
            <a:ext cx="87849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Količina rada (obujam drva) je tijekom razdoblja kod: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sječe s motornom pilom i izvlačenja s traktorima ili žičarama konstantna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strojne sječe u porastu. </a:t>
            </a:r>
          </a:p>
        </p:txBody>
      </p:sp>
    </p:spTree>
    <p:extLst>
      <p:ext uri="{BB962C8B-B14F-4D97-AF65-F5344CB8AC3E}">
        <p14:creationId xmlns:p14="http://schemas.microsoft.com/office/powerpoint/2010/main" val="2356451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Rezultati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520" y="5013176"/>
            <a:ext cx="8784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„Proizvodna“ stopa ozljeda u razdoblju 2006.-2013.: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158 ozljeda na 1 milijun kubika drva (Hrvatska: 156/milij. m</a:t>
            </a:r>
            <a:r>
              <a:rPr lang="sl-SI" baseline="30000" dirty="0"/>
              <a:t>3</a:t>
            </a:r>
            <a:r>
              <a:rPr lang="sl-SI" dirty="0"/>
              <a:t> - 2000.-2009.)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stopa ozljeda se tijekom razdoblja smanjuje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0,7 smrtnih ozljeda na 1 milijun kubika drva.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528" y="6310481"/>
            <a:ext cx="8496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100" dirty="0"/>
              <a:t>Izvor:   Šumarstvo na pragu Evropske unije-koliko smo spremni na području sigurnosti pri šumskom radu </a:t>
            </a:r>
          </a:p>
          <a:p>
            <a:r>
              <a:rPr lang="sl-SI" sz="1100" dirty="0"/>
              <a:t>              (</a:t>
            </a:r>
            <a:r>
              <a:rPr lang="sl-SI" sz="1100" dirty="0">
                <a:hlinkClick r:id="rId2"/>
              </a:rPr>
              <a:t>https://hrcak.srce.hr/68196</a:t>
            </a:r>
            <a:r>
              <a:rPr lang="sl-SI" sz="1100" dirty="0"/>
              <a:t>)	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9815956"/>
              </p:ext>
            </p:extLst>
          </p:nvPr>
        </p:nvGraphicFramePr>
        <p:xfrm>
          <a:off x="2771800" y="692696"/>
          <a:ext cx="6048672" cy="396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920887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7362</TotalTime>
  <Words>925</Words>
  <Application>Microsoft Office PowerPoint</Application>
  <PresentationFormat>On-screen Show (4:3)</PresentationFormat>
  <Paragraphs>132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Georgia</vt:lpstr>
      <vt:lpstr>Times New Roman</vt:lpstr>
      <vt:lpstr>Trebuchet MS</vt:lpstr>
      <vt:lpstr>Wingdings 2</vt:lpstr>
      <vt:lpstr>Urban</vt:lpstr>
      <vt:lpstr>STATISTIKA OZLJEDA NA RADU KOD PROFESIONALNIH RADNIKA U ŠUMARSKOM SEKTORU SLOVENIJE   Stručna konferencija zaštite na radu</vt:lpstr>
      <vt:lpstr>Uvod</vt:lpstr>
      <vt:lpstr>Cilj prezentacije </vt:lpstr>
      <vt:lpstr>Metoda</vt:lpstr>
      <vt:lpstr>Rezultati</vt:lpstr>
      <vt:lpstr>Rezultati</vt:lpstr>
      <vt:lpstr>Rezultati</vt:lpstr>
      <vt:lpstr>Rezultati</vt:lpstr>
      <vt:lpstr>Rezultati</vt:lpstr>
      <vt:lpstr>Rezultati</vt:lpstr>
      <vt:lpstr>Rezultati</vt:lpstr>
      <vt:lpstr>Rezultati</vt:lpstr>
      <vt:lpstr>Rezultati</vt:lpstr>
      <vt:lpstr>Rasprava</vt:lpstr>
      <vt:lpstr>Rasprava</vt:lpstr>
      <vt:lpstr>Hvala na pozornosti.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NEZGODE V KONCESIJSKIH GOZDARSKIH PODJETJIH V OBDOBJU 2006-2013</dc:title>
  <dc:creator>Poje, Anton</dc:creator>
  <cp:lastModifiedBy>Juraj	Vdović</cp:lastModifiedBy>
  <cp:revision>122</cp:revision>
  <cp:lastPrinted>2019-11-08T12:45:58Z</cp:lastPrinted>
  <dcterms:created xsi:type="dcterms:W3CDTF">2015-12-07T11:55:59Z</dcterms:created>
  <dcterms:modified xsi:type="dcterms:W3CDTF">2019-12-11T08:21:19Z</dcterms:modified>
</cp:coreProperties>
</file>