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50" r:id="rId6"/>
    <p:sldMasterId id="2147483652" r:id="rId7"/>
  </p:sldMasterIdLst>
  <p:notesMasterIdLst>
    <p:notesMasterId r:id="rId34"/>
  </p:notesMasterIdLst>
  <p:handoutMasterIdLst>
    <p:handoutMasterId r:id="rId35"/>
  </p:handoutMasterIdLst>
  <p:sldIdLst>
    <p:sldId id="261" r:id="rId8"/>
    <p:sldId id="262" r:id="rId9"/>
    <p:sldId id="265" r:id="rId10"/>
    <p:sldId id="270" r:id="rId11"/>
    <p:sldId id="267" r:id="rId12"/>
    <p:sldId id="272" r:id="rId13"/>
    <p:sldId id="273" r:id="rId14"/>
    <p:sldId id="274" r:id="rId15"/>
    <p:sldId id="271" r:id="rId16"/>
    <p:sldId id="266" r:id="rId17"/>
    <p:sldId id="26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  <p:sldId id="287" r:id="rId28"/>
    <p:sldId id="288" r:id="rId29"/>
    <p:sldId id="283" r:id="rId30"/>
    <p:sldId id="284" r:id="rId31"/>
    <p:sldId id="289" r:id="rId32"/>
    <p:sldId id="269" r:id="rId33"/>
  </p:sldIdLst>
  <p:sldSz cx="11522075" cy="6480175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  <a:srgbClr val="00A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8434" autoAdjust="0"/>
  </p:normalViewPr>
  <p:slideViewPr>
    <p:cSldViewPr snapToObjects="1">
      <p:cViewPr>
        <p:scale>
          <a:sx n="140" d="100"/>
          <a:sy n="140" d="100"/>
        </p:scale>
        <p:origin x="102" y="-936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07593BD-31F6-492A-A2A3-D13588BB36A3}" type="datetime1">
              <a:rPr lang="de-DE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D9CC2B-13BF-48FA-8B34-52FA8982645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1949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8B4E32F-C50A-41C7-B219-5156171FDCBD}" type="datetime1">
              <a:rPr lang="de-DE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8D94A2-7AA1-43F2-BC98-5E14998E6E1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0803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256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336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542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 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467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198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148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847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259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486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470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94A2-7AA1-43F2-BC98-5E14998E6E10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254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3101976"/>
            <a:ext cx="4800600" cy="577850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93D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6000" y="3609213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0093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01013-BABD-4CBC-B121-9C4534E397B3}" type="datetime1">
              <a:rPr lang="de-DE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de-AT" dirty="0" smtClean="0"/>
              <a:t>Georg Oberdorfer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55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3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800100"/>
          </a:xfrm>
          <a:prstGeom prst="rect">
            <a:avLst/>
          </a:prstGeom>
        </p:spPr>
        <p:txBody>
          <a:bodyPr vert="horz"/>
          <a:lstStyle>
            <a:lvl1pPr algn="l">
              <a:defRPr sz="3000">
                <a:solidFill>
                  <a:srgbClr val="0093D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4800" y="1928520"/>
            <a:ext cx="7924800" cy="66228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093D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930400" y="3100388"/>
            <a:ext cx="6299200" cy="2462212"/>
          </a:xfrm>
          <a:prstGeom prst="rect">
            <a:avLst/>
          </a:prstGeom>
        </p:spPr>
        <p:txBody>
          <a:bodyPr vert="horz"/>
          <a:lstStyle>
            <a:lvl1pPr>
              <a:buSzPct val="80000"/>
              <a:buFontTx/>
              <a:buBlip>
                <a:blip r:embed="rId2"/>
              </a:buBlip>
              <a:defRPr sz="2000" b="0" i="0" baseline="0">
                <a:latin typeface="Arial Bold"/>
                <a:cs typeface="Arial Bold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</p:txBody>
      </p:sp>
      <p:sp>
        <p:nvSpPr>
          <p:cNvPr id="5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3EBF-D95D-49FB-9855-A2168B14DE73}" type="datetime1">
              <a:rPr lang="de-DE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04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800100"/>
          </a:xfrm>
          <a:prstGeom prst="rect">
            <a:avLst/>
          </a:prstGeom>
        </p:spPr>
        <p:txBody>
          <a:bodyPr vert="horz"/>
          <a:lstStyle>
            <a:lvl1pPr algn="l">
              <a:defRPr sz="3000">
                <a:solidFill>
                  <a:srgbClr val="0093D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4800" y="1928520"/>
            <a:ext cx="7924800" cy="66228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093D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930400" y="3100388"/>
            <a:ext cx="6299200" cy="246221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0" baseline="0">
                <a:latin typeface="Arial Bold"/>
                <a:cs typeface="Arial Bold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DFA6-9C09-4BFD-A87F-E48D38C2164F}" type="datetime1">
              <a:rPr lang="de-DE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081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VA_PPT_Template16x9_bschm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2560638" y="2519363"/>
            <a:ext cx="8001000" cy="3570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800100"/>
          </a:xfrm>
          <a:prstGeom prst="rect">
            <a:avLst/>
          </a:prstGeom>
        </p:spPr>
        <p:txBody>
          <a:bodyPr vert="horz"/>
          <a:lstStyle>
            <a:lvl1pPr algn="l">
              <a:defRPr sz="3000">
                <a:solidFill>
                  <a:srgbClr val="0093D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4800" y="1928520"/>
            <a:ext cx="7924800" cy="66228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093D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Datumsplatzhalter 1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6BB-C589-42AD-AAFC-9C32390747E0}" type="datetime1">
              <a:rPr lang="de-DE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511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02.05.2016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DI Georg Oberdorfer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10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AUVA_PPT_Template16x9_bbre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11"/>
          <p:cNvSpPr>
            <a:spLocks noGrp="1"/>
          </p:cNvSpPr>
          <p:nvPr>
            <p:ph type="dt" sz="half" idx="2"/>
          </p:nvPr>
        </p:nvSpPr>
        <p:spPr>
          <a:xfrm>
            <a:off x="352425" y="6135688"/>
            <a:ext cx="2687638" cy="344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A340665-9A51-4B65-9D84-9B6A602FA1E6}" type="datetime1">
              <a:rPr lang="de-DE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071813" y="6135688"/>
            <a:ext cx="3649662" cy="344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AUVA_PPT_Template16x9_star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AUVA_PPT_Template16x9_bschma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352425" y="6135688"/>
            <a:ext cx="2687638" cy="344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31FC41-D4B1-47E7-923F-26AB0C5E60BA}" type="datetime1">
              <a:rPr lang="de-DE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071813" y="6135688"/>
            <a:ext cx="3649662" cy="344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va.at/" TargetMode="External"/><Relationship Id="rId2" Type="http://schemas.openxmlformats.org/officeDocument/2006/relationships/hyperlink" Target="mailto:georg.oberdorfer@auva.a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fw.ac.a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fw.ac.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352425" y="916781"/>
            <a:ext cx="1036955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Sječa drveća (u milijunima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kubika)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 Austriji od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2005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2018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Izvor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BMNT)</a:t>
            </a:r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endParaRPr lang="de-DE" altLang="de-DE" smtClean="0"/>
          </a:p>
        </p:txBody>
      </p:sp>
      <p:sp>
        <p:nvSpPr>
          <p:cNvPr id="9" name="Textplatzhalter 17"/>
          <p:cNvSpPr>
            <a:spLocks noGrp="1"/>
          </p:cNvSpPr>
          <p:nvPr>
            <p:ph type="body" sz="quarter" idx="11"/>
          </p:nvPr>
        </p:nvSpPr>
        <p:spPr bwMode="auto">
          <a:xfrm>
            <a:off x="7129189" y="2231975"/>
            <a:ext cx="4032448" cy="232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50000"/>
              </a:lnSpc>
              <a:buSzPct val="80000"/>
            </a:pPr>
            <a:r>
              <a:rPr lang="hr-HR" altLang="de-DE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Ukupna sječa</a:t>
            </a:r>
            <a:endParaRPr lang="de-AT" altLang="de-DE" sz="2200" b="1" dirty="0">
              <a:solidFill>
                <a:schemeClr val="tx2">
                  <a:lumMod val="60000"/>
                  <a:lumOff val="40000"/>
                </a:schemeClr>
              </a:solidFill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marL="0" indent="0" eaLnBrk="1" hangingPunct="1">
              <a:lnSpc>
                <a:spcPct val="150000"/>
              </a:lnSpc>
              <a:buSzPct val="80000"/>
            </a:pPr>
            <a:r>
              <a:rPr lang="hr-HR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Crnogorica</a:t>
            </a:r>
            <a:endParaRPr lang="de-AT" altLang="de-DE" sz="2200" b="1" dirty="0">
              <a:solidFill>
                <a:schemeClr val="accent6">
                  <a:lumMod val="75000"/>
                </a:schemeClr>
              </a:solidFill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marL="0" indent="0" eaLnBrk="1" hangingPunct="1">
              <a:lnSpc>
                <a:spcPct val="150000"/>
              </a:lnSpc>
              <a:buSzPct val="80000"/>
            </a:pPr>
            <a:r>
              <a:rPr lang="hr-HR" altLang="de-DE" sz="2200" b="1" dirty="0" smtClean="0">
                <a:solidFill>
                  <a:srgbClr val="FFC000"/>
                </a:solidFill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Korisno drvo</a:t>
            </a:r>
            <a:endParaRPr lang="de-AT" altLang="de-DE" sz="2200" b="1" dirty="0">
              <a:solidFill>
                <a:srgbClr val="FFC000"/>
              </a:solidFill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marL="0" indent="0" eaLnBrk="1" hangingPunct="1">
              <a:lnSpc>
                <a:spcPct val="150000"/>
              </a:lnSpc>
              <a:buSzPct val="80000"/>
            </a:pPr>
            <a:r>
              <a:rPr lang="hr-HR" altLang="de-DE" sz="2200" b="1" dirty="0" smtClean="0">
                <a:solidFill>
                  <a:schemeClr val="accent3">
                    <a:lumMod val="50000"/>
                  </a:schemeClr>
                </a:solidFill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Štetno drvo</a:t>
            </a:r>
            <a:endParaRPr lang="de-AT" altLang="de-DE" sz="2200" b="1" dirty="0">
              <a:solidFill>
                <a:schemeClr val="accent3">
                  <a:lumMod val="50000"/>
                </a:schemeClr>
              </a:solidFill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marL="0" indent="0" eaLnBrk="1" hangingPunct="1">
              <a:lnSpc>
                <a:spcPct val="150000"/>
              </a:lnSpc>
              <a:buSzPct val="80000"/>
            </a:pPr>
            <a:r>
              <a:rPr lang="hr-HR" altLang="de-DE" sz="2200" b="1" dirty="0" smtClean="0">
                <a:solidFill>
                  <a:schemeClr val="accent1">
                    <a:lumMod val="75000"/>
                  </a:schemeClr>
                </a:solidFill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Drvo za dobivanje energije</a:t>
            </a:r>
            <a:endParaRPr lang="de-AT" altLang="de-DE" sz="2200" b="1" dirty="0" smtClean="0">
              <a:solidFill>
                <a:schemeClr val="accent1">
                  <a:lumMod val="75000"/>
                </a:schemeClr>
              </a:solidFill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marL="0" indent="0" eaLnBrk="1" hangingPunct="1">
              <a:lnSpc>
                <a:spcPct val="150000"/>
              </a:lnSpc>
              <a:buSzPct val="80000"/>
            </a:pPr>
            <a:r>
              <a:rPr lang="hr-HR" altLang="de-DE" sz="2200" b="1" dirty="0" smtClean="0">
                <a:solidFill>
                  <a:schemeClr val="bg1">
                    <a:lumMod val="65000"/>
                  </a:schemeClr>
                </a:solidFill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Bjelogorica</a:t>
            </a:r>
            <a:endParaRPr lang="de-AT" altLang="de-DE" sz="2200" b="1" dirty="0">
              <a:solidFill>
                <a:schemeClr val="bg1">
                  <a:lumMod val="65000"/>
                </a:schemeClr>
              </a:solidFill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943943"/>
            <a:ext cx="6560740" cy="4159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384175" y="1306299"/>
            <a:ext cx="1036955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Ozljede na radu u šumarstvu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2013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2017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(SVB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AUVA)</a:t>
            </a:r>
          </a:p>
        </p:txBody>
      </p:sp>
      <p:sp>
        <p:nvSpPr>
          <p:cNvPr id="8196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7201197" y="1871935"/>
            <a:ext cx="3888432" cy="4114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altLang="de-DE" dirty="0">
                <a:solidFill>
                  <a:schemeClr val="accent5">
                    <a:lumMod val="75000"/>
                  </a:schemeClr>
                </a:solidFill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Ozljede</a:t>
            </a:r>
            <a:r>
              <a:rPr lang="hr-HR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na radu 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bez nezgoda na putu do i od posla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kod šumarskih radova i radova na šumarskim kulturama 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– 2013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-2017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primarna osovina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rgbClr val="C00000"/>
                </a:solidFill>
              </a:rPr>
              <a:t>kau</a:t>
            </a:r>
            <a:r>
              <a:rPr lang="hr-HR" b="1" dirty="0" err="1" smtClean="0">
                <a:solidFill>
                  <a:srgbClr val="C00000"/>
                </a:solidFill>
              </a:rPr>
              <a:t>zalno</a:t>
            </a:r>
            <a:r>
              <a:rPr lang="de-AT" b="1" dirty="0" smtClean="0">
                <a:solidFill>
                  <a:srgbClr val="C00000"/>
                </a:solidFill>
              </a:rPr>
              <a:t> </a:t>
            </a:r>
            <a:r>
              <a:rPr lang="hr-HR" b="1" dirty="0" smtClean="0">
                <a:solidFill>
                  <a:srgbClr val="C00000"/>
                </a:solidFill>
              </a:rPr>
              <a:t>smrtne ozljede na radu kod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šumarskih radova i radova na šumarskim kulturama</a:t>
            </a:r>
            <a:r>
              <a:rPr lang="de-AT" b="1" dirty="0" smtClean="0">
                <a:solidFill>
                  <a:srgbClr val="C00000"/>
                </a:solidFill>
              </a:rPr>
              <a:t> – 2013</a:t>
            </a:r>
            <a:r>
              <a:rPr lang="hr-HR" b="1" dirty="0" smtClean="0">
                <a:solidFill>
                  <a:srgbClr val="C00000"/>
                </a:solidFill>
              </a:rPr>
              <a:t>.</a:t>
            </a:r>
            <a:r>
              <a:rPr lang="de-AT" b="1" dirty="0" smtClean="0">
                <a:solidFill>
                  <a:srgbClr val="C00000"/>
                </a:solidFill>
              </a:rPr>
              <a:t>-2017</a:t>
            </a:r>
            <a:r>
              <a:rPr lang="hr-HR" b="1" dirty="0" smtClean="0">
                <a:solidFill>
                  <a:srgbClr val="C00000"/>
                </a:solidFill>
              </a:rPr>
              <a:t>.</a:t>
            </a:r>
            <a:r>
              <a:rPr lang="de-AT" b="1" dirty="0" smtClean="0">
                <a:solidFill>
                  <a:srgbClr val="C00000"/>
                </a:solidFill>
              </a:rPr>
              <a:t> (</a:t>
            </a:r>
            <a:r>
              <a:rPr lang="hr-HR" b="1" dirty="0" smtClean="0">
                <a:solidFill>
                  <a:srgbClr val="C00000"/>
                </a:solidFill>
              </a:rPr>
              <a:t>sekundarna osovina</a:t>
            </a:r>
            <a:r>
              <a:rPr lang="de-AT" b="1" dirty="0" smtClean="0">
                <a:solidFill>
                  <a:srgbClr val="C00000"/>
                </a:solidFill>
              </a:rPr>
              <a:t>)</a:t>
            </a:r>
            <a:endParaRPr lang="de-AT" b="1" dirty="0">
              <a:solidFill>
                <a:srgbClr val="C00000"/>
              </a:solidFill>
            </a:endParaRPr>
          </a:p>
          <a:p>
            <a:endParaRPr lang="de-AT" dirty="0"/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r>
              <a:rPr lang="hr-HR" altLang="de-DE" dirty="0" smtClean="0"/>
              <a:t>.</a:t>
            </a:r>
            <a:endParaRPr lang="de-DE" alt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9" y="1881544"/>
            <a:ext cx="6643955" cy="42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504453" y="927680"/>
            <a:ext cx="1036955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b="1" dirty="0" smtClean="0"/>
              <a:t>Šumarske ozljede</a:t>
            </a:r>
            <a:r>
              <a:rPr lang="de-AT" b="1" dirty="0" smtClean="0"/>
              <a:t>/</a:t>
            </a:r>
            <a:r>
              <a:rPr lang="hr-HR" b="1" dirty="0" smtClean="0"/>
              <a:t>sa smrtnim </a:t>
            </a:r>
            <a:r>
              <a:rPr lang="hr-HR" b="1" dirty="0" err="1" smtClean="0"/>
              <a:t>poslj</a:t>
            </a:r>
            <a:r>
              <a:rPr lang="hr-HR" b="1" dirty="0" smtClean="0"/>
              <a:t>.</a:t>
            </a:r>
            <a:r>
              <a:rPr lang="de-AT" b="1" dirty="0" smtClean="0"/>
              <a:t> </a:t>
            </a:r>
            <a:r>
              <a:rPr lang="de-AT" b="1" dirty="0" err="1" smtClean="0"/>
              <a:t>po</a:t>
            </a:r>
            <a:r>
              <a:rPr lang="de-AT" b="1" dirty="0" smtClean="0"/>
              <a:t> </a:t>
            </a:r>
            <a:r>
              <a:rPr lang="de-AT" b="1" dirty="0"/>
              <a:t>1 </a:t>
            </a:r>
            <a:r>
              <a:rPr lang="hr-HR" b="1" dirty="0" err="1" smtClean="0"/>
              <a:t>mil</a:t>
            </a:r>
            <a:r>
              <a:rPr lang="hr-HR" b="1" dirty="0" smtClean="0"/>
              <a:t>.</a:t>
            </a:r>
            <a:r>
              <a:rPr lang="de-AT" b="1" dirty="0" smtClean="0"/>
              <a:t> </a:t>
            </a:r>
            <a:r>
              <a:rPr lang="hr-HR" b="1" dirty="0" smtClean="0"/>
              <a:t>kubika</a:t>
            </a:r>
            <a:r>
              <a:rPr lang="de-AT" b="1" dirty="0" smtClean="0"/>
              <a:t> </a:t>
            </a:r>
            <a:r>
              <a:rPr lang="hr-HR" b="1" dirty="0" smtClean="0"/>
              <a:t>sječe </a:t>
            </a:r>
            <a:endParaRPr lang="de-AT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6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7201197" y="2268457"/>
            <a:ext cx="3888432" cy="37180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Šumarske ozljede </a:t>
            </a:r>
            <a:r>
              <a:rPr lang="de-AT" b="1" dirty="0" err="1" smtClean="0">
                <a:solidFill>
                  <a:schemeClr val="accent1">
                    <a:lumMod val="75000"/>
                  </a:schemeClr>
                </a:solidFill>
              </a:rPr>
              <a:t>po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mil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. kubika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sječe 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1977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- 2017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primarna osovina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Šumarske ozljede  sa smrtnim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poslj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de-AT" b="1" dirty="0" err="1" smtClean="0">
                <a:solidFill>
                  <a:srgbClr val="C00000"/>
                </a:solidFill>
              </a:rPr>
              <a:t>po</a:t>
            </a:r>
            <a:r>
              <a:rPr lang="de-AT" b="1" dirty="0" smtClean="0">
                <a:solidFill>
                  <a:srgbClr val="C00000"/>
                </a:solidFill>
              </a:rPr>
              <a:t> </a:t>
            </a:r>
            <a:r>
              <a:rPr lang="de-AT" b="1" dirty="0">
                <a:solidFill>
                  <a:srgbClr val="C00000"/>
                </a:solidFill>
              </a:rPr>
              <a:t>1 </a:t>
            </a:r>
            <a:r>
              <a:rPr lang="hr-HR" b="1" dirty="0" err="1" smtClean="0">
                <a:solidFill>
                  <a:srgbClr val="C00000"/>
                </a:solidFill>
              </a:rPr>
              <a:t>mil</a:t>
            </a:r>
            <a:r>
              <a:rPr lang="hr-HR" b="1" dirty="0" smtClean="0">
                <a:solidFill>
                  <a:srgbClr val="C00000"/>
                </a:solidFill>
              </a:rPr>
              <a:t>.</a:t>
            </a:r>
            <a:r>
              <a:rPr lang="de-AT" b="1" dirty="0" smtClean="0">
                <a:solidFill>
                  <a:srgbClr val="C00000"/>
                </a:solidFill>
              </a:rPr>
              <a:t> </a:t>
            </a:r>
            <a:r>
              <a:rPr lang="hr-HR" b="1" dirty="0" smtClean="0">
                <a:solidFill>
                  <a:srgbClr val="C00000"/>
                </a:solidFill>
              </a:rPr>
              <a:t>kubika sječe </a:t>
            </a:r>
            <a:r>
              <a:rPr lang="de-AT" b="1" dirty="0" smtClean="0">
                <a:solidFill>
                  <a:srgbClr val="C00000"/>
                </a:solidFill>
              </a:rPr>
              <a:t>1977</a:t>
            </a:r>
            <a:r>
              <a:rPr lang="hr-HR" b="1" dirty="0" smtClean="0">
                <a:solidFill>
                  <a:srgbClr val="C00000"/>
                </a:solidFill>
              </a:rPr>
              <a:t>.</a:t>
            </a:r>
            <a:r>
              <a:rPr lang="de-AT" b="1" dirty="0" smtClean="0">
                <a:solidFill>
                  <a:srgbClr val="C00000"/>
                </a:solidFill>
              </a:rPr>
              <a:t>- 2017</a:t>
            </a:r>
            <a:r>
              <a:rPr lang="hr-HR" b="1" dirty="0" smtClean="0">
                <a:solidFill>
                  <a:srgbClr val="C00000"/>
                </a:solidFill>
              </a:rPr>
              <a:t>.</a:t>
            </a:r>
            <a:r>
              <a:rPr lang="de-AT" b="1" dirty="0" smtClean="0">
                <a:solidFill>
                  <a:srgbClr val="C00000"/>
                </a:solidFill>
              </a:rPr>
              <a:t> (</a:t>
            </a:r>
            <a:r>
              <a:rPr lang="hr-HR" b="1" dirty="0" smtClean="0">
                <a:solidFill>
                  <a:srgbClr val="C00000"/>
                </a:solidFill>
              </a:rPr>
              <a:t>sekundarna osovina</a:t>
            </a:r>
            <a:r>
              <a:rPr lang="de-AT" b="1" dirty="0" smtClean="0">
                <a:solidFill>
                  <a:srgbClr val="C00000"/>
                </a:solidFill>
              </a:rPr>
              <a:t>)</a:t>
            </a:r>
            <a:endParaRPr lang="de-AT" b="1" dirty="0">
              <a:solidFill>
                <a:srgbClr val="C00000"/>
              </a:solidFill>
            </a:endParaRPr>
          </a:p>
          <a:p>
            <a:endParaRPr lang="de-AT" dirty="0"/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endParaRPr lang="de-DE" altLang="de-DE" smtClean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0"/>
          </p:nvPr>
        </p:nvSpPr>
        <p:spPr bwMode="auto">
          <a:xfrm>
            <a:off x="384175" y="1822450"/>
            <a:ext cx="9985375" cy="62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Izvor 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Sigurnosni propisi za šume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SVB, 2018</a:t>
            </a:r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endParaRPr lang="de-AT" altLang="de-DE" sz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4" y="2416266"/>
            <a:ext cx="6670397" cy="37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99" y="1371600"/>
            <a:ext cx="9200653" cy="800100"/>
          </a:xfrm>
        </p:spPr>
        <p:txBody>
          <a:bodyPr/>
          <a:lstStyle/>
          <a:p>
            <a:r>
              <a:rPr lang="hr-HR" dirty="0" smtClean="0"/>
              <a:t>Ozljede na radu u šumi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Najčešći uzroci ozljeda</a:t>
            </a:r>
            <a:endParaRPr lang="de-AT" dirty="0" smtClean="0"/>
          </a:p>
          <a:p>
            <a:r>
              <a:rPr lang="de-AT" sz="1200" dirty="0" smtClean="0"/>
              <a:t>(</a:t>
            </a:r>
            <a:r>
              <a:rPr lang="hr-HR" sz="1200" dirty="0" smtClean="0"/>
              <a:t>Slika</a:t>
            </a:r>
            <a:r>
              <a:rPr lang="de-AT" sz="1200" dirty="0" smtClean="0"/>
              <a:t>: BMNT)</a:t>
            </a:r>
            <a:endParaRPr lang="de-AT" sz="1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52425" y="3100388"/>
            <a:ext cx="6776764" cy="2462212"/>
          </a:xfrm>
        </p:spPr>
        <p:txBody>
          <a:bodyPr/>
          <a:lstStyle/>
          <a:p>
            <a:pPr marL="0" indent="0" eaLnBrk="1" hangingPunct="1">
              <a:buSzPct val="80000"/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Najčešći uzroci ozljeda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Drveće i grane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Gubitak kontrole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,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lomljenje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,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urušavanje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c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ca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AT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50 %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ozljeda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Rušenje i sječa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c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ca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AT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25 %</a:t>
            </a: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Gubitak kontrole nad motornom pilom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c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ca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AT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10 %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r>
              <a:rPr lang="hr-HR" dirty="0" smtClean="0"/>
              <a:t>.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37" y="1029322"/>
            <a:ext cx="3562987" cy="51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99" y="1371600"/>
            <a:ext cx="9200653" cy="800100"/>
          </a:xfrm>
        </p:spPr>
        <p:txBody>
          <a:bodyPr/>
          <a:lstStyle/>
          <a:p>
            <a:r>
              <a:rPr lang="hr-HR" dirty="0" smtClean="0"/>
              <a:t>Ozljede na radu u šumi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Najčešće ozljede</a:t>
            </a:r>
            <a:endParaRPr lang="de-AT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r>
              <a:rPr lang="de-AT" sz="1200" dirty="0"/>
              <a:t>(Bild: Alexander Haiden, BMNT)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375601" y="2880047"/>
            <a:ext cx="6825595" cy="24622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SzPct val="80000"/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Najčešće ozljede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</a:p>
          <a:p>
            <a:pPr eaLnBrk="1" hangingPunct="1">
              <a:buSzPct val="80000"/>
              <a:buFont typeface="Arial" panose="020B0604020202020204" pitchFamily="34" charset="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Lomovi/puknuća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c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ca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50 %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ozljeda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Font typeface="Arial" panose="020B0604020202020204" pitchFamily="34" charset="0"/>
              <a:buBlip>
                <a:blip r:embed="rId2"/>
              </a:buBlip>
            </a:pP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tvorene rane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c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ca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35 %</a:t>
            </a:r>
          </a:p>
          <a:p>
            <a:pPr eaLnBrk="1" hangingPunct="1">
              <a:buSzPct val="80000"/>
              <a:buFont typeface="Arial" panose="020B0604020202020204" pitchFamily="34" charset="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Iščašenja/nategnuća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c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ca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21 %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45" y="1139155"/>
            <a:ext cx="3928612" cy="47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90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99" y="1371600"/>
            <a:ext cx="10856837" cy="800100"/>
          </a:xfrm>
        </p:spPr>
        <p:txBody>
          <a:bodyPr/>
          <a:lstStyle/>
          <a:p>
            <a:r>
              <a:rPr lang="hr-HR" dirty="0" smtClean="0"/>
              <a:t>Priznate ozljede na radu </a:t>
            </a:r>
            <a:r>
              <a:rPr lang="de-AT" dirty="0" smtClean="0"/>
              <a:t>(</a:t>
            </a:r>
            <a:r>
              <a:rPr lang="hr-HR" dirty="0" smtClean="0"/>
              <a:t>bez onih na putu do i od posla</a:t>
            </a:r>
            <a:r>
              <a:rPr lang="de-AT" dirty="0" smtClean="0"/>
              <a:t>) </a:t>
            </a:r>
            <a:r>
              <a:rPr lang="hr-HR" dirty="0" smtClean="0"/>
              <a:t>s motornim pilama</a:t>
            </a:r>
            <a:r>
              <a:rPr lang="de-AT" dirty="0" smtClean="0"/>
              <a:t>: 2014</a:t>
            </a:r>
            <a:r>
              <a:rPr lang="hr-HR" dirty="0" smtClean="0"/>
              <a:t>.</a:t>
            </a:r>
            <a:r>
              <a:rPr lang="de-AT" dirty="0" smtClean="0"/>
              <a:t> – 2018</a:t>
            </a:r>
            <a:r>
              <a:rPr lang="hr-HR" dirty="0" smtClean="0"/>
              <a:t>.</a:t>
            </a:r>
            <a:r>
              <a:rPr lang="de-AT" dirty="0" smtClean="0"/>
              <a:t>, AUVA &amp; SVB  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r>
              <a:rPr lang="hr-HR" dirty="0" smtClean="0"/>
              <a:t>.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06488"/>
              </p:ext>
            </p:extLst>
          </p:nvPr>
        </p:nvGraphicFramePr>
        <p:xfrm>
          <a:off x="304797" y="2641246"/>
          <a:ext cx="10856840" cy="297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120">
                  <a:extLst>
                    <a:ext uri="{9D8B030D-6E8A-4147-A177-3AD203B41FA5}">
                      <a16:colId xmlns:a16="http://schemas.microsoft.com/office/drawing/2014/main" xmlns="" val="80512302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25617133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34040526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92131796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0246511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898568803"/>
                    </a:ext>
                  </a:extLst>
                </a:gridCol>
              </a:tblGrid>
              <a:tr h="604400">
                <a:tc>
                  <a:txBody>
                    <a:bodyPr/>
                    <a:lstStyle/>
                    <a:p>
                      <a:r>
                        <a:rPr lang="hr-HR" sz="2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Nositelj osiguranja</a:t>
                      </a:r>
                      <a:endParaRPr lang="de-AT" sz="2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16702330"/>
                  </a:ext>
                </a:extLst>
              </a:tr>
              <a:tr h="6044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2874773"/>
                  </a:ext>
                </a:extLst>
              </a:tr>
              <a:tr h="6044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08430930"/>
                  </a:ext>
                </a:extLst>
              </a:tr>
              <a:tr h="1161906">
                <a:tc>
                  <a:txBody>
                    <a:bodyPr/>
                    <a:lstStyle/>
                    <a:p>
                      <a:pPr algn="l" fontAlgn="ctr"/>
                      <a:r>
                        <a:rPr lang="hr-H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Svi</a:t>
                      </a:r>
                      <a:r>
                        <a:rPr lang="hr-HR" sz="2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nositelji osiguranja </a:t>
                      </a:r>
                      <a:endParaRPr lang="de-AT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79491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83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036" y="971550"/>
            <a:ext cx="10856837" cy="800100"/>
          </a:xfrm>
        </p:spPr>
        <p:txBody>
          <a:bodyPr/>
          <a:lstStyle/>
          <a:p>
            <a:r>
              <a:rPr lang="hr-HR" sz="2900" dirty="0" smtClean="0"/>
              <a:t>Priznate ozljede na radu zaposlenika </a:t>
            </a:r>
            <a:r>
              <a:rPr lang="de-AT" sz="2900" dirty="0" smtClean="0"/>
              <a:t>(</a:t>
            </a:r>
            <a:r>
              <a:rPr lang="hr-HR" sz="2900" dirty="0" smtClean="0"/>
              <a:t>bez ozljeda do i od posla</a:t>
            </a:r>
            <a:r>
              <a:rPr lang="de-AT" sz="2900" dirty="0" smtClean="0"/>
              <a:t>) </a:t>
            </a:r>
            <a:r>
              <a:rPr lang="hr-HR" sz="2900" dirty="0" smtClean="0"/>
              <a:t>s motornim pilama prema gospodarskim razredima</a:t>
            </a:r>
            <a:r>
              <a:rPr lang="de-AT" sz="2900" dirty="0" smtClean="0"/>
              <a:t>: 2014</a:t>
            </a:r>
            <a:r>
              <a:rPr lang="hr-HR" sz="2900" dirty="0" smtClean="0"/>
              <a:t>.</a:t>
            </a:r>
            <a:r>
              <a:rPr lang="de-AT" sz="2900" dirty="0" smtClean="0"/>
              <a:t> – 2018</a:t>
            </a:r>
            <a:r>
              <a:rPr lang="hr-HR" sz="2900" dirty="0" smtClean="0"/>
              <a:t>.</a:t>
            </a:r>
            <a:r>
              <a:rPr lang="de-AT" sz="2900" dirty="0" smtClean="0"/>
              <a:t>, AUVA &amp; SVB  </a:t>
            </a:r>
            <a:endParaRPr lang="de-AT" sz="29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r>
              <a:rPr lang="hr-HR" dirty="0" smtClean="0"/>
              <a:t>.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45107"/>
              </p:ext>
            </p:extLst>
          </p:nvPr>
        </p:nvGraphicFramePr>
        <p:xfrm>
          <a:off x="378221" y="2379387"/>
          <a:ext cx="10856839" cy="369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824">
                  <a:extLst>
                    <a:ext uri="{9D8B030D-6E8A-4147-A177-3AD203B41FA5}">
                      <a16:colId xmlns:a16="http://schemas.microsoft.com/office/drawing/2014/main" xmlns="" val="805123020"/>
                    </a:ext>
                  </a:extLst>
                </a:gridCol>
                <a:gridCol w="1080403">
                  <a:extLst>
                    <a:ext uri="{9D8B030D-6E8A-4147-A177-3AD203B41FA5}">
                      <a16:colId xmlns:a16="http://schemas.microsoft.com/office/drawing/2014/main" xmlns="" val="2256171337"/>
                    </a:ext>
                  </a:extLst>
                </a:gridCol>
                <a:gridCol w="1080403">
                  <a:extLst>
                    <a:ext uri="{9D8B030D-6E8A-4147-A177-3AD203B41FA5}">
                      <a16:colId xmlns:a16="http://schemas.microsoft.com/office/drawing/2014/main" xmlns="" val="2340405265"/>
                    </a:ext>
                  </a:extLst>
                </a:gridCol>
                <a:gridCol w="1080403">
                  <a:extLst>
                    <a:ext uri="{9D8B030D-6E8A-4147-A177-3AD203B41FA5}">
                      <a16:colId xmlns:a16="http://schemas.microsoft.com/office/drawing/2014/main" xmlns="" val="3921317961"/>
                    </a:ext>
                  </a:extLst>
                </a:gridCol>
                <a:gridCol w="1080403">
                  <a:extLst>
                    <a:ext uri="{9D8B030D-6E8A-4147-A177-3AD203B41FA5}">
                      <a16:colId xmlns:a16="http://schemas.microsoft.com/office/drawing/2014/main" xmlns="" val="4024651104"/>
                    </a:ext>
                  </a:extLst>
                </a:gridCol>
                <a:gridCol w="1080403">
                  <a:extLst>
                    <a:ext uri="{9D8B030D-6E8A-4147-A177-3AD203B41FA5}">
                      <a16:colId xmlns:a16="http://schemas.microsoft.com/office/drawing/2014/main" xmlns="" val="2898568803"/>
                    </a:ext>
                  </a:extLst>
                </a:gridCol>
              </a:tblGrid>
              <a:tr h="502000">
                <a:tc>
                  <a:txBody>
                    <a:bodyPr/>
                    <a:lstStyle/>
                    <a:p>
                      <a:r>
                        <a:rPr lang="hr-HR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Gospodarski razred</a:t>
                      </a:r>
                      <a:endParaRPr lang="de-AT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16702330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  <a:r>
                        <a:rPr lang="de-AT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Poljoprivreda i šumarstvo</a:t>
                      </a:r>
                      <a:r>
                        <a:rPr lang="de-AT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ribarstvo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2874773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– </a:t>
                      </a:r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Proizvodnja robe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4846137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</a:t>
                      </a:r>
                      <a:r>
                        <a:rPr lang="de-AT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lang="hr-HR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Graditeljstvo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48748845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– </a:t>
                      </a:r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Pružanje ostalih gospodarskih</a:t>
                      </a:r>
                      <a:r>
                        <a:rPr lang="hr-HR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usluga 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93494084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– </a:t>
                      </a:r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Javna uprava</a:t>
                      </a:r>
                      <a:r>
                        <a:rPr lang="de-AT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obrana</a:t>
                      </a:r>
                      <a:r>
                        <a:rPr lang="de-AT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hr-HR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socijalno  osiguranje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29227675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Svi gospodarski razredi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8347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9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845347"/>
            <a:ext cx="10809212" cy="800100"/>
          </a:xfrm>
        </p:spPr>
        <p:txBody>
          <a:bodyPr/>
          <a:lstStyle/>
          <a:p>
            <a:r>
              <a:rPr lang="de-AT" sz="3200" dirty="0" smtClean="0"/>
              <a:t>Po</a:t>
            </a:r>
            <a:r>
              <a:rPr lang="hr-HR" sz="3200" dirty="0" smtClean="0"/>
              <a:t>g</a:t>
            </a:r>
            <a:r>
              <a:rPr lang="de-AT" sz="3200" dirty="0" smtClean="0"/>
              <a:t>o</a:t>
            </a:r>
            <a:r>
              <a:rPr lang="hr-HR" sz="3200" dirty="0" smtClean="0"/>
              <a:t>đ</a:t>
            </a:r>
            <a:r>
              <a:rPr lang="de-AT" sz="3200" dirty="0" smtClean="0"/>
              <a:t>eni </a:t>
            </a:r>
            <a:r>
              <a:rPr lang="hr-HR" sz="3200" dirty="0" smtClean="0"/>
              <a:t>dijelovi tijela kod ozljeda na radu (bez </a:t>
            </a:r>
            <a:r>
              <a:rPr lang="hr-HR" sz="3200" dirty="0"/>
              <a:t>o</a:t>
            </a:r>
            <a:r>
              <a:rPr lang="hr-HR" sz="3200" dirty="0" smtClean="0"/>
              <a:t>zljeda do i od posla</a:t>
            </a:r>
            <a:r>
              <a:rPr lang="de-AT" sz="3200" dirty="0" smtClean="0"/>
              <a:t>)</a:t>
            </a:r>
            <a:r>
              <a:rPr lang="hr-HR" sz="3200" dirty="0" smtClean="0"/>
              <a:t> </a:t>
            </a:r>
            <a:r>
              <a:rPr lang="de-AT" sz="3200" dirty="0" smtClean="0"/>
              <a:t>s motornim pilama, 2014. </a:t>
            </a:r>
            <a:r>
              <a:rPr lang="de-AT" sz="3200" dirty="0"/>
              <a:t>– </a:t>
            </a:r>
            <a:r>
              <a:rPr lang="de-AT" sz="3200" dirty="0" smtClean="0"/>
              <a:t>2018., </a:t>
            </a:r>
            <a:r>
              <a:rPr lang="de-AT" sz="3200" dirty="0"/>
              <a:t>AUVA &amp; SVB 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r>
              <a:rPr lang="hr-HR" dirty="0" smtClean="0"/>
              <a:t>.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686" y="1943943"/>
            <a:ext cx="6329240" cy="4083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9109" y="2027839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400" dirty="0"/>
              <a:t>glava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09389" y="2487868"/>
            <a:ext cx="2520000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hr-HR" sz="1400" dirty="0"/>
              <a:t>rame, rameni zglob i ruka</a:t>
            </a:r>
            <a:endParaRPr lang="hr-H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9109" y="2924166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400" dirty="0"/>
              <a:t>šaka</a:t>
            </a:r>
            <a:endParaRPr lang="hr-H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9109" y="3392246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400" dirty="0"/>
              <a:t>prst/i</a:t>
            </a:r>
            <a:endParaRPr lang="hr-H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9109" y="3860326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400" dirty="0"/>
              <a:t>natkoljenica</a:t>
            </a:r>
            <a:endParaRPr lang="hr-H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13169" y="4341497"/>
            <a:ext cx="25162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200" dirty="0"/>
              <a:t>koljeno, </a:t>
            </a:r>
            <a:r>
              <a:rPr lang="hr-HR" sz="1200" dirty="0" err="1"/>
              <a:t>koljenski</a:t>
            </a:r>
            <a:r>
              <a:rPr lang="hr-HR" sz="1200" dirty="0"/>
              <a:t> zglob i patela</a:t>
            </a:r>
            <a:endParaRPr lang="hr-HR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374804" y="4827970"/>
            <a:ext cx="252000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200" dirty="0"/>
              <a:t>stopalo, </a:t>
            </a:r>
            <a:r>
              <a:rPr lang="de-DE" sz="1200" dirty="0"/>
              <a:t>metatarzalna kost, korijen stopala bez skočne i petne kosti </a:t>
            </a:r>
            <a:endParaRPr lang="hr-HR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67235" y="5224733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400" dirty="0"/>
              <a:t>nožni prsti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90797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036" y="971550"/>
            <a:ext cx="10856837" cy="800100"/>
          </a:xfrm>
        </p:spPr>
        <p:txBody>
          <a:bodyPr/>
          <a:lstStyle/>
          <a:p>
            <a:r>
              <a:rPr lang="hr-HR" sz="2900" dirty="0" smtClean="0"/>
              <a:t>Priznate ozljede na radu </a:t>
            </a:r>
            <a:r>
              <a:rPr lang="hr-HR" sz="2900" dirty="0" err="1" smtClean="0"/>
              <a:t>zaposl</a:t>
            </a:r>
            <a:r>
              <a:rPr lang="de-DE" sz="2900" dirty="0" smtClean="0"/>
              <a:t>.</a:t>
            </a:r>
            <a:r>
              <a:rPr lang="de-AT" sz="2900" dirty="0" smtClean="0"/>
              <a:t> (</a:t>
            </a:r>
            <a:r>
              <a:rPr lang="de-AT" sz="2900" dirty="0" err="1" smtClean="0"/>
              <a:t>bez</a:t>
            </a:r>
            <a:r>
              <a:rPr lang="de-AT" sz="2900" dirty="0" smtClean="0"/>
              <a:t> </a:t>
            </a:r>
            <a:r>
              <a:rPr lang="de-AT" sz="2900" dirty="0" err="1" smtClean="0"/>
              <a:t>onih</a:t>
            </a:r>
            <a:r>
              <a:rPr lang="de-AT" sz="2900" dirty="0" smtClean="0"/>
              <a:t> na </a:t>
            </a:r>
            <a:r>
              <a:rPr lang="de-AT" sz="2900" dirty="0" err="1" smtClean="0"/>
              <a:t>putu</a:t>
            </a:r>
            <a:r>
              <a:rPr lang="de-AT" sz="2900" dirty="0" smtClean="0"/>
              <a:t> do i </a:t>
            </a:r>
            <a:r>
              <a:rPr lang="de-AT" sz="2900" dirty="0" err="1" smtClean="0"/>
              <a:t>od</a:t>
            </a:r>
            <a:r>
              <a:rPr lang="de-AT" sz="2900" dirty="0" smtClean="0"/>
              <a:t> </a:t>
            </a:r>
            <a:r>
              <a:rPr lang="de-AT" sz="2900" dirty="0" err="1" smtClean="0"/>
              <a:t>posla</a:t>
            </a:r>
            <a:r>
              <a:rPr lang="de-AT" sz="2900" dirty="0" smtClean="0"/>
              <a:t>) s </a:t>
            </a:r>
            <a:r>
              <a:rPr lang="de-AT" sz="2900" dirty="0" err="1" smtClean="0"/>
              <a:t>mot</a:t>
            </a:r>
            <a:r>
              <a:rPr lang="de-AT" sz="2900" dirty="0" smtClean="0"/>
              <a:t>. </a:t>
            </a:r>
            <a:r>
              <a:rPr lang="de-AT" sz="2900" dirty="0" err="1" smtClean="0"/>
              <a:t>pilama</a:t>
            </a:r>
            <a:r>
              <a:rPr lang="de-AT" sz="2900" dirty="0" smtClean="0"/>
              <a:t> </a:t>
            </a:r>
            <a:r>
              <a:rPr lang="de-AT" sz="2900" dirty="0" err="1" smtClean="0"/>
              <a:t>prema</a:t>
            </a:r>
            <a:r>
              <a:rPr lang="de-AT" sz="2900" dirty="0" smtClean="0"/>
              <a:t> </a:t>
            </a:r>
            <a:r>
              <a:rPr lang="de-AT" sz="2900" dirty="0" err="1" smtClean="0"/>
              <a:t>zanim</a:t>
            </a:r>
            <a:r>
              <a:rPr lang="de-AT" sz="2900" dirty="0" smtClean="0"/>
              <a:t>. u </a:t>
            </a:r>
            <a:r>
              <a:rPr lang="de-AT" sz="2900" dirty="0" err="1" smtClean="0"/>
              <a:t>polj</a:t>
            </a:r>
            <a:r>
              <a:rPr lang="de-AT" sz="2900" dirty="0" smtClean="0"/>
              <a:t>. </a:t>
            </a:r>
            <a:r>
              <a:rPr lang="hr-HR" sz="2900" dirty="0" smtClean="0"/>
              <a:t>i</a:t>
            </a:r>
            <a:r>
              <a:rPr lang="de-AT" sz="2900" dirty="0" smtClean="0"/>
              <a:t> </a:t>
            </a:r>
            <a:r>
              <a:rPr lang="hr-HR" sz="2900" dirty="0" smtClean="0"/>
              <a:t>š</a:t>
            </a:r>
            <a:r>
              <a:rPr lang="de-AT" sz="2900" dirty="0" smtClean="0"/>
              <a:t>um</a:t>
            </a:r>
            <a:r>
              <a:rPr lang="hr-HR" sz="2900" dirty="0" smtClean="0"/>
              <a:t>.</a:t>
            </a:r>
            <a:r>
              <a:rPr lang="de-AT" sz="2900" dirty="0" smtClean="0"/>
              <a:t>: 2014</a:t>
            </a:r>
            <a:r>
              <a:rPr lang="hr-HR" sz="2900" dirty="0" smtClean="0"/>
              <a:t>.</a:t>
            </a:r>
            <a:r>
              <a:rPr lang="de-AT" sz="2900" dirty="0" smtClean="0"/>
              <a:t> – 2018</a:t>
            </a:r>
            <a:r>
              <a:rPr lang="hr-HR" sz="2900" dirty="0" smtClean="0"/>
              <a:t>.</a:t>
            </a:r>
            <a:endParaRPr lang="de-AT" sz="29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r>
              <a:rPr lang="hr-HR" dirty="0" smtClean="0"/>
              <a:t>.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98478"/>
              </p:ext>
            </p:extLst>
          </p:nvPr>
        </p:nvGraphicFramePr>
        <p:xfrm>
          <a:off x="378221" y="2018584"/>
          <a:ext cx="10711407" cy="4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0968">
                  <a:extLst>
                    <a:ext uri="{9D8B030D-6E8A-4147-A177-3AD203B41FA5}">
                      <a16:colId xmlns:a16="http://schemas.microsoft.com/office/drawing/2014/main" xmlns="" val="8051230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2561713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340405265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xmlns="" val="3921317961"/>
                    </a:ext>
                  </a:extLst>
                </a:gridCol>
              </a:tblGrid>
              <a:tr h="502000">
                <a:tc>
                  <a:txBody>
                    <a:bodyPr/>
                    <a:lstStyle/>
                    <a:p>
                      <a:r>
                        <a:rPr lang="hr-HR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Zanimanja</a:t>
                      </a:r>
                      <a:endParaRPr lang="de-AT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AUVA</a:t>
                      </a:r>
                      <a:endParaRPr lang="de-AT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SVB</a:t>
                      </a:r>
                      <a:endParaRPr lang="de-AT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AUVA + SVB </a:t>
                      </a:r>
                      <a:endParaRPr lang="de-AT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16702330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Rukovodeća radna snaga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62874773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Vrtlari </a:t>
                      </a:r>
                      <a:r>
                        <a:rPr lang="hr-HR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zemljoradnici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846137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Poljoprivrednici sa zemljoradnjom</a:t>
                      </a:r>
                      <a:r>
                        <a:rPr lang="hr-HR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 uzgojem životinja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8748845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Šumarska i srodna zanimanja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93494084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Stručnjaci</a:t>
                      </a:r>
                      <a:r>
                        <a:rPr lang="hr-HR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poljoprivredi, šumarstvu i ribarstvu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35964318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Pomoćni radnici</a:t>
                      </a:r>
                      <a:r>
                        <a:rPr lang="hr-HR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 </a:t>
                      </a:r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poljoprivredi, šumarstvu i ribarstvu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29227675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Pomoćna radna snaga</a:t>
                      </a:r>
                      <a:endParaRPr lang="de-A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8347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96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036" y="971550"/>
            <a:ext cx="10856837" cy="800100"/>
          </a:xfrm>
        </p:spPr>
        <p:txBody>
          <a:bodyPr/>
          <a:lstStyle/>
          <a:p>
            <a:r>
              <a:rPr lang="hr-HR" sz="2900" dirty="0" smtClean="0"/>
              <a:t>Strukovna izobrazba u šumarstvu u Austriji</a:t>
            </a:r>
            <a:endParaRPr lang="de-AT" sz="29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0" b="-1"/>
          <a:stretch/>
        </p:blipFill>
        <p:spPr>
          <a:xfrm>
            <a:off x="1440557" y="1655911"/>
            <a:ext cx="8504629" cy="4320480"/>
          </a:xfrm>
          <a:prstGeom prst="rect">
            <a:avLst/>
          </a:prstGeom>
          <a:ln>
            <a:solidFill>
              <a:srgbClr val="0093D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98425" y="3096071"/>
            <a:ext cx="129614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šumarski radnik</a:t>
            </a:r>
            <a:endParaRPr lang="hr-HR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528789" y="2456011"/>
            <a:ext cx="1440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kvalificirani šumarski radnik</a:t>
            </a:r>
            <a:endParaRPr lang="hr-HR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6801342" y="2456011"/>
            <a:ext cx="1440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kvalificirani šumarski radnik</a:t>
            </a:r>
            <a:endParaRPr lang="hr-HR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184973" y="2456011"/>
            <a:ext cx="1440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kvalificirani šumarski radnik</a:t>
            </a:r>
            <a:endParaRPr lang="hr-HR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8427588" y="1871935"/>
            <a:ext cx="1440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šumarski majstor</a:t>
            </a:r>
            <a:endParaRPr lang="hr-HR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8427588" y="3096071"/>
            <a:ext cx="14400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majstorski ispit</a:t>
            </a:r>
            <a:endParaRPr lang="hr-HR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962497" y="4536231"/>
            <a:ext cx="13680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praksa</a:t>
            </a:r>
          </a:p>
          <a:p>
            <a:pPr algn="ctr"/>
            <a:r>
              <a:rPr lang="hr-HR" sz="1050" dirty="0"/>
              <a:t>srodna zanimanja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7588" y="3493146"/>
            <a:ext cx="14400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pripremi tečaj</a:t>
            </a:r>
            <a:endParaRPr lang="hr-HR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8427588" y="3901361"/>
            <a:ext cx="14400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kvalificirani šumarski </a:t>
            </a:r>
            <a:r>
              <a:rPr lang="hr-HR" sz="1050" dirty="0" smtClean="0"/>
              <a:t>radnik - ispit</a:t>
            </a:r>
            <a:endParaRPr lang="hr-HR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5184973" y="3837757"/>
            <a:ext cx="1440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kvalificirani šumarski </a:t>
            </a:r>
            <a:r>
              <a:rPr lang="hr-HR" sz="1050" dirty="0" smtClean="0"/>
              <a:t>radnik - ispit</a:t>
            </a:r>
            <a:endParaRPr lang="hr-HR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6801342" y="3837757"/>
            <a:ext cx="1440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kvalificirani šumarski </a:t>
            </a:r>
            <a:r>
              <a:rPr lang="hr-HR" sz="1050" dirty="0" smtClean="0"/>
              <a:t>radnik - ispit</a:t>
            </a:r>
            <a:endParaRPr lang="hr-HR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3538666" y="4132612"/>
            <a:ext cx="1469938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/>
              <a:t>kvalificirani šumarski </a:t>
            </a:r>
            <a:r>
              <a:rPr lang="hr-HR" sz="1050" dirty="0" smtClean="0"/>
              <a:t>radnik - ispit</a:t>
            </a:r>
            <a:endParaRPr lang="hr-HR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3589635" y="4464279"/>
            <a:ext cx="1368000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 smtClean="0"/>
              <a:t>3 godine - naukovanje</a:t>
            </a:r>
            <a:r>
              <a:rPr lang="hr-HR" sz="1050" dirty="0"/>
              <a:t>, učenje zanata</a:t>
            </a:r>
            <a:endParaRPr lang="hr-HR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5199609" y="4491980"/>
            <a:ext cx="1404000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 smtClean="0"/>
              <a:t>3 godine - </a:t>
            </a:r>
            <a:r>
              <a:rPr lang="hr-HR" sz="1050" dirty="0"/>
              <a:t>Strukovna škola za poljoprivredu</a:t>
            </a:r>
            <a:endParaRPr lang="hr-HR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8463588" y="4600341"/>
            <a:ext cx="14040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 smtClean="0"/>
              <a:t>3 godine prakse</a:t>
            </a:r>
            <a:endParaRPr lang="hr-HR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6867598" y="4278563"/>
            <a:ext cx="1332000" cy="68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sz="1050" dirty="0" smtClean="0"/>
              <a:t>3 godine prakse, najmanje 120 sati tečaja, 21 godina starosti</a:t>
            </a:r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109158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4"/>
          <p:cNvSpPr>
            <a:spLocks noGrp="1"/>
          </p:cNvSpPr>
          <p:nvPr>
            <p:ph type="ctrTitle"/>
          </p:nvPr>
        </p:nvSpPr>
        <p:spPr bwMode="auto">
          <a:xfrm>
            <a:off x="2881313" y="2930525"/>
            <a:ext cx="6048375" cy="13896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 smtClean="0"/>
              <a:t>Osposobljavanje za rad s lančanom pilom u Austriji</a:t>
            </a:r>
            <a:endParaRPr lang="de-AT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1" name="Untertitel 15"/>
          <p:cNvSpPr>
            <a:spLocks noGrp="1"/>
          </p:cNvSpPr>
          <p:nvPr>
            <p:ph type="subTitle" idx="1"/>
          </p:nvPr>
        </p:nvSpPr>
        <p:spPr bwMode="auto">
          <a:xfrm>
            <a:off x="3040063" y="4479926"/>
            <a:ext cx="604837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Georg Oberdorfer,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ipl</a:t>
            </a:r>
            <a:r>
              <a:rPr lang="de-AT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  <a:r>
              <a:rPr lang="hr-HR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</a:t>
            </a:r>
            <a:r>
              <a:rPr lang="de-AT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ng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AUVA</a:t>
            </a:r>
            <a:endParaRPr lang="de-AT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2" name="Datumsplatzhalt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44DDE0-54D4-4CC1-82A9-0773D77656A8}" type="datetime1">
              <a:rPr lang="de-DE" altLang="de-DE" smtClean="0"/>
              <a:pPr/>
              <a:t>11.12.2019</a:t>
            </a:fld>
            <a:r>
              <a:rPr lang="hr-HR" altLang="de-DE" dirty="0" smtClean="0"/>
              <a:t>.</a:t>
            </a: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Obuke za motornu pilu</a:t>
            </a:r>
            <a:r>
              <a:rPr lang="de-AT" dirty="0" smtClean="0"/>
              <a:t>: Modul</a:t>
            </a:r>
            <a:r>
              <a:rPr lang="hr-HR" dirty="0" smtClean="0"/>
              <a:t>i</a:t>
            </a:r>
            <a:r>
              <a:rPr lang="de-AT" dirty="0" smtClean="0"/>
              <a:t> </a:t>
            </a:r>
            <a:r>
              <a:rPr lang="hr-HR" dirty="0" smtClean="0"/>
              <a:t>i tečajevi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200" dirty="0" smtClean="0"/>
              <a:t>(Foto: BMNT)</a:t>
            </a:r>
            <a:endParaRPr lang="de-AT" sz="1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04800" y="2736031"/>
            <a:ext cx="6536357" cy="2826569"/>
          </a:xfrm>
        </p:spPr>
        <p:txBody>
          <a:bodyPr/>
          <a:lstStyle/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Rukovanje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Sigurnost na radu 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Zaštitni uređaji i oprema 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Ergonomi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ja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Održavanje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</a:rPr>
              <a:t>Prva pomoć kod šumarskih nezgoda 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r>
              <a:rPr lang="hr-HR" dirty="0" smtClean="0"/>
              <a:t>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77" y="1793233"/>
            <a:ext cx="3072372" cy="43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Obuke za motorne pile</a:t>
            </a:r>
            <a:r>
              <a:rPr lang="de-AT" dirty="0" smtClean="0"/>
              <a:t>: Modul</a:t>
            </a:r>
            <a:r>
              <a:rPr lang="hr-HR" dirty="0" smtClean="0"/>
              <a:t>i</a:t>
            </a:r>
            <a:r>
              <a:rPr lang="de-AT" dirty="0" smtClean="0"/>
              <a:t> </a:t>
            </a:r>
            <a:r>
              <a:rPr lang="hr-HR" dirty="0" smtClean="0"/>
              <a:t>i tečajevi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200" dirty="0" smtClean="0"/>
              <a:t>(</a:t>
            </a:r>
            <a:r>
              <a:rPr lang="hr-HR" sz="1200" dirty="0" smtClean="0"/>
              <a:t>Slika</a:t>
            </a:r>
            <a:r>
              <a:rPr lang="de-AT" sz="1200" dirty="0" smtClean="0"/>
              <a:t>: LFS </a:t>
            </a:r>
            <a:r>
              <a:rPr lang="de-AT" sz="1200" dirty="0" err="1" smtClean="0"/>
              <a:t>Tamsweg</a:t>
            </a:r>
            <a:r>
              <a:rPr lang="de-AT" sz="1200" dirty="0" smtClean="0"/>
              <a:t>)</a:t>
            </a:r>
            <a:endParaRPr lang="de-AT" sz="1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04800" y="2736031"/>
            <a:ext cx="5744269" cy="2826569"/>
          </a:xfrm>
        </p:spPr>
        <p:txBody>
          <a:bodyPr/>
          <a:lstStyle/>
          <a:p>
            <a:pPr eaLnBrk="1" hangingPunct="1">
              <a:buSzPct val="80000"/>
              <a:buBlip>
                <a:blip r:embed="rId2"/>
              </a:buBlip>
            </a:pP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Plan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iranje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i organizacija rada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Smjer sječe i rušenja 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Tehnike sječe i rušenja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Rušenje tanjeg drveća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Rušenje debljeg drveća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Prerada oštećenog drva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r>
              <a:rPr lang="hr-HR" dirty="0" smtClean="0"/>
              <a:t>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5" y="2303983"/>
            <a:ext cx="4599516" cy="34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4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Obuke za motorne pile</a:t>
            </a:r>
            <a:r>
              <a:rPr lang="de-AT" dirty="0" smtClean="0"/>
              <a:t>: Modul</a:t>
            </a:r>
            <a:r>
              <a:rPr lang="hr-HR" dirty="0" smtClean="0"/>
              <a:t>i</a:t>
            </a:r>
            <a:r>
              <a:rPr lang="de-AT" dirty="0" smtClean="0"/>
              <a:t> </a:t>
            </a:r>
            <a:r>
              <a:rPr lang="hr-HR" dirty="0" smtClean="0"/>
              <a:t>i tečajevi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200" dirty="0" smtClean="0"/>
              <a:t>(Bild: Alexander Haiden, BMNT)</a:t>
            </a:r>
            <a:endParaRPr lang="de-AT" sz="1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04800" y="2736031"/>
            <a:ext cx="5744269" cy="2826569"/>
          </a:xfrm>
        </p:spPr>
        <p:txBody>
          <a:bodyPr/>
          <a:lstStyle/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</a:rPr>
              <a:t>Rad na strmom terenu 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</a:rPr>
              <a:t>Posebni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</a:rPr>
              <a:t> 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</a:rPr>
              <a:t>slu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</a:rPr>
              <a:t>č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</a:rPr>
              <a:t>ajevi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</a:rPr>
              <a:t> 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</a:rPr>
              <a:t>kod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</a:rPr>
              <a:t> 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</a:rPr>
              <a:t>sj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</a:rPr>
              <a:t>eče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</a:rPr>
              <a:t>Popravak motornih pila </a:t>
            </a:r>
            <a:endParaRPr lang="de-AT" sz="2400" dirty="0" smtClean="0">
              <a:latin typeface="Arial Bold" charset="0"/>
              <a:ea typeface="ＭＳ Ｐゴシック" panose="020B0600070205080204" pitchFamily="34" charset="-128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Vlastiti tečajevi za žene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2"/>
              </a:buBlip>
            </a:pPr>
            <a:endParaRPr lang="de-AT" sz="2400" dirty="0" smtClean="0">
              <a:latin typeface="Arial Bold" charset="0"/>
              <a:ea typeface="ＭＳ Ｐゴシック" panose="020B0600070205080204" pitchFamily="34" charset="-128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13" y="2105030"/>
            <a:ext cx="5614981" cy="37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32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036" y="971550"/>
            <a:ext cx="10856837" cy="800100"/>
          </a:xfrm>
        </p:spPr>
        <p:txBody>
          <a:bodyPr/>
          <a:lstStyle/>
          <a:p>
            <a:r>
              <a:rPr lang="de-AT" b="1" dirty="0" err="1" smtClean="0"/>
              <a:t>Europ</a:t>
            </a:r>
            <a:r>
              <a:rPr lang="hr-HR" b="1" dirty="0" err="1" smtClean="0"/>
              <a:t>ski</a:t>
            </a:r>
            <a:r>
              <a:rPr lang="hr-HR" b="1" dirty="0" smtClean="0"/>
              <a:t> certifikat za motorne pile</a:t>
            </a:r>
            <a:r>
              <a:rPr lang="de-AT" b="1" dirty="0" smtClean="0"/>
              <a:t> (</a:t>
            </a:r>
            <a:r>
              <a:rPr lang="de-AT" b="1" dirty="0"/>
              <a:t>ECC)</a:t>
            </a:r>
            <a:endParaRPr lang="de-AT" sz="29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r>
              <a:rPr lang="hr-HR" dirty="0" smtClean="0"/>
              <a:t>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31018"/>
              </p:ext>
            </p:extLst>
          </p:nvPr>
        </p:nvGraphicFramePr>
        <p:xfrm>
          <a:off x="393080" y="1943943"/>
          <a:ext cx="10826793" cy="334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6793">
                  <a:extLst>
                    <a:ext uri="{9D8B030D-6E8A-4147-A177-3AD203B41FA5}">
                      <a16:colId xmlns:a16="http://schemas.microsoft.com/office/drawing/2014/main" xmlns="" val="1901966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Različiti moduli</a:t>
                      </a:r>
                      <a:endParaRPr lang="de-A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01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ECC Modul 1: </a:t>
                      </a:r>
                      <a:r>
                        <a:rPr lang="hr-H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Održavanje motorne pile i tehnika rezanja</a:t>
                      </a:r>
                      <a:endParaRPr lang="de-A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341088"/>
                  </a:ext>
                </a:extLst>
              </a:tr>
              <a:tr h="1146301">
                <a:tc>
                  <a:txBody>
                    <a:bodyPr/>
                    <a:lstStyle/>
                    <a:p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Uvod u rad s motornom pilom</a:t>
                      </a:r>
                      <a:r>
                        <a:rPr lang="de-AT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Osnove zaštite na radu i zdravstvene zaštite</a:t>
                      </a:r>
                      <a:r>
                        <a:rPr lang="de-AT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Svladavanje jednostavnih tehnika rezanja na položenom drvu </a:t>
                      </a:r>
                      <a:r>
                        <a:rPr lang="de-AT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kompresijsko drvo</a:t>
                      </a:r>
                      <a:r>
                        <a:rPr lang="de-AT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bjelogorično drvo</a:t>
                      </a:r>
                      <a:r>
                        <a:rPr lang="de-AT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ubodni rez</a:t>
                      </a:r>
                      <a:r>
                        <a:rPr lang="de-AT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A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529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ECC Modul 2: </a:t>
                      </a:r>
                      <a:r>
                        <a:rPr lang="hr-H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Osnove prerade tankog drva</a:t>
                      </a:r>
                      <a:endParaRPr lang="de-A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866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Osnova tehnike rušenja</a:t>
                      </a:r>
                      <a:r>
                        <a:rPr lang="de-AT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sigurno zbrinjavanje visećih debla i za to potrebne tehnike rezanja pomoću mogućeg alata</a:t>
                      </a:r>
                      <a:r>
                        <a:rPr lang="de-AT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hr-H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priprema sirovine s odgovarajućim tehnikama rasterećenja.</a:t>
                      </a:r>
                    </a:p>
                    <a:p>
                      <a:endParaRPr lang="de-A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942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57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036" y="971550"/>
            <a:ext cx="10856837" cy="800100"/>
          </a:xfrm>
        </p:spPr>
        <p:txBody>
          <a:bodyPr/>
          <a:lstStyle/>
          <a:p>
            <a:r>
              <a:rPr lang="de-AT" b="1" dirty="0" err="1" smtClean="0"/>
              <a:t>Europ</a:t>
            </a:r>
            <a:r>
              <a:rPr lang="hr-HR" b="1" dirty="0" err="1" smtClean="0"/>
              <a:t>ski</a:t>
            </a:r>
            <a:r>
              <a:rPr lang="hr-HR" b="1" dirty="0" smtClean="0"/>
              <a:t> certifikat za motorne pile</a:t>
            </a:r>
            <a:r>
              <a:rPr lang="de-AT" b="1" dirty="0" smtClean="0"/>
              <a:t> (</a:t>
            </a:r>
            <a:r>
              <a:rPr lang="de-AT" b="1" dirty="0"/>
              <a:t>ECC)</a:t>
            </a:r>
            <a:endParaRPr lang="de-AT" sz="29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227DFA6-9C09-4BFD-A87F-E48D38C2164F}" type="datetime1">
              <a:rPr lang="de-DE" smtClean="0"/>
              <a:pPr>
                <a:defRPr/>
              </a:pPr>
              <a:t>11.12.2019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07964"/>
              </p:ext>
            </p:extLst>
          </p:nvPr>
        </p:nvGraphicFramePr>
        <p:xfrm>
          <a:off x="393079" y="1943943"/>
          <a:ext cx="10856837" cy="352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6837">
                  <a:extLst>
                    <a:ext uri="{9D8B030D-6E8A-4147-A177-3AD203B41FA5}">
                      <a16:colId xmlns:a16="http://schemas.microsoft.com/office/drawing/2014/main" xmlns="" val="1901966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Različiti moduli </a:t>
                      </a:r>
                      <a:endParaRPr lang="de-A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01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ECC Modul 3: </a:t>
                      </a:r>
                      <a:r>
                        <a:rPr lang="hr-HR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Napredne tehnike rušenja drveća</a:t>
                      </a:r>
                      <a:endParaRPr lang="de-A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341088"/>
                  </a:ext>
                </a:extLst>
              </a:tr>
              <a:tr h="1146301">
                <a:tc>
                  <a:txBody>
                    <a:bodyPr/>
                    <a:lstStyle/>
                    <a:p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Rušenje srednje jakih do jakih stabala i za to potrebne tehnike rušenja</a:t>
                      </a:r>
                      <a:r>
                        <a:rPr lang="de-A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uporaba </a:t>
                      </a:r>
                      <a:endParaRPr lang="de-AT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naprave s užetom za vuču kao pomoć za rušenje ili kao pomoć kod zbrinjavanja visećih debla</a:t>
                      </a:r>
                      <a:r>
                        <a:rPr lang="de-A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A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529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ECC Modul 4: </a:t>
                      </a:r>
                      <a:r>
                        <a:rPr lang="hr-HR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Tehnike rada kod drveća polomljenog od snažnog vjetra ili oluje</a:t>
                      </a:r>
                      <a:endParaRPr lang="de-A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866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Dopuna </a:t>
                      </a:r>
                      <a:r>
                        <a:rPr lang="de-A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ECC </a:t>
                      </a: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kvalifikacije za certificiranog rukovatelja motornom pilom</a:t>
                      </a:r>
                      <a:r>
                        <a:rPr lang="de-A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Upoznavanje s osobitim opasnostima za to potrebnim tehnikama rezanja i sigurnosnim tehnikama za prikupljanje srušenog i razbacanog odnosno polomljenog drva</a:t>
                      </a:r>
                      <a:r>
                        <a:rPr lang="de-A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A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942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739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5" y="2082800"/>
            <a:ext cx="5711165" cy="381158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499F-D219-4C89-99F5-75BE6803E1F8}" type="datetime1">
              <a:rPr lang="de-DE" smtClean="0">
                <a:solidFill>
                  <a:srgbClr val="0070C0"/>
                </a:solidFill>
                <a:latin typeface="Calibri" panose="020F0502020204030204" pitchFamily="34" charset="0"/>
              </a:rPr>
              <a:pPr/>
              <a:t>11.12.2019</a:t>
            </a:fld>
            <a:endParaRPr lang="de-AT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endParaRPr lang="de-A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9"/>
          <a:stretch/>
        </p:blipFill>
        <p:spPr>
          <a:xfrm>
            <a:off x="0" y="0"/>
            <a:ext cx="11599191" cy="67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2932" y="2083392"/>
            <a:ext cx="7776210" cy="381029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de-AT" sz="3402" b="1" dirty="0" smtClean="0">
                <a:solidFill>
                  <a:srgbClr val="0070C0"/>
                </a:solidFill>
              </a:rPr>
              <a:t>Georg Oberdorfer</a:t>
            </a:r>
            <a:r>
              <a:rPr lang="hr-HR" sz="3402" b="1" dirty="0" smtClean="0">
                <a:solidFill>
                  <a:srgbClr val="0070C0"/>
                </a:solidFill>
              </a:rPr>
              <a:t>, dipl</a:t>
            </a:r>
            <a:r>
              <a:rPr lang="hr-HR" sz="3402" b="1" dirty="0">
                <a:solidFill>
                  <a:srgbClr val="0070C0"/>
                </a:solidFill>
              </a:rPr>
              <a:t>. ing. </a:t>
            </a:r>
            <a:endParaRPr lang="de-AT" sz="3402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e-AT" sz="1039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AT" sz="3402" dirty="0" smtClean="0">
                <a:solidFill>
                  <a:srgbClr val="0070C0"/>
                </a:solidFill>
              </a:rPr>
              <a:t>Allgemeine Unfallversicherungsanstalt – Hauptstelle</a:t>
            </a:r>
            <a:r>
              <a:rPr lang="hr-HR" sz="3402" dirty="0" smtClean="0">
                <a:solidFill>
                  <a:srgbClr val="0070C0"/>
                </a:solidFill>
              </a:rPr>
              <a:t>/</a:t>
            </a:r>
          </a:p>
          <a:p>
            <a:pPr marL="0" indent="0" algn="ctr">
              <a:buNone/>
            </a:pPr>
            <a:r>
              <a:rPr lang="hr-HR" sz="3402" dirty="0" smtClean="0">
                <a:solidFill>
                  <a:srgbClr val="0070C0"/>
                </a:solidFill>
              </a:rPr>
              <a:t>Opće osiguranje od ozljeda-Glavna podružnica</a:t>
            </a:r>
            <a:endParaRPr lang="de-AT" sz="3402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r-HR" sz="2646" dirty="0" smtClean="0">
                <a:solidFill>
                  <a:srgbClr val="0070C0"/>
                </a:solidFill>
              </a:rPr>
              <a:t>Odjel za sprečavanje ozljeda i profesionalnih bolesti </a:t>
            </a:r>
            <a:r>
              <a:rPr lang="de-AT" sz="2646" dirty="0" smtClean="0">
                <a:solidFill>
                  <a:srgbClr val="0070C0"/>
                </a:solidFill>
              </a:rPr>
              <a:t>(</a:t>
            </a:r>
            <a:r>
              <a:rPr lang="de-AT" sz="2646" dirty="0">
                <a:solidFill>
                  <a:srgbClr val="0070C0"/>
                </a:solidFill>
              </a:rPr>
              <a:t>HUB)</a:t>
            </a:r>
          </a:p>
          <a:p>
            <a:pPr marL="0" indent="0" algn="ctr">
              <a:buNone/>
            </a:pPr>
            <a:r>
              <a:rPr lang="hr-HR" sz="2646" b="1" dirty="0" smtClean="0">
                <a:solidFill>
                  <a:srgbClr val="0070C0"/>
                </a:solidFill>
              </a:rPr>
              <a:t>Sektor drvne tehnologije</a:t>
            </a:r>
            <a:endParaRPr lang="de-AT" sz="2646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e-AT" sz="1039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AT" sz="2646" dirty="0">
                <a:solidFill>
                  <a:srgbClr val="0070C0"/>
                </a:solidFill>
              </a:rPr>
              <a:t>Adalbert-Stifter-Straße 65, 1200 </a:t>
            </a:r>
            <a:r>
              <a:rPr lang="de-AT" sz="2646" dirty="0" smtClean="0">
                <a:solidFill>
                  <a:srgbClr val="0070C0"/>
                </a:solidFill>
              </a:rPr>
              <a:t>Wien</a:t>
            </a:r>
            <a:r>
              <a:rPr lang="hr-HR" sz="2646" dirty="0" smtClean="0">
                <a:solidFill>
                  <a:srgbClr val="0070C0"/>
                </a:solidFill>
              </a:rPr>
              <a:t>/Beč</a:t>
            </a:r>
            <a:endParaRPr lang="de-AT" sz="2646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e-AT" sz="2646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AT" sz="2646" dirty="0">
                <a:solidFill>
                  <a:srgbClr val="0070C0"/>
                </a:solidFill>
              </a:rPr>
              <a:t>Tel.: +43 5 9393-21760 , </a:t>
            </a:r>
          </a:p>
          <a:p>
            <a:pPr marL="0" indent="0" algn="ctr">
              <a:buNone/>
            </a:pPr>
            <a:r>
              <a:rPr lang="de-AT" sz="2646" dirty="0">
                <a:solidFill>
                  <a:srgbClr val="0070C0"/>
                </a:solidFill>
              </a:rPr>
              <a:t>Mobil: +43 676 833 95 1865</a:t>
            </a:r>
          </a:p>
          <a:p>
            <a:pPr marL="0" indent="0" algn="ctr">
              <a:buNone/>
            </a:pPr>
            <a:r>
              <a:rPr lang="de-AT" sz="2646" dirty="0" smtClean="0">
                <a:solidFill>
                  <a:srgbClr val="0070C0"/>
                </a:solidFill>
              </a:rPr>
              <a:t>Fa</a:t>
            </a:r>
            <a:r>
              <a:rPr lang="hr-HR" sz="2646" dirty="0" smtClean="0">
                <a:solidFill>
                  <a:srgbClr val="0070C0"/>
                </a:solidFill>
              </a:rPr>
              <a:t>ks</a:t>
            </a:r>
            <a:r>
              <a:rPr lang="de-AT" sz="2646" dirty="0" smtClean="0">
                <a:solidFill>
                  <a:srgbClr val="0070C0"/>
                </a:solidFill>
              </a:rPr>
              <a:t>: </a:t>
            </a:r>
            <a:r>
              <a:rPr lang="de-AT" sz="2646" dirty="0">
                <a:solidFill>
                  <a:srgbClr val="0070C0"/>
                </a:solidFill>
              </a:rPr>
              <a:t>+43 5 93 93-20710</a:t>
            </a:r>
          </a:p>
          <a:p>
            <a:pPr marL="0" indent="0" algn="ctr">
              <a:buNone/>
            </a:pPr>
            <a:endParaRPr lang="de-AT" sz="1039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AT" sz="2646" dirty="0">
                <a:solidFill>
                  <a:srgbClr val="0070C0"/>
                </a:solidFill>
                <a:hlinkClick r:id="rId2"/>
              </a:rPr>
              <a:t>georg.oberdorfer@auva.at</a:t>
            </a:r>
            <a:endParaRPr lang="de-AT" sz="2646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AT" sz="2646" dirty="0">
                <a:solidFill>
                  <a:srgbClr val="0070C0"/>
                </a:solidFill>
                <a:hlinkClick r:id="rId3"/>
              </a:rPr>
              <a:t>www.auva.at</a:t>
            </a:r>
            <a:r>
              <a:rPr lang="de-AT" sz="2646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499F-D219-4C89-99F5-75BE6803E1F8}" type="datetime1">
              <a:rPr lang="de-DE" smtClean="0">
                <a:solidFill>
                  <a:srgbClr val="0070C0"/>
                </a:solidFill>
                <a:latin typeface="Calibri" panose="020F0502020204030204" pitchFamily="34" charset="0"/>
              </a:rPr>
              <a:pPr/>
              <a:t>11.12.2019</a:t>
            </a:fld>
            <a:r>
              <a:rPr lang="hr-HR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de-AT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 Georg Oberdorfer</a:t>
            </a:r>
            <a:endParaRPr lang="de-AT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de-A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5"/>
          <p:cNvSpPr>
            <a:spLocks noGrp="1"/>
          </p:cNvSpPr>
          <p:nvPr>
            <p:ph type="title"/>
          </p:nvPr>
        </p:nvSpPr>
        <p:spPr bwMode="auto">
          <a:xfrm>
            <a:off x="384175" y="1295400"/>
            <a:ext cx="1036955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 smtClean="0"/>
              <a:t>Osposobljavanje za rad s lančanom pilom u</a:t>
            </a:r>
            <a:r>
              <a:rPr lang="de-AT" dirty="0" smtClean="0"/>
              <a:t> </a:t>
            </a:r>
            <a:r>
              <a:rPr lang="hr-HR" dirty="0" smtClean="0"/>
              <a:t>Austriji</a:t>
            </a:r>
            <a:endParaRPr lang="de-AT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19" name="Textplatzhalter 16"/>
          <p:cNvSpPr>
            <a:spLocks noGrp="1"/>
          </p:cNvSpPr>
          <p:nvPr>
            <p:ph type="body" sz="quarter" idx="10"/>
          </p:nvPr>
        </p:nvSpPr>
        <p:spPr bwMode="auto">
          <a:xfrm>
            <a:off x="384175" y="1822450"/>
            <a:ext cx="9985375" cy="62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Sadržaji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prezentacije</a:t>
            </a:r>
            <a:endParaRPr lang="de-AT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20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D8B643-8659-4839-B20A-6631EE7751F3}" type="datetime1">
              <a:rPr lang="de-DE" altLang="de-DE" smtClean="0"/>
              <a:pPr/>
              <a:t>11.12.2019</a:t>
            </a:fld>
            <a:r>
              <a:rPr lang="hr-HR" altLang="de-DE" dirty="0" smtClean="0"/>
              <a:t>.</a:t>
            </a:r>
            <a:endParaRPr lang="de-DE" altLang="de-DE" dirty="0" smtClean="0"/>
          </a:p>
        </p:txBody>
      </p:sp>
      <p:sp>
        <p:nvSpPr>
          <p:cNvPr id="9222" name="Textplatzhalter 17"/>
          <p:cNvSpPr>
            <a:spLocks noGrp="1"/>
          </p:cNvSpPr>
          <p:nvPr>
            <p:ph type="body" sz="quarter" idx="11"/>
          </p:nvPr>
        </p:nvSpPr>
        <p:spPr bwMode="auto">
          <a:xfrm>
            <a:off x="2432050" y="2928938"/>
            <a:ext cx="7937500" cy="232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Šumarstvo u Austriji</a:t>
            </a:r>
            <a:endParaRPr lang="de-AT" altLang="de-DE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/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Ozljede kod radova u šumi</a:t>
            </a:r>
            <a:endParaRPr lang="de-AT" altLang="de-DE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/>
            <a:r>
              <a:rPr lang="hr-HR" altLang="de-DE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Ozljede </a:t>
            </a:r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kod radova s lančanim pilama</a:t>
            </a:r>
            <a:endParaRPr lang="de-AT" altLang="de-DE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/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Izobrazba za šumarska zanimanja u Austriji</a:t>
            </a:r>
            <a:endParaRPr lang="de-AT" altLang="de-DE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/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Obuke za motorne pile</a:t>
            </a:r>
            <a:r>
              <a:rPr lang="de-AT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r>
              <a:rPr lang="de-AT" altLang="de-DE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aktu</a:t>
            </a:r>
            <a:r>
              <a:rPr lang="hr-HR" altLang="de-DE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alno</a:t>
            </a:r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stanje</a:t>
            </a:r>
            <a:endParaRPr lang="de-AT" altLang="de-DE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/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Osvrt</a:t>
            </a:r>
            <a:r>
              <a:rPr lang="de-AT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r>
              <a:rPr lang="de-AT" altLang="de-DE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Europ</a:t>
            </a:r>
            <a:r>
              <a:rPr lang="hr-HR" altLang="de-DE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ski</a:t>
            </a:r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certifikat za motorne</a:t>
            </a:r>
            <a:r>
              <a:rPr lang="de-AT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hr-HR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pile </a:t>
            </a:r>
            <a:r>
              <a:rPr lang="de-AT" altLang="de-DE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(ECC</a:t>
            </a:r>
            <a:r>
              <a:rPr lang="de-AT" altLang="de-DE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)</a:t>
            </a:r>
            <a:endParaRPr lang="de-AT" altLang="de-DE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/>
            <a:endParaRPr lang="de-AT" altLang="de-DE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504453" y="1443831"/>
            <a:ext cx="1036955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Šuma u Austriji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Šumski inventar</a:t>
            </a:r>
            <a:endParaRPr lang="de-AT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5" name="Textplatzhalter 6"/>
          <p:cNvSpPr>
            <a:spLocks noGrp="1"/>
          </p:cNvSpPr>
          <p:nvPr>
            <p:ph type="body" sz="quarter" idx="10"/>
          </p:nvPr>
        </p:nvSpPr>
        <p:spPr bwMode="auto">
          <a:xfrm>
            <a:off x="384175" y="1822450"/>
            <a:ext cx="9985375" cy="62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Izvor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Šumski inventar Državnog istraživačkog centra za šume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https://bfw.ac.at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/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6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384175" y="2974975"/>
            <a:ext cx="6096942" cy="2569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80000"/>
              <a:buBlip>
                <a:blip r:embed="rId3"/>
              </a:buBlip>
            </a:pP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Šumska površina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r>
              <a:rPr lang="de-AT" altLang="de-DE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4,02 </a:t>
            </a:r>
            <a:r>
              <a:rPr lang="hr-HR" altLang="de-DE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mil</a:t>
            </a: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. hektara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AT" altLang="de-DE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(+ 3.400 ha/a)</a:t>
            </a:r>
          </a:p>
          <a:p>
            <a:pPr eaLnBrk="1" hangingPunct="1">
              <a:buSzPct val="80000"/>
              <a:buBlip>
                <a:blip r:embed="rId3"/>
              </a:buBlip>
            </a:pP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Od toga zaštićena šuma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800.000 ha</a:t>
            </a:r>
          </a:p>
          <a:p>
            <a:pPr eaLnBrk="1" hangingPunct="1">
              <a:buSzPct val="80000"/>
              <a:buBlip>
                <a:blip r:embed="rId3"/>
              </a:buBlip>
            </a:pP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Stupanj pošumljenosti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r>
              <a:rPr lang="de-AT" altLang="de-DE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47,9 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%</a:t>
            </a:r>
            <a:endParaRPr lang="de-AT" altLang="de-DE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3"/>
              </a:buBlip>
            </a:pP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Povećanje zaliha drva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r>
              <a:rPr lang="de-AT" altLang="de-DE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29,7 </a:t>
            </a:r>
            <a:r>
              <a:rPr lang="hr-HR" altLang="de-DE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mil</a:t>
            </a: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.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AT" altLang="de-DE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m³</a:t>
            </a:r>
          </a:p>
          <a:p>
            <a:pPr eaLnBrk="1" hangingPunct="1">
              <a:buSzPct val="80000"/>
              <a:buBlip>
                <a:blip r:embed="rId3"/>
              </a:buBlip>
            </a:pP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Uporaba drva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r>
              <a:rPr lang="de-AT" altLang="de-DE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26,2 </a:t>
            </a:r>
            <a:r>
              <a:rPr lang="hr-HR" altLang="de-DE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mil</a:t>
            </a: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. 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m³</a:t>
            </a:r>
          </a:p>
          <a:p>
            <a:pPr eaLnBrk="1" hangingPunct="1">
              <a:buSzPct val="80000"/>
              <a:buBlip>
                <a:blip r:embed="rId3"/>
              </a:buBlip>
            </a:pPr>
            <a:r>
              <a:rPr lang="hr-HR" sz="2400" dirty="0" smtClean="0"/>
              <a:t>Udio štetnog drva</a:t>
            </a:r>
            <a:r>
              <a:rPr lang="de-AT" sz="2400" dirty="0" smtClean="0"/>
              <a:t>: 51,7 %</a:t>
            </a:r>
            <a:endParaRPr lang="de-AT" altLang="de-DE" sz="2400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endParaRPr lang="de-DE" altLang="de-DE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01" y="2909885"/>
            <a:ext cx="4724500" cy="23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384175" y="1295400"/>
            <a:ext cx="10777462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Šuma u Austriji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Razvoj šumske površine od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2008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Izvor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BMNT)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r>
              <a:rPr lang="hr-HR" altLang="de-DE" dirty="0" smtClean="0"/>
              <a:t>.</a:t>
            </a:r>
            <a:endParaRPr lang="de-DE" alt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" y="2353267"/>
            <a:ext cx="10401300" cy="3481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4693" y="3405557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400" dirty="0"/>
              <a:t>šumska površina</a:t>
            </a:r>
            <a:endParaRPr lang="hr-H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820518" y="5256311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400" dirty="0"/>
              <a:t>šumska površina</a:t>
            </a:r>
            <a:endParaRPr lang="hr-H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993285" y="460823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sz="1400" dirty="0"/>
              <a:t>nogometna igrališta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2100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384175" y="1295400"/>
            <a:ext cx="1036955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Šuma u Austriji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Zalihe drva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2008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Izvor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de-AT" altLang="de-DE" sz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BMNT)</a:t>
            </a:r>
            <a:endParaRPr lang="de-AT" altLang="de-DE" sz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r>
              <a:rPr lang="hr-HR" altLang="de-DE" dirty="0" smtClean="0"/>
              <a:t>.</a:t>
            </a: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 b="6795"/>
          <a:stretch/>
        </p:blipFill>
        <p:spPr>
          <a:xfrm>
            <a:off x="1419880" y="2052638"/>
            <a:ext cx="8298140" cy="38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384175" y="1295400"/>
            <a:ext cx="1036955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Šuma u Austriji 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Uporaba drva po godini 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Izvor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de-AT" altLang="de-DE" sz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BMNT)</a:t>
            </a:r>
            <a:endParaRPr lang="de-AT" altLang="de-DE" sz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r>
              <a:rPr lang="hr-HR" altLang="de-DE" dirty="0" smtClean="0"/>
              <a:t>.</a:t>
            </a:r>
            <a:endParaRPr lang="de-DE" alt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1888638"/>
            <a:ext cx="8308974" cy="41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384175" y="1123713"/>
            <a:ext cx="10777462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Šuma u Austriji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Neiskorišteno povećanje šumskih površina </a:t>
            </a:r>
            <a:r>
              <a:rPr lang="de-AT" altLang="de-DE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godini 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Izvor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de-AT" altLang="de-DE" sz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BMNT)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endParaRPr lang="de-DE" altLang="de-DE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2052638"/>
            <a:ext cx="9217024" cy="3936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0438" y="4881603"/>
            <a:ext cx="3864495" cy="1080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hr-HR" sz="2000" dirty="0">
                <a:ea typeface="Calibri" panose="020F0502020204030204" pitchFamily="34" charset="0"/>
              </a:rPr>
              <a:t>Svake godine naraste za 4,2 milijuna m</a:t>
            </a:r>
            <a:r>
              <a:rPr lang="hr-HR" sz="2000" baseline="30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 više drva nego što ga mi koristimo. </a:t>
            </a:r>
            <a:endParaRPr lang="hr-HR" sz="2000" dirty="0"/>
          </a:p>
        </p:txBody>
      </p:sp>
      <p:sp>
        <p:nvSpPr>
          <p:cNvPr id="8" name="Rectangle 7"/>
          <p:cNvSpPr/>
          <p:nvPr/>
        </p:nvSpPr>
        <p:spPr>
          <a:xfrm>
            <a:off x="6696546" y="5236937"/>
            <a:ext cx="4608000" cy="68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hr-HR" dirty="0"/>
              <a:t>drvene obiteljske kuće</a:t>
            </a:r>
          </a:p>
        </p:txBody>
      </p:sp>
    </p:spTree>
    <p:extLst>
      <p:ext uri="{BB962C8B-B14F-4D97-AF65-F5344CB8AC3E}">
        <p14:creationId xmlns:p14="http://schemas.microsoft.com/office/powerpoint/2010/main" val="11529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5"/>
          <p:cNvSpPr>
            <a:spLocks noGrp="1"/>
          </p:cNvSpPr>
          <p:nvPr>
            <p:ph type="title"/>
          </p:nvPr>
        </p:nvSpPr>
        <p:spPr bwMode="auto">
          <a:xfrm>
            <a:off x="384175" y="1295400"/>
            <a:ext cx="1036955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Šuma u Austriji 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2018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de-AT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Uporaba drva</a:t>
            </a:r>
            <a:endParaRPr lang="de-AT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5" name="Textplatzhalter 6"/>
          <p:cNvSpPr>
            <a:spLocks noGrp="1"/>
          </p:cNvSpPr>
          <p:nvPr>
            <p:ph type="body" sz="quarter" idx="10"/>
          </p:nvPr>
        </p:nvSpPr>
        <p:spPr bwMode="auto">
          <a:xfrm>
            <a:off x="384175" y="1822450"/>
            <a:ext cx="9985375" cy="62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Izvor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Državni centar </a:t>
            </a:r>
            <a:r>
              <a:rPr lang="hr-HR" altLang="de-DE" sz="1200" dirty="0" smtClean="0"/>
              <a:t> za istraživanje  i obrazovanje za šume</a:t>
            </a:r>
            <a:r>
              <a:rPr lang="de-AT" sz="1200" dirty="0" smtClean="0"/>
              <a:t>, </a:t>
            </a:r>
            <a:r>
              <a:rPr lang="hr-HR" sz="1200" dirty="0" smtClean="0"/>
              <a:t>prirodne opasnosti i krajolik 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sz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https://bfw.ac.at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/</a:t>
            </a:r>
            <a:r>
              <a:rPr lang="de-AT" altLang="de-DE" sz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6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364678" y="2450307"/>
            <a:ext cx="7052543" cy="232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80000"/>
              <a:buBlip>
                <a:blip r:embed="rId4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Lanac stvaranja dodanih vrijednost  za drvo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lvl="1" eaLnBrk="1" hangingPunct="1">
              <a:buSzPct val="80000"/>
              <a:buBlip>
                <a:blip r:embed="rId4"/>
              </a:buBlip>
            </a:pPr>
            <a:r>
              <a:rPr lang="de-AT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172.000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tvrtki 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(</a:t>
            </a:r>
            <a:r>
              <a:rPr lang="hr-HR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uklj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. LW), 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lvl="1" eaLnBrk="1" hangingPunct="1">
              <a:buSzPct val="80000"/>
              <a:buBlip>
                <a:blip r:embed="rId4"/>
              </a:buBlip>
            </a:pP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Izvor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prihoda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za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280.000 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ljudi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lvl="1" eaLnBrk="1" hangingPunct="1">
              <a:buSzPct val="80000"/>
              <a:buBlip>
                <a:blip r:embed="rId4"/>
              </a:buBlip>
            </a:pP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Proizvodna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vrijednost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š</a:t>
            </a:r>
            <a:r>
              <a:rPr lang="de-AT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ume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</a:t>
            </a:r>
            <a:r>
              <a:rPr lang="de-AT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€ 12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milijardi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lvl="1" eaLnBrk="1" hangingPunct="1">
              <a:buSzPct val="80000"/>
              <a:buBlip>
                <a:blip r:embed="rId4"/>
              </a:buBlip>
            </a:pP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Izvozni suficit od 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3,5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milijardi eura</a:t>
            </a:r>
            <a:endParaRPr lang="de-AT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>
              <a:buSzPct val="80000"/>
              <a:buBlip>
                <a:blip r:embed="rId4"/>
              </a:buBlip>
            </a:pPr>
            <a:r>
              <a:rPr lang="de-AT" altLang="de-DE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CO</a:t>
            </a:r>
            <a:r>
              <a:rPr lang="de-AT" altLang="de-DE" sz="2400" baseline="-250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2</a:t>
            </a:r>
            <a:r>
              <a:rPr lang="de-AT" altLang="de-DE" sz="2400" dirty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Spremnik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: 3,6</a:t>
            </a: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milijardi tona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CO</a:t>
            </a:r>
            <a:r>
              <a:rPr lang="de-AT" altLang="de-DE" sz="2400" baseline="-250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2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hr-HR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Ekvivalenti </a:t>
            </a:r>
            <a:r>
              <a:rPr lang="de-AT" alt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(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40-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struko</a:t>
            </a:r>
            <a:r>
              <a:rPr lang="de-AT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godišnje</a:t>
            </a:r>
            <a:r>
              <a:rPr 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DE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proizvedene</a:t>
            </a:r>
            <a:r>
              <a:rPr lang="de-DE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 </a:t>
            </a:r>
            <a:r>
              <a:rPr lang="de-DE" sz="2400" dirty="0" err="1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koli</a:t>
            </a:r>
            <a:r>
              <a:rPr lang="hr-HR" sz="2400" dirty="0" smtClean="0">
                <a:latin typeface="Arial Bold" charset="0"/>
                <a:ea typeface="ＭＳ Ｐゴシック" panose="020B0600070205080204" pitchFamily="34" charset="-128"/>
                <a:cs typeface="Arial Bold" charset="0"/>
              </a:rPr>
              <a:t>čine u Austriji</a:t>
            </a:r>
            <a:endParaRPr lang="de-AT" altLang="de-DE" sz="2400" dirty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  <a:p>
            <a:pPr eaLnBrk="1" hangingPunct="1"/>
            <a:endParaRPr lang="de-AT" altLang="de-DE" dirty="0" smtClean="0">
              <a:latin typeface="Arial Bold" charset="0"/>
              <a:ea typeface="ＭＳ Ｐゴシック" panose="020B0600070205080204" pitchFamily="34" charset="-128"/>
              <a:cs typeface="Arial Bold" charset="0"/>
            </a:endParaRPr>
          </a:p>
        </p:txBody>
      </p:sp>
      <p:sp>
        <p:nvSpPr>
          <p:cNvPr id="8197" name="Datumsplatzhalter 8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32E050-618A-4556-B843-5FA94235D022}" type="datetime1">
              <a:rPr lang="de-DE" altLang="de-DE" smtClean="0"/>
              <a:pPr/>
              <a:t>11.12.2019</a:t>
            </a:fld>
            <a:endParaRPr lang="de-DE" altLang="de-DE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t="15842" r="6225" b="2239"/>
          <a:stretch/>
        </p:blipFill>
        <p:spPr>
          <a:xfrm>
            <a:off x="7277497" y="2579687"/>
            <a:ext cx="3866469" cy="28926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0731" y="3730339"/>
            <a:ext cx="936000" cy="252000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pl-PL" sz="800" dirty="0">
                <a:ea typeface="Calibri" panose="020F0502020204030204" pitchFamily="34" charset="0"/>
              </a:rPr>
              <a:t>papir i papirna roba</a:t>
            </a:r>
          </a:p>
          <a:p>
            <a:pPr algn="ctr"/>
            <a:r>
              <a:rPr lang="pl-PL" sz="800" dirty="0">
                <a:ea typeface="Calibri" panose="020F0502020204030204" pitchFamily="34" charset="0"/>
              </a:rPr>
              <a:t>karton, viskoza</a:t>
            </a:r>
            <a:endParaRPr lang="hr-HR" sz="800" dirty="0"/>
          </a:p>
        </p:txBody>
      </p:sp>
      <p:sp>
        <p:nvSpPr>
          <p:cNvPr id="8" name="Rectangle 7"/>
          <p:cNvSpPr/>
          <p:nvPr/>
        </p:nvSpPr>
        <p:spPr>
          <a:xfrm>
            <a:off x="8796731" y="4176191"/>
            <a:ext cx="864000" cy="144000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hr-HR" sz="800" dirty="0"/>
              <a:t>namještaj od drva</a:t>
            </a:r>
            <a:endParaRPr lang="hr-HR" sz="800" dirty="0"/>
          </a:p>
        </p:txBody>
      </p:sp>
      <p:sp>
        <p:nvSpPr>
          <p:cNvPr id="9" name="Rectangle 8"/>
          <p:cNvSpPr/>
          <p:nvPr/>
        </p:nvSpPr>
        <p:spPr>
          <a:xfrm>
            <a:off x="8756890" y="4432519"/>
            <a:ext cx="936000" cy="144000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hr-HR" sz="800" dirty="0"/>
              <a:t>celuloza, drvenina</a:t>
            </a:r>
            <a:endParaRPr lang="hr-HR" sz="800" dirty="0"/>
          </a:p>
        </p:txBody>
      </p:sp>
      <p:sp>
        <p:nvSpPr>
          <p:cNvPr id="10" name="Rectangle 9"/>
          <p:cNvSpPr/>
          <p:nvPr/>
        </p:nvSpPr>
        <p:spPr>
          <a:xfrm>
            <a:off x="8812593" y="4739240"/>
            <a:ext cx="936000" cy="216000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hr-HR" sz="800" dirty="0"/>
              <a:t>iverica i </a:t>
            </a:r>
            <a:r>
              <a:rPr lang="hr-HR" sz="800" dirty="0" smtClean="0"/>
              <a:t>vlaknaste</a:t>
            </a:r>
          </a:p>
          <a:p>
            <a:pPr algn="ctr"/>
            <a:r>
              <a:rPr lang="hr-HR" sz="800" dirty="0" smtClean="0"/>
              <a:t>ploče</a:t>
            </a:r>
            <a:endParaRPr lang="hr-HR" sz="800" dirty="0"/>
          </a:p>
        </p:txBody>
      </p:sp>
      <p:sp>
        <p:nvSpPr>
          <p:cNvPr id="11" name="Rectangle 10"/>
          <p:cNvSpPr/>
          <p:nvPr/>
        </p:nvSpPr>
        <p:spPr>
          <a:xfrm>
            <a:off x="8792420" y="5084620"/>
            <a:ext cx="864000" cy="252000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hr-HR" sz="800" dirty="0"/>
              <a:t>drvo, roba od </a:t>
            </a:r>
            <a:r>
              <a:rPr lang="hr-HR" sz="800" dirty="0" smtClean="0"/>
              <a:t>drva,</a:t>
            </a:r>
          </a:p>
          <a:p>
            <a:pPr algn="ctr"/>
            <a:r>
              <a:rPr lang="hr-HR" sz="800" dirty="0" err="1" smtClean="0"/>
              <a:t>uklj</a:t>
            </a:r>
            <a:r>
              <a:rPr lang="hr-HR" sz="800" dirty="0"/>
              <a:t>. </a:t>
            </a:r>
            <a:r>
              <a:rPr lang="hr-HR" sz="800" dirty="0" err="1"/>
              <a:t>metražnu</a:t>
            </a:r>
            <a:r>
              <a:rPr lang="hr-HR" sz="800" dirty="0"/>
              <a:t> robu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9984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74EB5C59E9274BB899FB929A99352B" ma:contentTypeVersion="2" ma:contentTypeDescription="Ein neues Dokument erstellen." ma:contentTypeScope="" ma:versionID="7f61165c419666236856e5dfa4ae3a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DBD953-5E5E-46BE-95F8-A1E38DBB0B4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F8F02C7-DA36-46E2-A2D9-F398E11527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0B4541-BC57-4BF5-AFCB-1B1DA5A79CC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6805675-2E29-4AFE-AEBB-AA261C0EB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Boreas.thmx</Template>
  <TotalTime>274</TotalTime>
  <Words>1351</Words>
  <Application>Microsoft Office PowerPoint</Application>
  <PresentationFormat>Custom</PresentationFormat>
  <Paragraphs>289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Arial Bold</vt:lpstr>
      <vt:lpstr>Calibri</vt:lpstr>
      <vt:lpstr>Office-Design</vt:lpstr>
      <vt:lpstr>1_Office-Design</vt:lpstr>
      <vt:lpstr>2_Office-Design</vt:lpstr>
      <vt:lpstr>PowerPoint Presentation</vt:lpstr>
      <vt:lpstr>Osposobljavanje za rad s lančanom pilom u Austriji</vt:lpstr>
      <vt:lpstr>Osposobljavanje za rad s lančanom pilom u Austriji</vt:lpstr>
      <vt:lpstr>Šuma u Austriji 2018.: Šumski inventar</vt:lpstr>
      <vt:lpstr>Šuma u Austriji 2018.: Razvoj šumske površine od 2008. (Izvor: BMNT) </vt:lpstr>
      <vt:lpstr>Šuma u Austriji 2018.: Zalihe drva 2008. i 2018. (Izvor: BMNT)</vt:lpstr>
      <vt:lpstr>Šuma u Austriji  2018.: Uporaba drva po godini (Izvor: BMNT)</vt:lpstr>
      <vt:lpstr>Šuma u Austriji 2018.: Neiskorišteno povećanje šumskih površina po godini (Izvor: BMNT) </vt:lpstr>
      <vt:lpstr>Šuma u Austriji 2018.: Uporaba drva</vt:lpstr>
      <vt:lpstr>Sječa drveća (u milijunima kubika) u Austriji od 2005. do 2018. (Izvor: BMNT)</vt:lpstr>
      <vt:lpstr>Ozljede na radu u šumarstvu 2013. – 2017. (SVB i AUVA)</vt:lpstr>
      <vt:lpstr>Šumarske ozljede/sa smrtnim poslj. po 1 mil. kubika sječe </vt:lpstr>
      <vt:lpstr>Ozljede na radu u šumi:</vt:lpstr>
      <vt:lpstr>Ozljede na radu u šumi:</vt:lpstr>
      <vt:lpstr>Priznate ozljede na radu (bez onih na putu do i od posla) s motornim pilama: 2014. – 2018., AUVA &amp; SVB  </vt:lpstr>
      <vt:lpstr>Priznate ozljede na radu zaposlenika (bez ozljeda do i od posla) s motornim pilama prema gospodarskim razredima: 2014. – 2018., AUVA &amp; SVB  </vt:lpstr>
      <vt:lpstr>Pogođeni dijelovi tijela kod ozljeda na radu (bez ozljeda do i od posla) s motornim pilama, 2014. – 2018., AUVA &amp; SVB </vt:lpstr>
      <vt:lpstr>Priznate ozljede na radu zaposl. (bez onih na putu do i od posla) s mot. pilama prema zanim. u polj. i šum.: 2014. – 2018.</vt:lpstr>
      <vt:lpstr>Strukovna izobrazba u šumarstvu u Austriji</vt:lpstr>
      <vt:lpstr>Obuke za motornu pilu: Moduli i tečajevi  (Foto: BMNT)</vt:lpstr>
      <vt:lpstr>Obuke za motorne pile: Moduli i tečajevi (Slika: LFS Tamsweg)</vt:lpstr>
      <vt:lpstr>Obuke za motorne pile: Moduli i tečajevi  (Bild: Alexander Haiden, BMNT)</vt:lpstr>
      <vt:lpstr>Europski certifikat za motorne pile (ECC)</vt:lpstr>
      <vt:lpstr>Europski certifikat za motorne pile (ECC)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3</dc:title>
  <dc:creator>... ...</dc:creator>
  <cp:lastModifiedBy>Sandra</cp:lastModifiedBy>
  <cp:revision>125</cp:revision>
  <cp:lastPrinted>2019-12-11T12:30:15Z</cp:lastPrinted>
  <dcterms:created xsi:type="dcterms:W3CDTF">2010-07-08T16:01:10Z</dcterms:created>
  <dcterms:modified xsi:type="dcterms:W3CDTF">2019-12-11T13:43:44Z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Tesar Veronika</vt:lpwstr>
  </property>
  <property fmtid="{D5CDD505-2E9C-101B-9397-08002B2CF9AE}" pid="3" name="display_urn:schemas-microsoft-com:office:office#Author">
    <vt:lpwstr>Karger Helmut</vt:lpwstr>
  </property>
  <property fmtid="{D5CDD505-2E9C-101B-9397-08002B2CF9AE}" pid="4" name="Order">
    <vt:lpwstr>6600.00000000000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