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handoutMasterIdLst>
    <p:handoutMasterId r:id="rId21"/>
  </p:handout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9" r:id="rId15"/>
    <p:sldId id="275" r:id="rId16"/>
    <p:sldId id="276" r:id="rId17"/>
    <p:sldId id="277" r:id="rId18"/>
    <p:sldId id="274" r:id="rId19"/>
    <p:sldId id="272" r:id="rId20"/>
  </p:sldIdLst>
  <p:sldSz cx="12192000" cy="6858000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FF99"/>
    <a:srgbClr val="FFFF00"/>
    <a:srgbClr val="335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2018.</a:t>
            </a:r>
          </a:p>
          <a:p>
            <a:pPr>
              <a:defRPr sz="2400" b="1"/>
            </a:pPr>
            <a:r>
              <a:rPr lang="hr-HR" sz="1800" baseline="0" dirty="0"/>
              <a:t>1430 nadzora</a:t>
            </a:r>
            <a:endParaRPr lang="hr-HR" sz="1800" dirty="0"/>
          </a:p>
        </c:rich>
      </c:tx>
      <c:layout>
        <c:manualLayout>
          <c:xMode val="edge"/>
          <c:yMode val="edge"/>
          <c:x val="0.36347148811269009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2018.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05-4681-A449-0D0A46EDBF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805-4681-A449-0D0A46EDBF99}"/>
              </c:ext>
            </c:extLst>
          </c:dPt>
          <c:dLbls>
            <c:dLbl>
              <c:idx val="0"/>
              <c:layout>
                <c:manualLayout>
                  <c:x val="0.21986521991968747"/>
                  <c:y val="1.2429385554772143E-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3C88A8-86D8-4EF4-84D8-AD10108D0737}" type="CATEGORYNAME">
                      <a:rPr lang="pl-PL" smtClean="0"/>
                      <a:pPr>
                        <a:defRPr/>
                      </a:pPr>
                      <a:t>[CATEGORY NAME]</a:t>
                    </a:fld>
                    <a:endParaRPr lang="pl-PL" dirty="0"/>
                  </a:p>
                  <a:p>
                    <a:pPr>
                      <a:defRPr/>
                    </a:pPr>
                    <a:r>
                      <a:rPr lang="pl-PL" baseline="0" dirty="0"/>
                      <a:t>radnika
24 (13 umrlo)</a:t>
                    </a:r>
                  </a:p>
                </c:rich>
              </c:tx>
              <c:spPr>
                <a:xfrm>
                  <a:off x="3241806" y="476519"/>
                  <a:ext cx="1336661" cy="613248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3042"/>
                        <a:gd name="adj2" fmla="val 6885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064971595833082"/>
                      <c:h val="0.152446165223822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05-4681-A449-0D0A46EDBF99}"/>
                </c:ext>
              </c:extLst>
            </c:dLbl>
            <c:dLbl>
              <c:idx val="1"/>
              <c:layout>
                <c:manualLayout>
                  <c:x val="-0.13629059560468398"/>
                  <c:y val="-1.1575767354411231E-1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4659CD-1CBE-4A0D-9B66-000357205924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1406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3983"/>
                        <a:gd name="adj2" fmla="val -211560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805-4681-A449-0D0A46EDBF9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List1!$A$2:$A$3</c:f>
              <c:strCache>
                <c:ptCount val="2"/>
                <c:pt idx="0">
                  <c:v>smrtne ozljede</c:v>
                </c:pt>
                <c:pt idx="1">
                  <c:v>teške ozljede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24</c:v>
                </c:pt>
                <c:pt idx="1">
                  <c:v>1406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5-4681-A449-0D0A46EDB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2019.</a:t>
            </a:r>
          </a:p>
          <a:p>
            <a:pPr>
              <a:defRPr sz="2400" b="1"/>
            </a:pPr>
            <a:r>
              <a:rPr lang="hr-HR" sz="1800" dirty="0"/>
              <a:t>838 nadzora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2019.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E2-4958-8F71-7B9CCA4361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E2-4958-8F71-7B9CCA436151}"/>
              </c:ext>
            </c:extLst>
          </c:dPt>
          <c:dPt>
            <c:idx val="2"/>
            <c:bubble3D val="0"/>
            <c:spPr>
              <a:solidFill>
                <a:srgbClr val="FF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AE2-4958-8F71-7B9CCA436151}"/>
              </c:ext>
            </c:extLst>
          </c:dPt>
          <c:dLbls>
            <c:dLbl>
              <c:idx val="0"/>
              <c:layout>
                <c:manualLayout>
                  <c:x val="0.21650417913607686"/>
                  <c:y val="-9.3825679275754414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F0682A-A61A-46BB-A14D-BC3EE7D1CA47}" type="CATEGORYNAME">
                      <a:rPr lang="pl-PL"/>
                      <a:pPr>
                        <a:defRPr/>
                      </a:pPr>
                      <a:t>[CATEGORY NAME]</a:t>
                    </a:fld>
                    <a:r>
                      <a:rPr lang="pl-PL" baseline="0" dirty="0"/>
                      <a:t>
27 (14 umrlo)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47935"/>
                        <a:gd name="adj2" fmla="val 77178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E2-4958-8F71-7B9CCA436151}"/>
                </c:ext>
              </c:extLst>
            </c:dLbl>
            <c:dLbl>
              <c:idx val="1"/>
              <c:layout>
                <c:manualLayout>
                  <c:x val="1.1858680853060966E-2"/>
                  <c:y val="-4.145543575748363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24F703-61A9-4575-BA4D-D197FE5B0157}" type="CATEGORYNAME">
                      <a:rPr lang="pl-PL"/>
                      <a:pPr>
                        <a:defRPr/>
                      </a:pPr>
                      <a:t>[CATEGORY NAME]</a:t>
                    </a:fld>
                    <a:r>
                      <a:rPr lang="pl-PL" baseline="0" dirty="0"/>
                      <a:t>
566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45017"/>
                        <a:gd name="adj2" fmla="val -86802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E2-4958-8F71-7B9CCA436151}"/>
                </c:ext>
              </c:extLst>
            </c:dLbl>
            <c:dLbl>
              <c:idx val="2"/>
              <c:layout>
                <c:manualLayout>
                  <c:x val="-1.8006430868167216E-2"/>
                  <c:y val="-5.367008681925809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CCA788-D559-4F55-B4A9-6579B2ED041D}" type="CATEGORYNAME">
                      <a:rPr lang="pl-PL"/>
                      <a:pPr>
                        <a:defRPr/>
                      </a:pPr>
                      <a:t>[CATEGORY NAME]</a:t>
                    </a:fld>
                    <a:r>
                      <a:rPr lang="pl-PL" baseline="0" dirty="0"/>
                      <a:t>
245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3487"/>
                        <a:gd name="adj2" fmla="val 64660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AE2-4958-8F71-7B9CCA43615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List1!$A$2:$A$4</c:f>
              <c:strCache>
                <c:ptCount val="3"/>
                <c:pt idx="0">
                  <c:v>smrtne ozljede radnika</c:v>
                </c:pt>
                <c:pt idx="1">
                  <c:v>radnici zadržani na liječenju</c:v>
                </c:pt>
                <c:pt idx="2">
                  <c:v>radnici nisu zadržani na liječenju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27</c:v>
                </c:pt>
                <c:pt idx="1">
                  <c:v>566</c:v>
                </c:pt>
                <c:pt idx="2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2-4958-8F71-7B9CCA436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2018.</a:t>
            </a:r>
          </a:p>
          <a:p>
            <a:pPr>
              <a:defRPr sz="2400" b="1"/>
            </a:pPr>
            <a:r>
              <a:rPr lang="hr-HR" sz="1800" dirty="0"/>
              <a:t>833 mjere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2018.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CF-493D-81A1-90B87D5D92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CF-493D-81A1-90B87D5D92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6D-4589-9AC1-5D07F784CF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zabrana</c:v>
                </c:pt>
                <c:pt idx="1">
                  <c:v>otklanjanje nepravilnosti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599</c:v>
                </c:pt>
                <c:pt idx="1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F-493D-81A1-90B87D5D9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423808"/>
        <c:axId val="407419104"/>
      </c:barChart>
      <c:catAx>
        <c:axId val="40742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419104"/>
        <c:crosses val="autoZero"/>
        <c:auto val="1"/>
        <c:lblAlgn val="ctr"/>
        <c:lblOffset val="100"/>
        <c:noMultiLvlLbl val="0"/>
      </c:catAx>
      <c:valAx>
        <c:axId val="40741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42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2019.</a:t>
            </a:r>
          </a:p>
          <a:p>
            <a:pPr>
              <a:defRPr sz="2400" b="1"/>
            </a:pPr>
            <a:r>
              <a:rPr lang="hr-HR" sz="1800" dirty="0"/>
              <a:t>554 mjera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484796313644077E-2"/>
          <c:y val="0.53258514088412201"/>
          <c:w val="0.89521938375066457"/>
          <c:h val="0.35766515420991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2019.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15-40A3-9F32-F13BDD9D1D1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15-40A3-9F32-F13BDD9D1D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B5-48E6-88E8-20D08F79E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zabrana</c:v>
                </c:pt>
                <c:pt idx="1">
                  <c:v>otklanjanje nepravilnosti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369</c:v>
                </c:pt>
                <c:pt idx="1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5-40A3-9F32-F13BDD9D1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425768"/>
        <c:axId val="407419888"/>
      </c:barChart>
      <c:catAx>
        <c:axId val="40742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419888"/>
        <c:crosses val="autoZero"/>
        <c:auto val="1"/>
        <c:lblAlgn val="ctr"/>
        <c:lblOffset val="100"/>
        <c:noMultiLvlLbl val="0"/>
      </c:catAx>
      <c:valAx>
        <c:axId val="40741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42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2018.</a:t>
            </a:r>
          </a:p>
          <a:p>
            <a:pPr>
              <a:defRPr sz="2400" b="1"/>
            </a:pPr>
            <a:r>
              <a:rPr lang="hr-HR" sz="1800" dirty="0"/>
              <a:t>230</a:t>
            </a:r>
            <a:r>
              <a:rPr lang="hr-HR" sz="1800" baseline="0" dirty="0"/>
              <a:t> </a:t>
            </a:r>
            <a:r>
              <a:rPr lang="hr-HR" sz="1800" dirty="0"/>
              <a:t>prekršaja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2018.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9C-4BE5-9425-7B98C5495B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29C-4BE5-9425-7B98C5495BCD}"/>
              </c:ext>
            </c:extLst>
          </c:dPt>
          <c:dLbls>
            <c:dLbl>
              <c:idx val="0"/>
              <c:layout>
                <c:manualLayout>
                  <c:x val="-2.700086581278701E-2"/>
                  <c:y val="-0.1136543014996053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76BE03-9F98-4206-BB44-96BE7A144EB3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77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3971"/>
                        <a:gd name="adj2" fmla="val 11382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72313591073947"/>
                      <c:h val="0.195864246250986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9C-4BE5-9425-7B98C5495BCD}"/>
                </c:ext>
              </c:extLst>
            </c:dLbl>
            <c:dLbl>
              <c:idx val="1"/>
              <c:layout>
                <c:manualLayout>
                  <c:x val="-1.028608268714596E-2"/>
                  <c:y val="1.894238358326756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6C5253-81E2-451A-81DB-A0D05BC3F7B5}" type="CATEGORYNAME">
                      <a:rPr lang="en-US" dirty="0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153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02735"/>
                        <a:gd name="adj2" fmla="val -101470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29C-4BE5-9425-7B98C5495BC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List1!$A$2:$A$3</c:f>
              <c:strCache>
                <c:ptCount val="2"/>
                <c:pt idx="0">
                  <c:v>zbog neprijavljivanja ozljede</c:v>
                </c:pt>
                <c:pt idx="1">
                  <c:v>ostalo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77</c:v>
                </c:pt>
                <c:pt idx="1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C-4BE5-9425-7B98C5495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2019.</a:t>
            </a:r>
          </a:p>
          <a:p>
            <a:pPr>
              <a:defRPr sz="2400" b="1"/>
            </a:pPr>
            <a:r>
              <a:rPr lang="hr-HR" sz="1800" dirty="0"/>
              <a:t>170 prekršaj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2019.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9E-42E0-9624-431753F2CF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A9E-42E0-9624-431753F2CF9A}"/>
              </c:ext>
            </c:extLst>
          </c:dPt>
          <c:dLbls>
            <c:dLbl>
              <c:idx val="0"/>
              <c:layout>
                <c:manualLayout>
                  <c:x val="-2.2593196937366639E-2"/>
                  <c:y val="-0.1199684293606945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CFAD85-B08D-4876-AB61-A0B2AC158A4B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56</a:t>
                    </a:r>
                  </a:p>
                </c:rich>
              </c:tx>
              <c:spPr>
                <a:xfrm>
                  <a:off x="3905819" y="544006"/>
                  <a:ext cx="1038925" cy="787908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7394"/>
                        <a:gd name="adj2" fmla="val 8225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536000202547028"/>
                      <c:h val="0.195864246250986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9E-42E0-9624-431753F2CF9A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3C779F-4AE0-435B-BB3D-749844601355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114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8545"/>
                        <a:gd name="adj2" fmla="val -141967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A9E-42E0-9624-431753F2CF9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List1!$A$2:$A$3</c:f>
              <c:strCache>
                <c:ptCount val="2"/>
                <c:pt idx="0">
                  <c:v>zbog neprijavljivanja ozljede</c:v>
                </c:pt>
                <c:pt idx="1">
                  <c:v>ostalo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56</c:v>
                </c:pt>
                <c:pt idx="1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E-42E0-9624-431753F2C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AEEB5-A1D8-4F0E-8AC2-9A5BD1D6F477}" type="doc">
      <dgm:prSet loTypeId="urn:microsoft.com/office/officeart/2005/8/layout/h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00549C4-884A-4E55-8443-BAF9945F8016}">
      <dgm:prSet phldrT="[Tekst]"/>
      <dgm:spPr/>
      <dgm:t>
        <a:bodyPr/>
        <a:lstStyle/>
        <a:p>
          <a:r>
            <a:rPr lang="hr-HR" dirty="0">
              <a:latin typeface="Cambria" panose="02040503050406030204" pitchFamily="18" charset="0"/>
              <a:cs typeface="Arial" panose="020B0604020202020204" pitchFamily="34" charset="0"/>
            </a:rPr>
            <a:t>Do 1. studenoga 2018. Zakonom su bile propisane:</a:t>
          </a:r>
          <a:endParaRPr lang="hr-HR" dirty="0">
            <a:latin typeface="Cambria" panose="02040503050406030204" pitchFamily="18" charset="0"/>
          </a:endParaRPr>
        </a:p>
      </dgm:t>
    </dgm:pt>
    <dgm:pt modelId="{FA238EC4-3D0D-459F-A694-3E539393BF1F}" type="parTrans" cxnId="{72080F8C-84CE-4ED3-83A8-940660A412F0}">
      <dgm:prSet/>
      <dgm:spPr/>
      <dgm:t>
        <a:bodyPr/>
        <a:lstStyle/>
        <a:p>
          <a:endParaRPr lang="hr-HR"/>
        </a:p>
      </dgm:t>
    </dgm:pt>
    <dgm:pt modelId="{4D09386E-CDFB-4A54-BCE5-ADF32C504FAC}" type="sibTrans" cxnId="{72080F8C-84CE-4ED3-83A8-940660A412F0}">
      <dgm:prSet/>
      <dgm:spPr/>
      <dgm:t>
        <a:bodyPr/>
        <a:lstStyle/>
        <a:p>
          <a:endParaRPr lang="hr-HR"/>
        </a:p>
      </dgm:t>
    </dgm:pt>
    <dgm:pt modelId="{A6A4A893-120C-42A3-9686-8E94F1E505A8}">
      <dgm:prSet phldrT="[Tekst]" custT="1"/>
      <dgm:spPr/>
      <dgm:t>
        <a:bodyPr/>
        <a:lstStyle/>
        <a:p>
          <a:r>
            <a:rPr lang="hr-HR" sz="3600" dirty="0">
              <a:latin typeface="Cambria" panose="02040503050406030204" pitchFamily="18" charset="0"/>
              <a:cs typeface="Arial" panose="020B0604020202020204" pitchFamily="34" charset="0"/>
            </a:rPr>
            <a:t>smrtne</a:t>
          </a:r>
          <a:endParaRPr lang="hr-HR" sz="3600" dirty="0">
            <a:latin typeface="Cambria" panose="02040503050406030204" pitchFamily="18" charset="0"/>
          </a:endParaRPr>
        </a:p>
      </dgm:t>
    </dgm:pt>
    <dgm:pt modelId="{378DB7B9-0CD0-438D-834D-AAD54B899122}" type="parTrans" cxnId="{2901865A-9E44-41B9-9509-B47E70341C52}">
      <dgm:prSet/>
      <dgm:spPr/>
      <dgm:t>
        <a:bodyPr/>
        <a:lstStyle/>
        <a:p>
          <a:endParaRPr lang="hr-HR"/>
        </a:p>
      </dgm:t>
    </dgm:pt>
    <dgm:pt modelId="{9C2EDD10-1892-46EA-A57D-9EA4EC520162}" type="sibTrans" cxnId="{2901865A-9E44-41B9-9509-B47E70341C52}">
      <dgm:prSet/>
      <dgm:spPr/>
      <dgm:t>
        <a:bodyPr/>
        <a:lstStyle/>
        <a:p>
          <a:endParaRPr lang="hr-HR"/>
        </a:p>
      </dgm:t>
    </dgm:pt>
    <dgm:pt modelId="{D37E0101-1CBB-4DAA-B4E1-B5AB62158FB3}">
      <dgm:prSet phldrT="[Tekst]" custT="1"/>
      <dgm:spPr/>
      <dgm:t>
        <a:bodyPr/>
        <a:lstStyle/>
        <a:p>
          <a:r>
            <a:rPr lang="hr-HR" sz="3600" dirty="0">
              <a:latin typeface="Cambria" panose="02040503050406030204" pitchFamily="18" charset="0"/>
              <a:cs typeface="Arial" panose="020B0604020202020204" pitchFamily="34" charset="0"/>
            </a:rPr>
            <a:t>teške</a:t>
          </a:r>
          <a:endParaRPr lang="hr-HR" sz="3600" dirty="0">
            <a:latin typeface="Cambria" panose="02040503050406030204" pitchFamily="18" charset="0"/>
          </a:endParaRPr>
        </a:p>
      </dgm:t>
    </dgm:pt>
    <dgm:pt modelId="{CA88E3BB-48E5-4A34-9FE4-6102B64A5212}" type="parTrans" cxnId="{534EA49D-A6C4-4091-9AD7-1ACD5DE03FC9}">
      <dgm:prSet/>
      <dgm:spPr/>
      <dgm:t>
        <a:bodyPr/>
        <a:lstStyle/>
        <a:p>
          <a:endParaRPr lang="hr-HR"/>
        </a:p>
      </dgm:t>
    </dgm:pt>
    <dgm:pt modelId="{7ADCEC95-90A3-4F40-935B-A7AC97C961BB}" type="sibTrans" cxnId="{534EA49D-A6C4-4091-9AD7-1ACD5DE03FC9}">
      <dgm:prSet/>
      <dgm:spPr/>
      <dgm:t>
        <a:bodyPr/>
        <a:lstStyle/>
        <a:p>
          <a:endParaRPr lang="hr-HR"/>
        </a:p>
      </dgm:t>
    </dgm:pt>
    <dgm:pt modelId="{79F8D0F5-9100-4B86-B028-DEE3287234D2}">
      <dgm:prSet phldrT="[Tekst]" custT="1"/>
      <dgm:spPr/>
      <dgm:t>
        <a:bodyPr/>
        <a:lstStyle/>
        <a:p>
          <a:r>
            <a:rPr lang="hr-HR" sz="3600" dirty="0">
              <a:latin typeface="Cambria" panose="02040503050406030204" pitchFamily="18" charset="0"/>
              <a:cs typeface="Arial" panose="020B0604020202020204" pitchFamily="34" charset="0"/>
            </a:rPr>
            <a:t>lakše</a:t>
          </a:r>
          <a:r>
            <a:rPr lang="hr-HR" sz="4000" dirty="0">
              <a:latin typeface="Cambria" panose="02040503050406030204" pitchFamily="18" charset="0"/>
              <a:cs typeface="Arial" panose="020B0604020202020204" pitchFamily="34" charset="0"/>
            </a:rPr>
            <a:t> ozljede na radu</a:t>
          </a:r>
          <a:endParaRPr lang="hr-HR" sz="4000" dirty="0">
            <a:latin typeface="Cambria" panose="02040503050406030204" pitchFamily="18" charset="0"/>
          </a:endParaRPr>
        </a:p>
      </dgm:t>
    </dgm:pt>
    <dgm:pt modelId="{3EA1BC5D-FC93-472F-A2F0-A832A083A56B}" type="parTrans" cxnId="{49894065-7754-4946-9D60-B4E5947D3A86}">
      <dgm:prSet/>
      <dgm:spPr/>
      <dgm:t>
        <a:bodyPr/>
        <a:lstStyle/>
        <a:p>
          <a:endParaRPr lang="hr-HR"/>
        </a:p>
      </dgm:t>
    </dgm:pt>
    <dgm:pt modelId="{C166558F-78C4-4ED0-AB30-A3DA177F44F8}" type="sibTrans" cxnId="{49894065-7754-4946-9D60-B4E5947D3A86}">
      <dgm:prSet/>
      <dgm:spPr/>
      <dgm:t>
        <a:bodyPr/>
        <a:lstStyle/>
        <a:p>
          <a:endParaRPr lang="hr-HR"/>
        </a:p>
      </dgm:t>
    </dgm:pt>
    <dgm:pt modelId="{97F30D66-C756-429B-8132-89C01EA863DA}" type="pres">
      <dgm:prSet presAssocID="{0BBAEEB5-A1D8-4F0E-8AC2-9A5BD1D6F477}" presName="composite" presStyleCnt="0">
        <dgm:presLayoutVars>
          <dgm:chMax val="1"/>
          <dgm:dir/>
          <dgm:resizeHandles val="exact"/>
        </dgm:presLayoutVars>
      </dgm:prSet>
      <dgm:spPr/>
    </dgm:pt>
    <dgm:pt modelId="{C48C2EDD-7AAD-4259-9711-EB802D4E9912}" type="pres">
      <dgm:prSet presAssocID="{B00549C4-884A-4E55-8443-BAF9945F8016}" presName="roof" presStyleLbl="dkBgShp" presStyleIdx="0" presStyleCnt="2" custLinFactNeighborY="-795"/>
      <dgm:spPr/>
    </dgm:pt>
    <dgm:pt modelId="{4EAF83C6-67FE-4B92-9C36-EB722BCE11A7}" type="pres">
      <dgm:prSet presAssocID="{B00549C4-884A-4E55-8443-BAF9945F8016}" presName="pillars" presStyleCnt="0"/>
      <dgm:spPr/>
    </dgm:pt>
    <dgm:pt modelId="{67BE6534-3693-4838-807B-8828847CD7DF}" type="pres">
      <dgm:prSet presAssocID="{B00549C4-884A-4E55-8443-BAF9945F8016}" presName="pillar1" presStyleLbl="node1" presStyleIdx="0" presStyleCnt="3">
        <dgm:presLayoutVars>
          <dgm:bulletEnabled val="1"/>
        </dgm:presLayoutVars>
      </dgm:prSet>
      <dgm:spPr/>
    </dgm:pt>
    <dgm:pt modelId="{5E903054-CF35-49CD-B098-5221771C941C}" type="pres">
      <dgm:prSet presAssocID="{D37E0101-1CBB-4DAA-B4E1-B5AB62158FB3}" presName="pillarX" presStyleLbl="node1" presStyleIdx="1" presStyleCnt="3">
        <dgm:presLayoutVars>
          <dgm:bulletEnabled val="1"/>
        </dgm:presLayoutVars>
      </dgm:prSet>
      <dgm:spPr/>
    </dgm:pt>
    <dgm:pt modelId="{37EF4593-3FF9-48D4-90DA-E0F1567A0953}" type="pres">
      <dgm:prSet presAssocID="{79F8D0F5-9100-4B86-B028-DEE3287234D2}" presName="pillarX" presStyleLbl="node1" presStyleIdx="2" presStyleCnt="3">
        <dgm:presLayoutVars>
          <dgm:bulletEnabled val="1"/>
        </dgm:presLayoutVars>
      </dgm:prSet>
      <dgm:spPr/>
    </dgm:pt>
    <dgm:pt modelId="{FAF33CA9-361D-41D6-9D2F-28ACE20A9464}" type="pres">
      <dgm:prSet presAssocID="{B00549C4-884A-4E55-8443-BAF9945F8016}" presName="base" presStyleLbl="dkBgShp" presStyleIdx="1" presStyleCnt="2"/>
      <dgm:spPr/>
    </dgm:pt>
  </dgm:ptLst>
  <dgm:cxnLst>
    <dgm:cxn modelId="{FE6F731D-5FF4-4E82-820E-A92E3704DA75}" type="presOf" srcId="{0BBAEEB5-A1D8-4F0E-8AC2-9A5BD1D6F477}" destId="{97F30D66-C756-429B-8132-89C01EA863DA}" srcOrd="0" destOrd="0" presId="urn:microsoft.com/office/officeart/2005/8/layout/hList3"/>
    <dgm:cxn modelId="{6C4B6530-BC79-442A-8539-23C70EF75F79}" type="presOf" srcId="{B00549C4-884A-4E55-8443-BAF9945F8016}" destId="{C48C2EDD-7AAD-4259-9711-EB802D4E9912}" srcOrd="0" destOrd="0" presId="urn:microsoft.com/office/officeart/2005/8/layout/hList3"/>
    <dgm:cxn modelId="{49894065-7754-4946-9D60-B4E5947D3A86}" srcId="{B00549C4-884A-4E55-8443-BAF9945F8016}" destId="{79F8D0F5-9100-4B86-B028-DEE3287234D2}" srcOrd="2" destOrd="0" parTransId="{3EA1BC5D-FC93-472F-A2F0-A832A083A56B}" sibTransId="{C166558F-78C4-4ED0-AB30-A3DA177F44F8}"/>
    <dgm:cxn modelId="{2901865A-9E44-41B9-9509-B47E70341C52}" srcId="{B00549C4-884A-4E55-8443-BAF9945F8016}" destId="{A6A4A893-120C-42A3-9686-8E94F1E505A8}" srcOrd="0" destOrd="0" parTransId="{378DB7B9-0CD0-438D-834D-AAD54B899122}" sibTransId="{9C2EDD10-1892-46EA-A57D-9EA4EC520162}"/>
    <dgm:cxn modelId="{5594D284-B6FE-42C7-AEB0-A8A23D92A7CE}" type="presOf" srcId="{79F8D0F5-9100-4B86-B028-DEE3287234D2}" destId="{37EF4593-3FF9-48D4-90DA-E0F1567A0953}" srcOrd="0" destOrd="0" presId="urn:microsoft.com/office/officeart/2005/8/layout/hList3"/>
    <dgm:cxn modelId="{72080F8C-84CE-4ED3-83A8-940660A412F0}" srcId="{0BBAEEB5-A1D8-4F0E-8AC2-9A5BD1D6F477}" destId="{B00549C4-884A-4E55-8443-BAF9945F8016}" srcOrd="0" destOrd="0" parTransId="{FA238EC4-3D0D-459F-A694-3E539393BF1F}" sibTransId="{4D09386E-CDFB-4A54-BCE5-ADF32C504FAC}"/>
    <dgm:cxn modelId="{44E1CF9C-9B38-4324-A8D6-9B3CED895D18}" type="presOf" srcId="{D37E0101-1CBB-4DAA-B4E1-B5AB62158FB3}" destId="{5E903054-CF35-49CD-B098-5221771C941C}" srcOrd="0" destOrd="0" presId="urn:microsoft.com/office/officeart/2005/8/layout/hList3"/>
    <dgm:cxn modelId="{534EA49D-A6C4-4091-9AD7-1ACD5DE03FC9}" srcId="{B00549C4-884A-4E55-8443-BAF9945F8016}" destId="{D37E0101-1CBB-4DAA-B4E1-B5AB62158FB3}" srcOrd="1" destOrd="0" parTransId="{CA88E3BB-48E5-4A34-9FE4-6102B64A5212}" sibTransId="{7ADCEC95-90A3-4F40-935B-A7AC97C961BB}"/>
    <dgm:cxn modelId="{FC0DAED1-0CF0-458E-BB11-46E5781CC4ED}" type="presOf" srcId="{A6A4A893-120C-42A3-9686-8E94F1E505A8}" destId="{67BE6534-3693-4838-807B-8828847CD7DF}" srcOrd="0" destOrd="0" presId="urn:microsoft.com/office/officeart/2005/8/layout/hList3"/>
    <dgm:cxn modelId="{319922A9-9E6F-418D-B8C1-B550B76BFDBE}" type="presParOf" srcId="{97F30D66-C756-429B-8132-89C01EA863DA}" destId="{C48C2EDD-7AAD-4259-9711-EB802D4E9912}" srcOrd="0" destOrd="0" presId="urn:microsoft.com/office/officeart/2005/8/layout/hList3"/>
    <dgm:cxn modelId="{50165899-A44E-437D-BA63-44E2F3C0313E}" type="presParOf" srcId="{97F30D66-C756-429B-8132-89C01EA863DA}" destId="{4EAF83C6-67FE-4B92-9C36-EB722BCE11A7}" srcOrd="1" destOrd="0" presId="urn:microsoft.com/office/officeart/2005/8/layout/hList3"/>
    <dgm:cxn modelId="{163C7965-0AC5-4A36-A332-D87963694969}" type="presParOf" srcId="{4EAF83C6-67FE-4B92-9C36-EB722BCE11A7}" destId="{67BE6534-3693-4838-807B-8828847CD7DF}" srcOrd="0" destOrd="0" presId="urn:microsoft.com/office/officeart/2005/8/layout/hList3"/>
    <dgm:cxn modelId="{7E3C24B7-36A3-4B93-8220-32C245671C25}" type="presParOf" srcId="{4EAF83C6-67FE-4B92-9C36-EB722BCE11A7}" destId="{5E903054-CF35-49CD-B098-5221771C941C}" srcOrd="1" destOrd="0" presId="urn:microsoft.com/office/officeart/2005/8/layout/hList3"/>
    <dgm:cxn modelId="{BB1B11D0-D3F6-4B1B-B25B-15E1E48E68CD}" type="presParOf" srcId="{4EAF83C6-67FE-4B92-9C36-EB722BCE11A7}" destId="{37EF4593-3FF9-48D4-90DA-E0F1567A0953}" srcOrd="2" destOrd="0" presId="urn:microsoft.com/office/officeart/2005/8/layout/hList3"/>
    <dgm:cxn modelId="{66EDC290-E19C-47EB-AFE1-C21A30AA2086}" type="presParOf" srcId="{97F30D66-C756-429B-8132-89C01EA863DA}" destId="{FAF33CA9-361D-41D6-9D2F-28ACE20A946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0A946-5D89-4A97-A970-C340AF2A01A8}" type="doc">
      <dgm:prSet loTypeId="urn:microsoft.com/office/officeart/2008/layout/PictureAccent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F6C4C0B-AADE-4D2C-A979-40C2C0D5EE56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hr-HR" sz="2400" b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rPr>
            <a:t>Poslodavci su bili u obvezi prijavljivanja Inspekciji rada:</a:t>
          </a:r>
          <a:endParaRPr lang="hr-HR" sz="24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7E045DC7-60C8-40DB-9317-2D42903A281C}" type="parTrans" cxnId="{45A7DC61-B880-4B00-B7FC-47C585267337}">
      <dgm:prSet/>
      <dgm:spPr/>
      <dgm:t>
        <a:bodyPr/>
        <a:lstStyle/>
        <a:p>
          <a:endParaRPr lang="hr-HR"/>
        </a:p>
      </dgm:t>
    </dgm:pt>
    <dgm:pt modelId="{E0345373-B080-4365-9B67-3D1E9DBCC930}" type="sibTrans" cxnId="{45A7DC61-B880-4B00-B7FC-47C585267337}">
      <dgm:prSet/>
      <dgm:spPr/>
      <dgm:t>
        <a:bodyPr/>
        <a:lstStyle/>
        <a:p>
          <a:endParaRPr lang="hr-HR"/>
        </a:p>
      </dgm:t>
    </dgm:pt>
    <dgm:pt modelId="{D038FC5C-9F82-4676-A3AF-ED7561C127AA}">
      <dgm:prSet phldrT="[Tekst]" custT="1"/>
      <dgm:spPr>
        <a:solidFill>
          <a:schemeClr val="accent2"/>
        </a:solidFill>
      </dgm:spPr>
      <dgm:t>
        <a:bodyPr/>
        <a:lstStyle/>
        <a:p>
          <a:pPr algn="l"/>
          <a:r>
            <a:rPr lang="hr-HR" sz="2800" b="0" dirty="0">
              <a:latin typeface="Cambria" panose="02040503050406030204" pitchFamily="18" charset="0"/>
            </a:rPr>
            <a:t>smrtne</a:t>
          </a:r>
          <a:r>
            <a:rPr lang="hr-HR" sz="3200" dirty="0"/>
            <a:t> </a:t>
          </a:r>
        </a:p>
      </dgm:t>
    </dgm:pt>
    <dgm:pt modelId="{D5096B8D-5FF0-4459-B5B4-C6280F0FA4E2}" type="parTrans" cxnId="{88F34BEE-0551-4918-A137-C72F6B290CD6}">
      <dgm:prSet/>
      <dgm:spPr/>
      <dgm:t>
        <a:bodyPr/>
        <a:lstStyle/>
        <a:p>
          <a:endParaRPr lang="hr-HR"/>
        </a:p>
      </dgm:t>
    </dgm:pt>
    <dgm:pt modelId="{2F407476-2F26-4EE6-932F-F1FD0379E072}" type="sibTrans" cxnId="{88F34BEE-0551-4918-A137-C72F6B290CD6}">
      <dgm:prSet/>
      <dgm:spPr/>
      <dgm:t>
        <a:bodyPr/>
        <a:lstStyle/>
        <a:p>
          <a:endParaRPr lang="hr-HR"/>
        </a:p>
      </dgm:t>
    </dgm:pt>
    <dgm:pt modelId="{18488EF4-4C50-4E29-9C5F-559ED82691E4}">
      <dgm:prSet phldrT="[Tekst]" custT="1"/>
      <dgm:spPr>
        <a:solidFill>
          <a:schemeClr val="accent2"/>
        </a:solidFill>
      </dgm:spPr>
      <dgm:t>
        <a:bodyPr/>
        <a:lstStyle/>
        <a:p>
          <a:pPr algn="ctr"/>
          <a:r>
            <a:rPr lang="hr-HR" sz="2800" b="0" dirty="0">
              <a:latin typeface="Cambria" panose="02040503050406030204" pitchFamily="18" charset="0"/>
            </a:rPr>
            <a:t>teške ozljede</a:t>
          </a:r>
        </a:p>
      </dgm:t>
    </dgm:pt>
    <dgm:pt modelId="{7A00C224-DEFC-4719-9981-86A3752263FA}" type="parTrans" cxnId="{EEF80E59-A327-4E95-9BDC-C9C47CF552E4}">
      <dgm:prSet/>
      <dgm:spPr/>
      <dgm:t>
        <a:bodyPr/>
        <a:lstStyle/>
        <a:p>
          <a:endParaRPr lang="hr-HR"/>
        </a:p>
      </dgm:t>
    </dgm:pt>
    <dgm:pt modelId="{121F8B7B-881B-4EEE-AC63-B51C3DDA2447}" type="sibTrans" cxnId="{EEF80E59-A327-4E95-9BDC-C9C47CF552E4}">
      <dgm:prSet/>
      <dgm:spPr/>
      <dgm:t>
        <a:bodyPr/>
        <a:lstStyle/>
        <a:p>
          <a:endParaRPr lang="hr-HR"/>
        </a:p>
      </dgm:t>
    </dgm:pt>
    <dgm:pt modelId="{3675FC48-BF65-49F0-8ADB-C84E63B5CC59}" type="pres">
      <dgm:prSet presAssocID="{6060A946-5D89-4A97-A970-C340AF2A01A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DB469DB-85DD-42E6-9DF2-95FF6E34B96E}" type="pres">
      <dgm:prSet presAssocID="{5F6C4C0B-AADE-4D2C-A979-40C2C0D5EE56}" presName="root" presStyleCnt="0">
        <dgm:presLayoutVars>
          <dgm:chMax/>
          <dgm:chPref val="4"/>
        </dgm:presLayoutVars>
      </dgm:prSet>
      <dgm:spPr/>
    </dgm:pt>
    <dgm:pt modelId="{147C9286-E672-4218-8529-F9E966967C6D}" type="pres">
      <dgm:prSet presAssocID="{5F6C4C0B-AADE-4D2C-A979-40C2C0D5EE56}" presName="rootComposite" presStyleCnt="0">
        <dgm:presLayoutVars/>
      </dgm:prSet>
      <dgm:spPr/>
    </dgm:pt>
    <dgm:pt modelId="{A9E5649A-0AD1-4F8A-B857-A400D0119DF3}" type="pres">
      <dgm:prSet presAssocID="{5F6C4C0B-AADE-4D2C-A979-40C2C0D5EE56}" presName="rootText" presStyleLbl="node0" presStyleIdx="0" presStyleCnt="1">
        <dgm:presLayoutVars>
          <dgm:chMax/>
          <dgm:chPref val="4"/>
        </dgm:presLayoutVars>
      </dgm:prSet>
      <dgm:spPr/>
    </dgm:pt>
    <dgm:pt modelId="{EDD4B829-CF86-4935-9369-2AE1AE1764EC}" type="pres">
      <dgm:prSet presAssocID="{5F6C4C0B-AADE-4D2C-A979-40C2C0D5EE56}" presName="childShape" presStyleCnt="0">
        <dgm:presLayoutVars>
          <dgm:chMax val="0"/>
          <dgm:chPref val="0"/>
        </dgm:presLayoutVars>
      </dgm:prSet>
      <dgm:spPr/>
    </dgm:pt>
    <dgm:pt modelId="{6CA800EA-0290-46BD-B169-350182656F2A}" type="pres">
      <dgm:prSet presAssocID="{D038FC5C-9F82-4676-A3AF-ED7561C127AA}" presName="childComposite" presStyleCnt="0">
        <dgm:presLayoutVars>
          <dgm:chMax val="0"/>
          <dgm:chPref val="0"/>
        </dgm:presLayoutVars>
      </dgm:prSet>
      <dgm:spPr/>
    </dgm:pt>
    <dgm:pt modelId="{32A11D4D-3ADC-48E8-AE2C-686616A8A23F}" type="pres">
      <dgm:prSet presAssocID="{D038FC5C-9F82-4676-A3AF-ED7561C127AA}" presName="Image" presStyleLbl="node1" presStyleIdx="0" presStyleCnt="2" custScaleX="192641" custScaleY="14608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</dgm:pt>
    <dgm:pt modelId="{E7DA5874-0EE4-4F1B-9CB4-3C8212979F99}" type="pres">
      <dgm:prSet presAssocID="{D038FC5C-9F82-4676-A3AF-ED7561C127AA}" presName="childText" presStyleLbl="lnNode1" presStyleIdx="0" presStyleCnt="2" custScaleX="48988" custLinFactNeighborX="-7563" custLinFactNeighborY="-10959">
        <dgm:presLayoutVars>
          <dgm:chMax val="0"/>
          <dgm:chPref val="0"/>
          <dgm:bulletEnabled val="1"/>
        </dgm:presLayoutVars>
      </dgm:prSet>
      <dgm:spPr/>
    </dgm:pt>
    <dgm:pt modelId="{28AE9AAB-3AC8-413A-B877-EA003A9B4D43}" type="pres">
      <dgm:prSet presAssocID="{18488EF4-4C50-4E29-9C5F-559ED82691E4}" presName="childComposite" presStyleCnt="0">
        <dgm:presLayoutVars>
          <dgm:chMax val="0"/>
          <dgm:chPref val="0"/>
        </dgm:presLayoutVars>
      </dgm:prSet>
      <dgm:spPr/>
    </dgm:pt>
    <dgm:pt modelId="{4E436550-2B6C-4EB4-A3DE-56FBC5D6947E}" type="pres">
      <dgm:prSet presAssocID="{18488EF4-4C50-4E29-9C5F-559ED82691E4}" presName="Image" presStyleLbl="node1" presStyleIdx="1" presStyleCnt="2" custScaleX="196230" custScaleY="15752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118C3560-8059-4B98-A658-B68D0652EB04}" type="pres">
      <dgm:prSet presAssocID="{18488EF4-4C50-4E29-9C5F-559ED82691E4}" presName="childText" presStyleLbl="lnNode1" presStyleIdx="1" presStyleCnt="2" custScaleX="49383" custLinFactNeighborX="-7761" custLinFactNeighborY="-11633">
        <dgm:presLayoutVars>
          <dgm:chMax val="0"/>
          <dgm:chPref val="0"/>
          <dgm:bulletEnabled val="1"/>
        </dgm:presLayoutVars>
      </dgm:prSet>
      <dgm:spPr/>
    </dgm:pt>
  </dgm:ptLst>
  <dgm:cxnLst>
    <dgm:cxn modelId="{32BA7013-5726-46BA-B913-97DA1B8878BD}" type="presOf" srcId="{6060A946-5D89-4A97-A970-C340AF2A01A8}" destId="{3675FC48-BF65-49F0-8ADB-C84E63B5CC59}" srcOrd="0" destOrd="0" presId="urn:microsoft.com/office/officeart/2008/layout/PictureAccentList"/>
    <dgm:cxn modelId="{2C707230-7E6E-4CB1-A207-4B5AC8C76B4C}" type="presOf" srcId="{D038FC5C-9F82-4676-A3AF-ED7561C127AA}" destId="{E7DA5874-0EE4-4F1B-9CB4-3C8212979F99}" srcOrd="0" destOrd="0" presId="urn:microsoft.com/office/officeart/2008/layout/PictureAccentList"/>
    <dgm:cxn modelId="{49224B3B-860D-4D09-B0A8-F0A2FEDBB3DE}" type="presOf" srcId="{18488EF4-4C50-4E29-9C5F-559ED82691E4}" destId="{118C3560-8059-4B98-A658-B68D0652EB04}" srcOrd="0" destOrd="0" presId="urn:microsoft.com/office/officeart/2008/layout/PictureAccentList"/>
    <dgm:cxn modelId="{45A7DC61-B880-4B00-B7FC-47C585267337}" srcId="{6060A946-5D89-4A97-A970-C340AF2A01A8}" destId="{5F6C4C0B-AADE-4D2C-A979-40C2C0D5EE56}" srcOrd="0" destOrd="0" parTransId="{7E045DC7-60C8-40DB-9317-2D42903A281C}" sibTransId="{E0345373-B080-4365-9B67-3D1E9DBCC930}"/>
    <dgm:cxn modelId="{080E9176-8A92-4033-A1C3-F5FBB0B985B9}" type="presOf" srcId="{5F6C4C0B-AADE-4D2C-A979-40C2C0D5EE56}" destId="{A9E5649A-0AD1-4F8A-B857-A400D0119DF3}" srcOrd="0" destOrd="0" presId="urn:microsoft.com/office/officeart/2008/layout/PictureAccentList"/>
    <dgm:cxn modelId="{EEF80E59-A327-4E95-9BDC-C9C47CF552E4}" srcId="{5F6C4C0B-AADE-4D2C-A979-40C2C0D5EE56}" destId="{18488EF4-4C50-4E29-9C5F-559ED82691E4}" srcOrd="1" destOrd="0" parTransId="{7A00C224-DEFC-4719-9981-86A3752263FA}" sibTransId="{121F8B7B-881B-4EEE-AC63-B51C3DDA2447}"/>
    <dgm:cxn modelId="{88F34BEE-0551-4918-A137-C72F6B290CD6}" srcId="{5F6C4C0B-AADE-4D2C-A979-40C2C0D5EE56}" destId="{D038FC5C-9F82-4676-A3AF-ED7561C127AA}" srcOrd="0" destOrd="0" parTransId="{D5096B8D-5FF0-4459-B5B4-C6280F0FA4E2}" sibTransId="{2F407476-2F26-4EE6-932F-F1FD0379E072}"/>
    <dgm:cxn modelId="{276C85B9-9058-4D6E-BA04-A29EF1A71A1D}" type="presParOf" srcId="{3675FC48-BF65-49F0-8ADB-C84E63B5CC59}" destId="{DDB469DB-85DD-42E6-9DF2-95FF6E34B96E}" srcOrd="0" destOrd="0" presId="urn:microsoft.com/office/officeart/2008/layout/PictureAccentList"/>
    <dgm:cxn modelId="{7660F1EA-5703-4C96-B851-D07FA937990A}" type="presParOf" srcId="{DDB469DB-85DD-42E6-9DF2-95FF6E34B96E}" destId="{147C9286-E672-4218-8529-F9E966967C6D}" srcOrd="0" destOrd="0" presId="urn:microsoft.com/office/officeart/2008/layout/PictureAccentList"/>
    <dgm:cxn modelId="{D35C1F44-BC76-4154-BAFC-87AC50B87F49}" type="presParOf" srcId="{147C9286-E672-4218-8529-F9E966967C6D}" destId="{A9E5649A-0AD1-4F8A-B857-A400D0119DF3}" srcOrd="0" destOrd="0" presId="urn:microsoft.com/office/officeart/2008/layout/PictureAccentList"/>
    <dgm:cxn modelId="{3AB9CA20-676E-4945-B75D-ED6F9755AF2A}" type="presParOf" srcId="{DDB469DB-85DD-42E6-9DF2-95FF6E34B96E}" destId="{EDD4B829-CF86-4935-9369-2AE1AE1764EC}" srcOrd="1" destOrd="0" presId="urn:microsoft.com/office/officeart/2008/layout/PictureAccentList"/>
    <dgm:cxn modelId="{8488BBE4-FBF1-430B-A5E4-56FF5A9678A3}" type="presParOf" srcId="{EDD4B829-CF86-4935-9369-2AE1AE1764EC}" destId="{6CA800EA-0290-46BD-B169-350182656F2A}" srcOrd="0" destOrd="0" presId="urn:microsoft.com/office/officeart/2008/layout/PictureAccentList"/>
    <dgm:cxn modelId="{5EE11F58-8123-4588-9928-17B1AB158624}" type="presParOf" srcId="{6CA800EA-0290-46BD-B169-350182656F2A}" destId="{32A11D4D-3ADC-48E8-AE2C-686616A8A23F}" srcOrd="0" destOrd="0" presId="urn:microsoft.com/office/officeart/2008/layout/PictureAccentList"/>
    <dgm:cxn modelId="{E70E2C32-2829-4E28-AD0D-A8AE61759771}" type="presParOf" srcId="{6CA800EA-0290-46BD-B169-350182656F2A}" destId="{E7DA5874-0EE4-4F1B-9CB4-3C8212979F99}" srcOrd="1" destOrd="0" presId="urn:microsoft.com/office/officeart/2008/layout/PictureAccentList"/>
    <dgm:cxn modelId="{F1B17638-F905-4119-9A2E-A6F0F5253CF3}" type="presParOf" srcId="{EDD4B829-CF86-4935-9369-2AE1AE1764EC}" destId="{28AE9AAB-3AC8-413A-B877-EA003A9B4D43}" srcOrd="1" destOrd="0" presId="urn:microsoft.com/office/officeart/2008/layout/PictureAccentList"/>
    <dgm:cxn modelId="{6130CA52-087A-4C65-9B35-DA12F76F06EE}" type="presParOf" srcId="{28AE9AAB-3AC8-413A-B877-EA003A9B4D43}" destId="{4E436550-2B6C-4EB4-A3DE-56FBC5D6947E}" srcOrd="0" destOrd="0" presId="urn:microsoft.com/office/officeart/2008/layout/PictureAccentList"/>
    <dgm:cxn modelId="{D7BDC13E-234F-42EA-8C65-3F0DA1494870}" type="presParOf" srcId="{28AE9AAB-3AC8-413A-B877-EA003A9B4D43}" destId="{118C3560-8059-4B98-A658-B68D0652EB0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52A281-01CF-4C15-BC11-99D11137B1CA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F46C9DE-CA86-49D0-A069-B1521B49BCEC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hr-HR" sz="3200" dirty="0">
              <a:latin typeface="Cambria" panose="02040503050406030204" pitchFamily="18" charset="0"/>
            </a:rPr>
            <a:t>Primjer ozljede koju poslodavac </a:t>
          </a:r>
          <a:r>
            <a:rPr lang="hr-HR" sz="3200" u="sng" dirty="0">
              <a:latin typeface="Cambria" panose="02040503050406030204" pitchFamily="18" charset="0"/>
            </a:rPr>
            <a:t>mora</a:t>
          </a:r>
          <a:r>
            <a:rPr lang="hr-HR" sz="3200" dirty="0">
              <a:latin typeface="Cambria" panose="02040503050406030204" pitchFamily="18" charset="0"/>
            </a:rPr>
            <a:t> odmah prijaviti i koju inspektor </a:t>
          </a:r>
          <a:r>
            <a:rPr lang="hr-HR" sz="3200" u="sng" dirty="0">
              <a:latin typeface="Cambria" panose="02040503050406030204" pitchFamily="18" charset="0"/>
            </a:rPr>
            <a:t>mora</a:t>
          </a:r>
          <a:r>
            <a:rPr lang="hr-HR" sz="3200" dirty="0">
              <a:latin typeface="Cambria" panose="02040503050406030204" pitchFamily="18" charset="0"/>
            </a:rPr>
            <a:t> odmah odraditi:</a:t>
          </a:r>
        </a:p>
      </dgm:t>
    </dgm:pt>
    <dgm:pt modelId="{4D199B49-9534-4CF2-AC72-DAC22A73F85B}" type="parTrans" cxnId="{D69EF10C-FA54-4944-828F-8F3B75BEE290}">
      <dgm:prSet/>
      <dgm:spPr/>
      <dgm:t>
        <a:bodyPr/>
        <a:lstStyle/>
        <a:p>
          <a:endParaRPr lang="hr-HR"/>
        </a:p>
      </dgm:t>
    </dgm:pt>
    <dgm:pt modelId="{762DFC6E-D231-4F42-8A5A-FDAD2AD37A5D}" type="sibTrans" cxnId="{D69EF10C-FA54-4944-828F-8F3B75BEE290}">
      <dgm:prSet/>
      <dgm:spPr/>
      <dgm:t>
        <a:bodyPr/>
        <a:lstStyle/>
        <a:p>
          <a:endParaRPr lang="hr-HR"/>
        </a:p>
      </dgm:t>
    </dgm:pt>
    <dgm:pt modelId="{C86FE49A-3D89-47CE-A7A7-528A6797DF34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  <a:latin typeface="Cambria" panose="02040503050406030204" pitchFamily="18" charset="0"/>
            </a:rPr>
            <a:t>Odgajateljica u vrtiću pala preko igračke, nezgodan pad i slomljen kuk, odvezena hitnom i </a:t>
          </a:r>
          <a:r>
            <a:rPr lang="hr-HR" sz="2800" u="sng" dirty="0">
              <a:solidFill>
                <a:schemeClr val="tx1"/>
              </a:solidFill>
              <a:latin typeface="Cambria" panose="02040503050406030204" pitchFamily="18" charset="0"/>
            </a:rPr>
            <a:t>zadržana na liječenju.</a:t>
          </a:r>
          <a:r>
            <a:rPr lang="hr-HR" sz="2800" dirty="0">
              <a:solidFill>
                <a:schemeClr val="tx1"/>
              </a:solidFill>
              <a:latin typeface="Cambria" panose="02040503050406030204" pitchFamily="18" charset="0"/>
            </a:rPr>
            <a:t> </a:t>
          </a:r>
        </a:p>
      </dgm:t>
    </dgm:pt>
    <dgm:pt modelId="{A02EFFCB-527A-4669-9F10-A039EA54349B}" type="parTrans" cxnId="{5776110C-34EF-48EA-9367-E59534866B15}">
      <dgm:prSet/>
      <dgm:spPr/>
      <dgm:t>
        <a:bodyPr/>
        <a:lstStyle/>
        <a:p>
          <a:endParaRPr lang="hr-HR"/>
        </a:p>
      </dgm:t>
    </dgm:pt>
    <dgm:pt modelId="{E163C98C-3380-44BB-8268-3C8F4C1B89B7}" type="sibTrans" cxnId="{5776110C-34EF-48EA-9367-E59534866B15}">
      <dgm:prSet/>
      <dgm:spPr/>
      <dgm:t>
        <a:bodyPr/>
        <a:lstStyle/>
        <a:p>
          <a:endParaRPr lang="hr-HR"/>
        </a:p>
      </dgm:t>
    </dgm:pt>
    <dgm:pt modelId="{39C0C012-905B-47AF-86B9-9AFC215985CC}" type="pres">
      <dgm:prSet presAssocID="{D252A281-01CF-4C15-BC11-99D11137B1CA}" presName="linear" presStyleCnt="0">
        <dgm:presLayoutVars>
          <dgm:dir/>
          <dgm:animLvl val="lvl"/>
          <dgm:resizeHandles val="exact"/>
        </dgm:presLayoutVars>
      </dgm:prSet>
      <dgm:spPr/>
    </dgm:pt>
    <dgm:pt modelId="{49772BEB-9D15-44D3-8CD1-F24B87F6186F}" type="pres">
      <dgm:prSet presAssocID="{FF46C9DE-CA86-49D0-A069-B1521B49BCEC}" presName="parentLin" presStyleCnt="0"/>
      <dgm:spPr/>
    </dgm:pt>
    <dgm:pt modelId="{DD44DBC3-E894-42C4-BED6-F1C8C4BE3664}" type="pres">
      <dgm:prSet presAssocID="{FF46C9DE-CA86-49D0-A069-B1521B49BCEC}" presName="parentLeftMargin" presStyleLbl="node1" presStyleIdx="0" presStyleCnt="1"/>
      <dgm:spPr/>
    </dgm:pt>
    <dgm:pt modelId="{0A491002-1E37-4EE5-BB07-6968F88ACAD5}" type="pres">
      <dgm:prSet presAssocID="{FF46C9DE-CA86-49D0-A069-B1521B49BCE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00B010C-B154-4B80-B080-83140A62F981}" type="pres">
      <dgm:prSet presAssocID="{FF46C9DE-CA86-49D0-A069-B1521B49BCEC}" presName="negativeSpace" presStyleCnt="0"/>
      <dgm:spPr/>
    </dgm:pt>
    <dgm:pt modelId="{1E9C0140-B300-4883-8C78-186800CEB9E0}" type="pres">
      <dgm:prSet presAssocID="{FF46C9DE-CA86-49D0-A069-B1521B49BCE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6EB3E0B-CCB8-4E77-B00B-3DF2042CFC8A}" type="presOf" srcId="{D252A281-01CF-4C15-BC11-99D11137B1CA}" destId="{39C0C012-905B-47AF-86B9-9AFC215985CC}" srcOrd="0" destOrd="0" presId="urn:microsoft.com/office/officeart/2005/8/layout/list1"/>
    <dgm:cxn modelId="{5776110C-34EF-48EA-9367-E59534866B15}" srcId="{FF46C9DE-CA86-49D0-A069-B1521B49BCEC}" destId="{C86FE49A-3D89-47CE-A7A7-528A6797DF34}" srcOrd="0" destOrd="0" parTransId="{A02EFFCB-527A-4669-9F10-A039EA54349B}" sibTransId="{E163C98C-3380-44BB-8268-3C8F4C1B89B7}"/>
    <dgm:cxn modelId="{D69EF10C-FA54-4944-828F-8F3B75BEE290}" srcId="{D252A281-01CF-4C15-BC11-99D11137B1CA}" destId="{FF46C9DE-CA86-49D0-A069-B1521B49BCEC}" srcOrd="0" destOrd="0" parTransId="{4D199B49-9534-4CF2-AC72-DAC22A73F85B}" sibTransId="{762DFC6E-D231-4F42-8A5A-FDAD2AD37A5D}"/>
    <dgm:cxn modelId="{8902E216-3630-4A87-95F1-DADD61002123}" type="presOf" srcId="{FF46C9DE-CA86-49D0-A069-B1521B49BCEC}" destId="{0A491002-1E37-4EE5-BB07-6968F88ACAD5}" srcOrd="1" destOrd="0" presId="urn:microsoft.com/office/officeart/2005/8/layout/list1"/>
    <dgm:cxn modelId="{629B9434-C5B0-49F9-8CF9-6E00F4B28C1F}" type="presOf" srcId="{C86FE49A-3D89-47CE-A7A7-528A6797DF34}" destId="{1E9C0140-B300-4883-8C78-186800CEB9E0}" srcOrd="0" destOrd="0" presId="urn:microsoft.com/office/officeart/2005/8/layout/list1"/>
    <dgm:cxn modelId="{87644D4D-6B5F-4210-A5F3-9BCA80A90DA0}" type="presOf" srcId="{FF46C9DE-CA86-49D0-A069-B1521B49BCEC}" destId="{DD44DBC3-E894-42C4-BED6-F1C8C4BE3664}" srcOrd="0" destOrd="0" presId="urn:microsoft.com/office/officeart/2005/8/layout/list1"/>
    <dgm:cxn modelId="{2C6F787D-22AF-410E-AD19-0358F35609FC}" type="presParOf" srcId="{39C0C012-905B-47AF-86B9-9AFC215985CC}" destId="{49772BEB-9D15-44D3-8CD1-F24B87F6186F}" srcOrd="0" destOrd="0" presId="urn:microsoft.com/office/officeart/2005/8/layout/list1"/>
    <dgm:cxn modelId="{D086AC80-2DC1-45DE-B6E1-F3CE5108829A}" type="presParOf" srcId="{49772BEB-9D15-44D3-8CD1-F24B87F6186F}" destId="{DD44DBC3-E894-42C4-BED6-F1C8C4BE3664}" srcOrd="0" destOrd="0" presId="urn:microsoft.com/office/officeart/2005/8/layout/list1"/>
    <dgm:cxn modelId="{B2B03A2E-D6A9-4F6A-B5D2-604C9E9A9A6C}" type="presParOf" srcId="{49772BEB-9D15-44D3-8CD1-F24B87F6186F}" destId="{0A491002-1E37-4EE5-BB07-6968F88ACAD5}" srcOrd="1" destOrd="0" presId="urn:microsoft.com/office/officeart/2005/8/layout/list1"/>
    <dgm:cxn modelId="{5562BE29-259B-4AD1-84A5-4E65208FB6D6}" type="presParOf" srcId="{39C0C012-905B-47AF-86B9-9AFC215985CC}" destId="{500B010C-B154-4B80-B080-83140A62F981}" srcOrd="1" destOrd="0" presId="urn:microsoft.com/office/officeart/2005/8/layout/list1"/>
    <dgm:cxn modelId="{21784BA8-4CC0-4451-8985-ED3BD26FC6B2}" type="presParOf" srcId="{39C0C012-905B-47AF-86B9-9AFC215985CC}" destId="{1E9C0140-B300-4883-8C78-186800CEB9E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52A281-01CF-4C15-BC11-99D11137B1CA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F46C9DE-CA86-49D0-A069-B1521B49BCEC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hr-HR" sz="3200" dirty="0">
              <a:latin typeface="Cambria" panose="02040503050406030204" pitchFamily="18" charset="0"/>
            </a:rPr>
            <a:t>Primjer ozljede koju </a:t>
          </a:r>
          <a:r>
            <a:rPr lang="hr-HR" sz="3200" u="sng" dirty="0">
              <a:latin typeface="Cambria" panose="02040503050406030204" pitchFamily="18" charset="0"/>
            </a:rPr>
            <a:t>ne treba </a:t>
          </a:r>
          <a:r>
            <a:rPr lang="hr-HR" sz="3200" dirty="0">
              <a:latin typeface="Cambria" panose="02040503050406030204" pitchFamily="18" charset="0"/>
            </a:rPr>
            <a:t>prijaviti i koju inspektor </a:t>
          </a:r>
          <a:r>
            <a:rPr lang="hr-HR" sz="3200" u="sng" dirty="0">
              <a:latin typeface="Cambria" panose="02040503050406030204" pitchFamily="18" charset="0"/>
            </a:rPr>
            <a:t>ne mora </a:t>
          </a:r>
          <a:r>
            <a:rPr lang="hr-HR" sz="3200" dirty="0">
              <a:latin typeface="Cambria" panose="02040503050406030204" pitchFamily="18" charset="0"/>
            </a:rPr>
            <a:t>odraditi:</a:t>
          </a:r>
        </a:p>
      </dgm:t>
    </dgm:pt>
    <dgm:pt modelId="{4D199B49-9534-4CF2-AC72-DAC22A73F85B}" type="parTrans" cxnId="{D69EF10C-FA54-4944-828F-8F3B75BEE290}">
      <dgm:prSet/>
      <dgm:spPr/>
      <dgm:t>
        <a:bodyPr/>
        <a:lstStyle/>
        <a:p>
          <a:endParaRPr lang="hr-HR"/>
        </a:p>
      </dgm:t>
    </dgm:pt>
    <dgm:pt modelId="{762DFC6E-D231-4F42-8A5A-FDAD2AD37A5D}" type="sibTrans" cxnId="{D69EF10C-FA54-4944-828F-8F3B75BEE290}">
      <dgm:prSet/>
      <dgm:spPr/>
      <dgm:t>
        <a:bodyPr/>
        <a:lstStyle/>
        <a:p>
          <a:endParaRPr lang="hr-HR"/>
        </a:p>
      </dgm:t>
    </dgm:pt>
    <dgm:pt modelId="{C86FE49A-3D89-47CE-A7A7-528A6797DF34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  <a:latin typeface="Cambria" panose="02040503050406030204" pitchFamily="18" charset="0"/>
            </a:rPr>
            <a:t>Pad radnika s neispravne skele, slomljena ruka, odvezen hitnom i </a:t>
          </a:r>
          <a:r>
            <a:rPr lang="hr-HR" sz="2800" u="sng" dirty="0">
              <a:solidFill>
                <a:schemeClr val="tx1"/>
              </a:solidFill>
              <a:latin typeface="Cambria" panose="02040503050406030204" pitchFamily="18" charset="0"/>
            </a:rPr>
            <a:t>nije zadržan na liječenju.</a:t>
          </a:r>
        </a:p>
      </dgm:t>
    </dgm:pt>
    <dgm:pt modelId="{A02EFFCB-527A-4669-9F10-A039EA54349B}" type="parTrans" cxnId="{5776110C-34EF-48EA-9367-E59534866B15}">
      <dgm:prSet/>
      <dgm:spPr/>
      <dgm:t>
        <a:bodyPr/>
        <a:lstStyle/>
        <a:p>
          <a:endParaRPr lang="hr-HR"/>
        </a:p>
      </dgm:t>
    </dgm:pt>
    <dgm:pt modelId="{E163C98C-3380-44BB-8268-3C8F4C1B89B7}" type="sibTrans" cxnId="{5776110C-34EF-48EA-9367-E59534866B15}">
      <dgm:prSet/>
      <dgm:spPr/>
      <dgm:t>
        <a:bodyPr/>
        <a:lstStyle/>
        <a:p>
          <a:endParaRPr lang="hr-HR"/>
        </a:p>
      </dgm:t>
    </dgm:pt>
    <dgm:pt modelId="{39C0C012-905B-47AF-86B9-9AFC215985CC}" type="pres">
      <dgm:prSet presAssocID="{D252A281-01CF-4C15-BC11-99D11137B1CA}" presName="linear" presStyleCnt="0">
        <dgm:presLayoutVars>
          <dgm:dir/>
          <dgm:animLvl val="lvl"/>
          <dgm:resizeHandles val="exact"/>
        </dgm:presLayoutVars>
      </dgm:prSet>
      <dgm:spPr/>
    </dgm:pt>
    <dgm:pt modelId="{49772BEB-9D15-44D3-8CD1-F24B87F6186F}" type="pres">
      <dgm:prSet presAssocID="{FF46C9DE-CA86-49D0-A069-B1521B49BCEC}" presName="parentLin" presStyleCnt="0"/>
      <dgm:spPr/>
    </dgm:pt>
    <dgm:pt modelId="{DD44DBC3-E894-42C4-BED6-F1C8C4BE3664}" type="pres">
      <dgm:prSet presAssocID="{FF46C9DE-CA86-49D0-A069-B1521B49BCEC}" presName="parentLeftMargin" presStyleLbl="node1" presStyleIdx="0" presStyleCnt="1"/>
      <dgm:spPr/>
    </dgm:pt>
    <dgm:pt modelId="{0A491002-1E37-4EE5-BB07-6968F88ACAD5}" type="pres">
      <dgm:prSet presAssocID="{FF46C9DE-CA86-49D0-A069-B1521B49BCE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00B010C-B154-4B80-B080-83140A62F981}" type="pres">
      <dgm:prSet presAssocID="{FF46C9DE-CA86-49D0-A069-B1521B49BCEC}" presName="negativeSpace" presStyleCnt="0"/>
      <dgm:spPr/>
    </dgm:pt>
    <dgm:pt modelId="{1E9C0140-B300-4883-8C78-186800CEB9E0}" type="pres">
      <dgm:prSet presAssocID="{FF46C9DE-CA86-49D0-A069-B1521B49BCE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6EB3E0B-CCB8-4E77-B00B-3DF2042CFC8A}" type="presOf" srcId="{D252A281-01CF-4C15-BC11-99D11137B1CA}" destId="{39C0C012-905B-47AF-86B9-9AFC215985CC}" srcOrd="0" destOrd="0" presId="urn:microsoft.com/office/officeart/2005/8/layout/list1"/>
    <dgm:cxn modelId="{5776110C-34EF-48EA-9367-E59534866B15}" srcId="{FF46C9DE-CA86-49D0-A069-B1521B49BCEC}" destId="{C86FE49A-3D89-47CE-A7A7-528A6797DF34}" srcOrd="0" destOrd="0" parTransId="{A02EFFCB-527A-4669-9F10-A039EA54349B}" sibTransId="{E163C98C-3380-44BB-8268-3C8F4C1B89B7}"/>
    <dgm:cxn modelId="{D69EF10C-FA54-4944-828F-8F3B75BEE290}" srcId="{D252A281-01CF-4C15-BC11-99D11137B1CA}" destId="{FF46C9DE-CA86-49D0-A069-B1521B49BCEC}" srcOrd="0" destOrd="0" parTransId="{4D199B49-9534-4CF2-AC72-DAC22A73F85B}" sibTransId="{762DFC6E-D231-4F42-8A5A-FDAD2AD37A5D}"/>
    <dgm:cxn modelId="{8902E216-3630-4A87-95F1-DADD61002123}" type="presOf" srcId="{FF46C9DE-CA86-49D0-A069-B1521B49BCEC}" destId="{0A491002-1E37-4EE5-BB07-6968F88ACAD5}" srcOrd="1" destOrd="0" presId="urn:microsoft.com/office/officeart/2005/8/layout/list1"/>
    <dgm:cxn modelId="{629B9434-C5B0-49F9-8CF9-6E00F4B28C1F}" type="presOf" srcId="{C86FE49A-3D89-47CE-A7A7-528A6797DF34}" destId="{1E9C0140-B300-4883-8C78-186800CEB9E0}" srcOrd="0" destOrd="0" presId="urn:microsoft.com/office/officeart/2005/8/layout/list1"/>
    <dgm:cxn modelId="{87644D4D-6B5F-4210-A5F3-9BCA80A90DA0}" type="presOf" srcId="{FF46C9DE-CA86-49D0-A069-B1521B49BCEC}" destId="{DD44DBC3-E894-42C4-BED6-F1C8C4BE3664}" srcOrd="0" destOrd="0" presId="urn:microsoft.com/office/officeart/2005/8/layout/list1"/>
    <dgm:cxn modelId="{2C6F787D-22AF-410E-AD19-0358F35609FC}" type="presParOf" srcId="{39C0C012-905B-47AF-86B9-9AFC215985CC}" destId="{49772BEB-9D15-44D3-8CD1-F24B87F6186F}" srcOrd="0" destOrd="0" presId="urn:microsoft.com/office/officeart/2005/8/layout/list1"/>
    <dgm:cxn modelId="{D086AC80-2DC1-45DE-B6E1-F3CE5108829A}" type="presParOf" srcId="{49772BEB-9D15-44D3-8CD1-F24B87F6186F}" destId="{DD44DBC3-E894-42C4-BED6-F1C8C4BE3664}" srcOrd="0" destOrd="0" presId="urn:microsoft.com/office/officeart/2005/8/layout/list1"/>
    <dgm:cxn modelId="{B2B03A2E-D6A9-4F6A-B5D2-604C9E9A9A6C}" type="presParOf" srcId="{49772BEB-9D15-44D3-8CD1-F24B87F6186F}" destId="{0A491002-1E37-4EE5-BB07-6968F88ACAD5}" srcOrd="1" destOrd="0" presId="urn:microsoft.com/office/officeart/2005/8/layout/list1"/>
    <dgm:cxn modelId="{5562BE29-259B-4AD1-84A5-4E65208FB6D6}" type="presParOf" srcId="{39C0C012-905B-47AF-86B9-9AFC215985CC}" destId="{500B010C-B154-4B80-B080-83140A62F981}" srcOrd="1" destOrd="0" presId="urn:microsoft.com/office/officeart/2005/8/layout/list1"/>
    <dgm:cxn modelId="{21784BA8-4CC0-4451-8985-ED3BD26FC6B2}" type="presParOf" srcId="{39C0C012-905B-47AF-86B9-9AFC215985CC}" destId="{1E9C0140-B300-4883-8C78-186800CEB9E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C2EDD-7AAD-4259-9711-EB802D4E9912}">
      <dsp:nvSpPr>
        <dsp:cNvPr id="0" name=""/>
        <dsp:cNvSpPr/>
      </dsp:nvSpPr>
      <dsp:spPr>
        <a:xfrm>
          <a:off x="0" y="0"/>
          <a:ext cx="9709582" cy="104579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>
              <a:latin typeface="Cambria" panose="02040503050406030204" pitchFamily="18" charset="0"/>
              <a:cs typeface="Arial" panose="020B0604020202020204" pitchFamily="34" charset="0"/>
            </a:rPr>
            <a:t>Do 1. studenoga 2018. Zakonom su bile propisane:</a:t>
          </a:r>
          <a:endParaRPr lang="hr-HR" sz="3400" kern="1200" dirty="0">
            <a:latin typeface="Cambria" panose="02040503050406030204" pitchFamily="18" charset="0"/>
          </a:endParaRPr>
        </a:p>
      </dsp:txBody>
      <dsp:txXfrm>
        <a:off x="0" y="0"/>
        <a:ext cx="9709582" cy="1045791"/>
      </dsp:txXfrm>
    </dsp:sp>
    <dsp:sp modelId="{67BE6534-3693-4838-807B-8828847CD7DF}">
      <dsp:nvSpPr>
        <dsp:cNvPr id="0" name=""/>
        <dsp:cNvSpPr/>
      </dsp:nvSpPr>
      <dsp:spPr>
        <a:xfrm>
          <a:off x="4741" y="1045791"/>
          <a:ext cx="3233366" cy="2196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>
              <a:latin typeface="Cambria" panose="02040503050406030204" pitchFamily="18" charset="0"/>
              <a:cs typeface="Arial" panose="020B0604020202020204" pitchFamily="34" charset="0"/>
            </a:rPr>
            <a:t>smrtne</a:t>
          </a:r>
          <a:endParaRPr lang="hr-HR" sz="3600" kern="1200" dirty="0">
            <a:latin typeface="Cambria" panose="02040503050406030204" pitchFamily="18" charset="0"/>
          </a:endParaRPr>
        </a:p>
      </dsp:txBody>
      <dsp:txXfrm>
        <a:off x="4741" y="1045791"/>
        <a:ext cx="3233366" cy="2196161"/>
      </dsp:txXfrm>
    </dsp:sp>
    <dsp:sp modelId="{5E903054-CF35-49CD-B098-5221771C941C}">
      <dsp:nvSpPr>
        <dsp:cNvPr id="0" name=""/>
        <dsp:cNvSpPr/>
      </dsp:nvSpPr>
      <dsp:spPr>
        <a:xfrm>
          <a:off x="3238107" y="1045791"/>
          <a:ext cx="3233366" cy="2196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>
              <a:latin typeface="Cambria" panose="02040503050406030204" pitchFamily="18" charset="0"/>
              <a:cs typeface="Arial" panose="020B0604020202020204" pitchFamily="34" charset="0"/>
            </a:rPr>
            <a:t>teške</a:t>
          </a:r>
          <a:endParaRPr lang="hr-HR" sz="3600" kern="1200" dirty="0">
            <a:latin typeface="Cambria" panose="02040503050406030204" pitchFamily="18" charset="0"/>
          </a:endParaRPr>
        </a:p>
      </dsp:txBody>
      <dsp:txXfrm>
        <a:off x="3238107" y="1045791"/>
        <a:ext cx="3233366" cy="2196161"/>
      </dsp:txXfrm>
    </dsp:sp>
    <dsp:sp modelId="{37EF4593-3FF9-48D4-90DA-E0F1567A0953}">
      <dsp:nvSpPr>
        <dsp:cNvPr id="0" name=""/>
        <dsp:cNvSpPr/>
      </dsp:nvSpPr>
      <dsp:spPr>
        <a:xfrm>
          <a:off x="6471474" y="1045791"/>
          <a:ext cx="3233366" cy="2196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>
              <a:latin typeface="Cambria" panose="02040503050406030204" pitchFamily="18" charset="0"/>
              <a:cs typeface="Arial" panose="020B0604020202020204" pitchFamily="34" charset="0"/>
            </a:rPr>
            <a:t>lakše</a:t>
          </a:r>
          <a:r>
            <a:rPr lang="hr-HR" sz="4000" kern="1200" dirty="0">
              <a:latin typeface="Cambria" panose="02040503050406030204" pitchFamily="18" charset="0"/>
              <a:cs typeface="Arial" panose="020B0604020202020204" pitchFamily="34" charset="0"/>
            </a:rPr>
            <a:t> ozljede na radu</a:t>
          </a:r>
          <a:endParaRPr lang="hr-HR" sz="4000" kern="1200" dirty="0">
            <a:latin typeface="Cambria" panose="02040503050406030204" pitchFamily="18" charset="0"/>
          </a:endParaRPr>
        </a:p>
      </dsp:txBody>
      <dsp:txXfrm>
        <a:off x="6471474" y="1045791"/>
        <a:ext cx="3233366" cy="2196161"/>
      </dsp:txXfrm>
    </dsp:sp>
    <dsp:sp modelId="{FAF33CA9-361D-41D6-9D2F-28ACE20A9464}">
      <dsp:nvSpPr>
        <dsp:cNvPr id="0" name=""/>
        <dsp:cNvSpPr/>
      </dsp:nvSpPr>
      <dsp:spPr>
        <a:xfrm>
          <a:off x="0" y="3241953"/>
          <a:ext cx="9709582" cy="2440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5649A-0AD1-4F8A-B857-A400D0119DF3}">
      <dsp:nvSpPr>
        <dsp:cNvPr id="0" name=""/>
        <dsp:cNvSpPr/>
      </dsp:nvSpPr>
      <dsp:spPr>
        <a:xfrm>
          <a:off x="189321" y="1321"/>
          <a:ext cx="4467993" cy="93614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rPr>
            <a:t>Poslodavci su bili u obvezi prijavljivanja Inspekciji rada:</a:t>
          </a:r>
          <a:endParaRPr lang="hr-HR" sz="24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216740" y="28740"/>
        <a:ext cx="4413155" cy="881304"/>
      </dsp:txXfrm>
    </dsp:sp>
    <dsp:sp modelId="{32A11D4D-3ADC-48E8-AE2C-686616A8A23F}">
      <dsp:nvSpPr>
        <dsp:cNvPr id="0" name=""/>
        <dsp:cNvSpPr/>
      </dsp:nvSpPr>
      <dsp:spPr>
        <a:xfrm>
          <a:off x="427594" y="1105969"/>
          <a:ext cx="1803393" cy="136758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DA5874-0EE4-4F1B-9CB4-3C8212979F99}">
      <dsp:nvSpPr>
        <dsp:cNvPr id="0" name=""/>
        <dsp:cNvSpPr/>
      </dsp:nvSpPr>
      <dsp:spPr>
        <a:xfrm>
          <a:off x="2477172" y="1219097"/>
          <a:ext cx="1702667" cy="936142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kern="1200" dirty="0">
              <a:latin typeface="Cambria" panose="02040503050406030204" pitchFamily="18" charset="0"/>
            </a:rPr>
            <a:t>smrtne</a:t>
          </a:r>
          <a:r>
            <a:rPr lang="hr-HR" sz="3200" kern="1200" dirty="0"/>
            <a:t> </a:t>
          </a:r>
        </a:p>
      </dsp:txBody>
      <dsp:txXfrm>
        <a:off x="2522879" y="1264804"/>
        <a:ext cx="1611253" cy="844728"/>
      </dsp:txXfrm>
    </dsp:sp>
    <dsp:sp modelId="{4E436550-2B6C-4EB4-A3DE-56FBC5D6947E}">
      <dsp:nvSpPr>
        <dsp:cNvPr id="0" name=""/>
        <dsp:cNvSpPr/>
      </dsp:nvSpPr>
      <dsp:spPr>
        <a:xfrm>
          <a:off x="403930" y="2585888"/>
          <a:ext cx="1836991" cy="147469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8C3560-8059-4B98-A658-B68D0652EB04}">
      <dsp:nvSpPr>
        <dsp:cNvPr id="0" name=""/>
        <dsp:cNvSpPr/>
      </dsp:nvSpPr>
      <dsp:spPr>
        <a:xfrm>
          <a:off x="2456561" y="2746263"/>
          <a:ext cx="1716396" cy="936142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kern="1200" dirty="0">
              <a:latin typeface="Cambria" panose="02040503050406030204" pitchFamily="18" charset="0"/>
            </a:rPr>
            <a:t>teške ozljede</a:t>
          </a:r>
        </a:p>
      </dsp:txBody>
      <dsp:txXfrm>
        <a:off x="2502268" y="2791970"/>
        <a:ext cx="1624982" cy="844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C0140-B300-4883-8C78-186800CEB9E0}">
      <dsp:nvSpPr>
        <dsp:cNvPr id="0" name=""/>
        <dsp:cNvSpPr/>
      </dsp:nvSpPr>
      <dsp:spPr>
        <a:xfrm>
          <a:off x="0" y="1134593"/>
          <a:ext cx="10058399" cy="2712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1353820" rIns="78064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chemeClr val="tx1"/>
              </a:solidFill>
              <a:latin typeface="Cambria" panose="02040503050406030204" pitchFamily="18" charset="0"/>
            </a:rPr>
            <a:t>Odgajateljica u vrtiću pala preko igračke, nezgodan pad i slomljen kuk, odvezena hitnom i </a:t>
          </a:r>
          <a:r>
            <a:rPr lang="hr-HR" sz="2800" u="sng" kern="1200" dirty="0">
              <a:solidFill>
                <a:schemeClr val="tx1"/>
              </a:solidFill>
              <a:latin typeface="Cambria" panose="02040503050406030204" pitchFamily="18" charset="0"/>
            </a:rPr>
            <a:t>zadržana na liječenju.</a:t>
          </a:r>
          <a:r>
            <a:rPr lang="hr-HR" sz="2800" kern="1200" dirty="0">
              <a:solidFill>
                <a:schemeClr val="tx1"/>
              </a:solidFill>
              <a:latin typeface="Cambria" panose="02040503050406030204" pitchFamily="18" charset="0"/>
            </a:rPr>
            <a:t> </a:t>
          </a:r>
        </a:p>
      </dsp:txBody>
      <dsp:txXfrm>
        <a:off x="0" y="1134593"/>
        <a:ext cx="10058399" cy="2712937"/>
      </dsp:txXfrm>
    </dsp:sp>
    <dsp:sp modelId="{0A491002-1E37-4EE5-BB07-6968F88ACAD5}">
      <dsp:nvSpPr>
        <dsp:cNvPr id="0" name=""/>
        <dsp:cNvSpPr/>
      </dsp:nvSpPr>
      <dsp:spPr>
        <a:xfrm>
          <a:off x="502920" y="175193"/>
          <a:ext cx="7040880" cy="19188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latin typeface="Cambria" panose="02040503050406030204" pitchFamily="18" charset="0"/>
            </a:rPr>
            <a:t>Primjer ozljede koju poslodavac </a:t>
          </a:r>
          <a:r>
            <a:rPr lang="hr-HR" sz="3200" u="sng" kern="1200" dirty="0">
              <a:latin typeface="Cambria" panose="02040503050406030204" pitchFamily="18" charset="0"/>
            </a:rPr>
            <a:t>mora</a:t>
          </a:r>
          <a:r>
            <a:rPr lang="hr-HR" sz="3200" kern="1200" dirty="0">
              <a:latin typeface="Cambria" panose="02040503050406030204" pitchFamily="18" charset="0"/>
            </a:rPr>
            <a:t> odmah prijaviti i koju inspektor </a:t>
          </a:r>
          <a:r>
            <a:rPr lang="hr-HR" sz="3200" u="sng" kern="1200" dirty="0">
              <a:latin typeface="Cambria" panose="02040503050406030204" pitchFamily="18" charset="0"/>
            </a:rPr>
            <a:t>mora</a:t>
          </a:r>
          <a:r>
            <a:rPr lang="hr-HR" sz="3200" kern="1200" dirty="0">
              <a:latin typeface="Cambria" panose="02040503050406030204" pitchFamily="18" charset="0"/>
            </a:rPr>
            <a:t> odmah odraditi:</a:t>
          </a:r>
        </a:p>
      </dsp:txBody>
      <dsp:txXfrm>
        <a:off x="596588" y="268861"/>
        <a:ext cx="6853544" cy="1731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C0140-B300-4883-8C78-186800CEB9E0}">
      <dsp:nvSpPr>
        <dsp:cNvPr id="0" name=""/>
        <dsp:cNvSpPr/>
      </dsp:nvSpPr>
      <dsp:spPr>
        <a:xfrm>
          <a:off x="0" y="1339343"/>
          <a:ext cx="10058399" cy="2303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1353820" rIns="78064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chemeClr val="tx1"/>
              </a:solidFill>
              <a:latin typeface="Cambria" panose="02040503050406030204" pitchFamily="18" charset="0"/>
            </a:rPr>
            <a:t>Pad radnika s neispravne skele, slomljena ruka, odvezen hitnom i </a:t>
          </a:r>
          <a:r>
            <a:rPr lang="hr-HR" sz="2800" u="sng" kern="1200" dirty="0">
              <a:solidFill>
                <a:schemeClr val="tx1"/>
              </a:solidFill>
              <a:latin typeface="Cambria" panose="02040503050406030204" pitchFamily="18" charset="0"/>
            </a:rPr>
            <a:t>nije zadržan na liječenju.</a:t>
          </a:r>
        </a:p>
      </dsp:txBody>
      <dsp:txXfrm>
        <a:off x="0" y="1339343"/>
        <a:ext cx="10058399" cy="2303437"/>
      </dsp:txXfrm>
    </dsp:sp>
    <dsp:sp modelId="{0A491002-1E37-4EE5-BB07-6968F88ACAD5}">
      <dsp:nvSpPr>
        <dsp:cNvPr id="0" name=""/>
        <dsp:cNvSpPr/>
      </dsp:nvSpPr>
      <dsp:spPr>
        <a:xfrm>
          <a:off x="502920" y="379943"/>
          <a:ext cx="7040880" cy="19188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latin typeface="Cambria" panose="02040503050406030204" pitchFamily="18" charset="0"/>
            </a:rPr>
            <a:t>Primjer ozljede koju </a:t>
          </a:r>
          <a:r>
            <a:rPr lang="hr-HR" sz="3200" u="sng" kern="1200" dirty="0">
              <a:latin typeface="Cambria" panose="02040503050406030204" pitchFamily="18" charset="0"/>
            </a:rPr>
            <a:t>ne treba </a:t>
          </a:r>
          <a:r>
            <a:rPr lang="hr-HR" sz="3200" kern="1200" dirty="0">
              <a:latin typeface="Cambria" panose="02040503050406030204" pitchFamily="18" charset="0"/>
            </a:rPr>
            <a:t>prijaviti i koju inspektor </a:t>
          </a:r>
          <a:r>
            <a:rPr lang="hr-HR" sz="3200" u="sng" kern="1200" dirty="0">
              <a:latin typeface="Cambria" panose="02040503050406030204" pitchFamily="18" charset="0"/>
            </a:rPr>
            <a:t>ne mora </a:t>
          </a:r>
          <a:r>
            <a:rPr lang="hr-HR" sz="3200" kern="1200" dirty="0">
              <a:latin typeface="Cambria" panose="02040503050406030204" pitchFamily="18" charset="0"/>
            </a:rPr>
            <a:t>odraditi:</a:t>
          </a:r>
        </a:p>
      </dsp:txBody>
      <dsp:txXfrm>
        <a:off x="596588" y="473611"/>
        <a:ext cx="6853544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08F65-B962-4AFE-BB09-E55594F6C5D6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5B512-D3F8-4B20-9DF7-38DA17FD6F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6342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3092-333E-4F65-82DC-AFB02CC51F9B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2AD-26F2-412E-BA02-6039D48E75B2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1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3092-333E-4F65-82DC-AFB02CC51F9B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2AD-26F2-412E-BA02-6039D48E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596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3092-333E-4F65-82DC-AFB02CC51F9B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2AD-26F2-412E-BA02-6039D48E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60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3092-333E-4F65-82DC-AFB02CC51F9B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2AD-26F2-412E-BA02-6039D48E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01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3092-333E-4F65-82DC-AFB02CC51F9B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2AD-26F2-412E-BA02-6039D48E75B2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11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3092-333E-4F65-82DC-AFB02CC51F9B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2AD-26F2-412E-BA02-6039D48E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34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3092-333E-4F65-82DC-AFB02CC51F9B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2AD-26F2-412E-BA02-6039D48E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132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3092-333E-4F65-82DC-AFB02CC51F9B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2AD-26F2-412E-BA02-6039D48E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127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3092-333E-4F65-82DC-AFB02CC51F9B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2AD-26F2-412E-BA02-6039D48E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671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223092-333E-4F65-82DC-AFB02CC51F9B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3442AD-26F2-412E-BA02-6039D48E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234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3092-333E-4F65-82DC-AFB02CC51F9B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42AD-26F2-412E-BA02-6039D48E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8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223092-333E-4F65-82DC-AFB02CC51F9B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3442AD-26F2-412E-BA02-6039D48E75B2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1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1820486"/>
            <a:ext cx="10058400" cy="25046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r-HR" sz="44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INSPEKCIJA RADA: </a:t>
            </a:r>
            <a:br>
              <a:rPr lang="hr-HR" sz="44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hr-HR" sz="44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OZLJEDE NA RADU I STANJE </a:t>
            </a:r>
            <a:br>
              <a:rPr lang="hr-HR" sz="44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hr-HR" sz="44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ZAŠTITE NA RADU U RH</a:t>
            </a:r>
            <a:endParaRPr lang="hr-HR" sz="4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463041"/>
          </a:xfrm>
        </p:spPr>
        <p:txBody>
          <a:bodyPr>
            <a:normAutofit/>
          </a:bodyPr>
          <a:lstStyle/>
          <a:p>
            <a:r>
              <a:rPr lang="hr-HR" cap="none" dirty="0">
                <a:latin typeface="Cambria" panose="02040503050406030204" pitchFamily="18" charset="0"/>
              </a:rPr>
              <a:t>Krešimir Kaćunko, dipl. ing. stroj.</a:t>
            </a:r>
          </a:p>
          <a:p>
            <a:endParaRPr lang="hr-HR" cap="none" dirty="0">
              <a:latin typeface="Cambria" panose="020405030504060302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4" y="558844"/>
            <a:ext cx="3979687" cy="11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7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9219" t="6624" r="30068" b="8579"/>
          <a:stretch/>
        </p:blipFill>
        <p:spPr>
          <a:xfrm rot="678732">
            <a:off x="7713337" y="1934056"/>
            <a:ext cx="3257613" cy="3816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mbria" panose="02040503050406030204" pitchFamily="18" charset="0"/>
              </a:rPr>
              <a:t>OZLJEDE NA RADU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20488"/>
            <a:ext cx="10216342" cy="4355868"/>
          </a:xfrm>
        </p:spPr>
        <p:txBody>
          <a:bodyPr>
            <a:normAutofit/>
          </a:bodyPr>
          <a:lstStyle/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Inspekciji rada </a:t>
            </a:r>
            <a:r>
              <a:rPr lang="hr-HR" sz="2800" u="sng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 treba </a:t>
            </a: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prijavljivati ozljede: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dolazak i odlazak na posao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nastale u inozemstvu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ozljede u prometu </a:t>
            </a: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bez obzira što je ozlijeđeni zadržan.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Naravno, HZZO-u ih treba prijaviti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u="sng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VAŽNO</a:t>
            </a: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HZZO obavještava DI o svim </a:t>
            </a: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         ozljedama koje zaprime.  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  <p:sp>
        <p:nvSpPr>
          <p:cNvPr id="7" name="Strelica udesno 6"/>
          <p:cNvSpPr/>
          <p:nvPr/>
        </p:nvSpPr>
        <p:spPr>
          <a:xfrm rot="19864595">
            <a:off x="6621294" y="4500991"/>
            <a:ext cx="1120071" cy="400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082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340928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Cambria" panose="02040503050406030204" pitchFamily="18" charset="0"/>
              </a:rPr>
              <a:t>Iskustva inspektora iz prakse o prijavama ozljeda: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00600" y="806337"/>
            <a:ext cx="6492240" cy="52037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Usred noći dežurni obaviješten da radnik, koji je ozlijeđen u 17 sati, (ozljeda već prijavljena) nije zadržan.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Radnik se porezao na lim, odvezen u bolnicu i zadržan, poslodavac nije provjeravao njegov status u bolnici pa tek sutra prijavljuje ozljedu     (nakon potvrde iz bolnice)            slijedi prekršaj.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Radnika prignječio kamion, zadržan, inspekciji javljeno kad više nije bilo ni kamiona niti očevidaca na mjestu ozljede        slijedi kaznena prijava.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9" y="5943600"/>
            <a:ext cx="2216507" cy="620481"/>
          </a:xfrm>
          <a:prstGeom prst="rect">
            <a:avLst/>
          </a:prstGeom>
        </p:spPr>
      </p:pic>
      <p:sp>
        <p:nvSpPr>
          <p:cNvPr id="8" name="Strelica udesno 7"/>
          <p:cNvSpPr/>
          <p:nvPr/>
        </p:nvSpPr>
        <p:spPr>
          <a:xfrm>
            <a:off x="8487295" y="3408220"/>
            <a:ext cx="473827" cy="141315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udesno 8"/>
          <p:cNvSpPr/>
          <p:nvPr/>
        </p:nvSpPr>
        <p:spPr>
          <a:xfrm>
            <a:off x="8537173" y="5040289"/>
            <a:ext cx="473827" cy="141315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12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mbria" panose="02040503050406030204" pitchFamily="18" charset="0"/>
              </a:rPr>
              <a:t>OZLJEDE NA RADU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33619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378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mbria" panose="02040503050406030204" pitchFamily="18" charset="0"/>
              </a:rPr>
              <a:t>OZLJEDE NA RADU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31119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040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mbria" panose="02040503050406030204" pitchFamily="18" charset="0"/>
              </a:rPr>
              <a:t>OZLJEDE NA RADU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153310"/>
            <a:ext cx="10216342" cy="3781979"/>
          </a:xfrm>
        </p:spPr>
        <p:txBody>
          <a:bodyPr>
            <a:normAutofit/>
          </a:bodyPr>
          <a:lstStyle/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hr-HR" sz="2800" u="sng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Neki primjeri neprijavljenih ozljeda:</a:t>
            </a: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- kružnom pilom ozlijeđeni prsti lijeve i desne ruke</a:t>
            </a: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- pad s dvokrakih ljestvi</a:t>
            </a: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- posjekotina koljena ručnom motornom pilom</a:t>
            </a: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- propadanje kroz krovni pokrov</a:t>
            </a: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- nalet motornog viličara na radnika</a:t>
            </a: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- pad drveta u šumi na radnika.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7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BROJČANI PODACI O NADZORIMA U POVODU OZLJEDA NA RADU </a:t>
            </a:r>
            <a:r>
              <a:rPr lang="hr-HR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(razdoblje od 1.1. do 30.11.)</a:t>
            </a:r>
            <a:endParaRPr lang="hr-HR" sz="2800" dirty="0"/>
          </a:p>
        </p:txBody>
      </p:sp>
      <p:graphicFrame>
        <p:nvGraphicFramePr>
          <p:cNvPr id="12" name="Rezervirano mjesto sadržaja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4445633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Rezervirano mjesto sadržaja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2886489"/>
              </p:ext>
            </p:extLst>
          </p:nvPr>
        </p:nvGraphicFramePr>
        <p:xfrm>
          <a:off x="6233652" y="1927123"/>
          <a:ext cx="4921711" cy="4060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Ravni poveznik 15"/>
          <p:cNvCxnSpPr/>
          <p:nvPr/>
        </p:nvCxnSpPr>
        <p:spPr>
          <a:xfrm>
            <a:off x="6035040" y="1904919"/>
            <a:ext cx="0" cy="41221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99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BROJČANI PODACI O INSPEKCIJSKIM MJERAMA U NADZORIMA U POVODU OZLJEDA NA RADU </a:t>
            </a:r>
            <a:br>
              <a:rPr lang="hr-HR" sz="32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hr-HR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(razdoblje od 1.1. do 30.11.)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2575665"/>
              </p:ext>
            </p:extLst>
          </p:nvPr>
        </p:nvGraphicFramePr>
        <p:xfrm>
          <a:off x="1083515" y="2121566"/>
          <a:ext cx="4938712" cy="375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Rezervirano mjesto sadržaja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3741885"/>
              </p:ext>
            </p:extLst>
          </p:nvPr>
        </p:nvGraphicFramePr>
        <p:xfrm>
          <a:off x="6382118" y="2123681"/>
          <a:ext cx="4937125" cy="375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kstniOkvir 11"/>
          <p:cNvSpPr txBox="1"/>
          <p:nvPr/>
        </p:nvSpPr>
        <p:spPr>
          <a:xfrm>
            <a:off x="4827639" y="1759978"/>
            <a:ext cx="249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/>
              <a:t>Upravne mjere</a:t>
            </a:r>
          </a:p>
        </p:txBody>
      </p:sp>
      <p:cxnSp>
        <p:nvCxnSpPr>
          <p:cNvPr id="13" name="Ravni poveznik 12"/>
          <p:cNvCxnSpPr/>
          <p:nvPr/>
        </p:nvCxnSpPr>
        <p:spPr>
          <a:xfrm>
            <a:off x="6081219" y="2379406"/>
            <a:ext cx="12813" cy="36476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4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BROJČANI PODACI O INSPEKCIJSKIM MJERAMA U NADZORIMA U POVODU OZLJEDA NA RADU </a:t>
            </a:r>
            <a:br>
              <a:rPr lang="hr-HR" sz="32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hr-HR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(razdoblje od 1.1. do 30.11.)</a:t>
            </a:r>
            <a:endParaRPr lang="hr-HR" dirty="0"/>
          </a:p>
        </p:txBody>
      </p:sp>
      <p:graphicFrame>
        <p:nvGraphicFramePr>
          <p:cNvPr id="15" name="Rezervirano mjesto sadržaja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48734"/>
              </p:ext>
            </p:extLst>
          </p:nvPr>
        </p:nvGraphicFramePr>
        <p:xfrm>
          <a:off x="1097280" y="2320515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Rezervirano mjesto sadržaja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4286356"/>
              </p:ext>
            </p:extLst>
          </p:nvPr>
        </p:nvGraphicFramePr>
        <p:xfrm>
          <a:off x="6218555" y="2320515"/>
          <a:ext cx="505904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  <p:sp>
        <p:nvSpPr>
          <p:cNvPr id="19" name="TekstniOkvir 18"/>
          <p:cNvSpPr txBox="1"/>
          <p:nvPr/>
        </p:nvSpPr>
        <p:spPr>
          <a:xfrm>
            <a:off x="4827639" y="1759978"/>
            <a:ext cx="301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/>
              <a:t>Prekršajne mjere</a:t>
            </a:r>
          </a:p>
        </p:txBody>
      </p:sp>
      <p:cxnSp>
        <p:nvCxnSpPr>
          <p:cNvPr id="20" name="Ravni poveznik 19"/>
          <p:cNvCxnSpPr/>
          <p:nvPr/>
        </p:nvCxnSpPr>
        <p:spPr>
          <a:xfrm>
            <a:off x="6140211" y="2379406"/>
            <a:ext cx="12813" cy="36476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072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mbria" panose="02040503050406030204" pitchFamily="18" charset="0"/>
              </a:rPr>
              <a:t>ZAKLJUČAK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153310"/>
            <a:ext cx="10216342" cy="3781979"/>
          </a:xfrm>
        </p:spPr>
        <p:txBody>
          <a:bodyPr>
            <a:normAutofit/>
          </a:bodyPr>
          <a:lstStyle/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Znatno manji broj ozljeda prijavljenih Inspekciji u 2019. godini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Znatno manji broj odrađenih nadzora u povodu ozljeda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Puno više vremena ostaje inspektorima za preventivne nadzore 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Puno manje je poduzeto upravnih mjera u nadzorima</a:t>
            </a: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u povodu ozljeda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Broj prekršaja se također smanjio u 2019. godini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92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mbria" panose="02040503050406030204" pitchFamily="18" charset="0"/>
              </a:rPr>
              <a:t>ZAKLJUČAK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211501"/>
            <a:ext cx="7248698" cy="3781979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Je li se smanjio broj ozljeda na radu?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Je li stanje zaštite na radu bolje?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Je li pojam </a:t>
            </a:r>
            <a:r>
              <a:rPr lang="hr-HR" sz="2800" u="sng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ZADRŽAN NA LIJEČENJU </a:t>
            </a: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mjerodavan za prijavljivanje ozljede i izlazak inspektora na uviđaj?</a:t>
            </a:r>
          </a:p>
          <a:p>
            <a:pPr lvl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Ili bi ključan trebao biti događaj koji je prethodio nastanku ozljede?</a:t>
            </a:r>
          </a:p>
          <a:p>
            <a:pPr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endParaRPr lang="hr-HR" sz="24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hr-HR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754" y="2060535"/>
            <a:ext cx="3936133" cy="359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8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mbria" panose="02040503050406030204" pitchFamily="18" charset="0"/>
              </a:rPr>
              <a:t>UVOD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236436"/>
            <a:ext cx="10058400" cy="40233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1. travnja 2019. godine osnovan je Državni inspektorat (DI)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17 različitih inspekcija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sjedište u Zagrebu, Šubićeva 29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5 područnih ureda (PU): Osijek, Varaždin, Zagreb, Split i Rijeka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sjedište PU Zagreb: Šubićeva 29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6 ispostava područnog ureda Zagreb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mbria" panose="02040503050406030204" pitchFamily="18" charset="0"/>
              </a:rPr>
              <a:t>UVOD</a:t>
            </a:r>
            <a:endParaRPr lang="hr-HR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1097280" y="2120381"/>
            <a:ext cx="4937760" cy="73628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b="1" cap="none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Ovlasti za rad inspektora rada za zaštitu na radu: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1097280" y="3226645"/>
            <a:ext cx="4937760" cy="2967952"/>
          </a:xfrm>
        </p:spPr>
        <p:txBody>
          <a:bodyPr>
            <a:norm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Zakon o Državnom inspektoratu</a:t>
            </a:r>
          </a:p>
          <a:p>
            <a:pPr marL="0" indent="0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hr-HR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(N.N., br. 115/18.)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Zakon o zaštiti na radu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(N.N., br. 71/14.)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110000"/>
              <a:buNone/>
            </a:pPr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3"/>
          </p:nvPr>
        </p:nvSpPr>
        <p:spPr>
          <a:xfrm>
            <a:off x="6217920" y="1965133"/>
            <a:ext cx="4937760" cy="10467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b="1" cap="none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Od 1. studenoga 2018. na snazi izmjene Zakona o zaštiti na radu</a:t>
            </a:r>
          </a:p>
        </p:txBody>
      </p:sp>
      <p:sp>
        <p:nvSpPr>
          <p:cNvPr id="10" name="Rezervirano mjesto sadržaja 9"/>
          <p:cNvSpPr>
            <a:spLocks noGrp="1"/>
          </p:cNvSpPr>
          <p:nvPr>
            <p:ph sz="quarter" idx="4"/>
          </p:nvPr>
        </p:nvSpPr>
        <p:spPr>
          <a:xfrm>
            <a:off x="6159731" y="3239684"/>
            <a:ext cx="5062451" cy="80030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Najvažnije izmjene: 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ozljede na radu</a:t>
            </a:r>
            <a:endParaRPr lang="hr-H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  <p:cxnSp>
        <p:nvCxnSpPr>
          <p:cNvPr id="12" name="Ravni poveznik 11"/>
          <p:cNvCxnSpPr/>
          <p:nvPr/>
        </p:nvCxnSpPr>
        <p:spPr>
          <a:xfrm>
            <a:off x="6035040" y="1904919"/>
            <a:ext cx="0" cy="41221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770930"/>
            <a:ext cx="6156960" cy="20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4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mbria" panose="02040503050406030204" pitchFamily="18" charset="0"/>
              </a:rPr>
              <a:t>OZLJEDE NA RADU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851627"/>
              </p:ext>
            </p:extLst>
          </p:nvPr>
        </p:nvGraphicFramePr>
        <p:xfrm>
          <a:off x="1271689" y="2053908"/>
          <a:ext cx="9709582" cy="3485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8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mbria" panose="02040503050406030204" pitchFamily="18" charset="0"/>
              </a:rPr>
              <a:t>OZLJEDE NA RADU</a:t>
            </a:r>
            <a:endParaRPr lang="hr-HR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  <p:cxnSp>
        <p:nvCxnSpPr>
          <p:cNvPr id="12" name="Ravni poveznik 11"/>
          <p:cNvCxnSpPr/>
          <p:nvPr/>
        </p:nvCxnSpPr>
        <p:spPr>
          <a:xfrm>
            <a:off x="6035040" y="1904919"/>
            <a:ext cx="0" cy="41221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Rezervirano mjesto sadržaja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633232"/>
              </p:ext>
            </p:extLst>
          </p:nvPr>
        </p:nvGraphicFramePr>
        <p:xfrm>
          <a:off x="897457" y="1965133"/>
          <a:ext cx="4846637" cy="4061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kstniOkvir 14"/>
          <p:cNvSpPr txBox="1"/>
          <p:nvPr/>
        </p:nvSpPr>
        <p:spPr>
          <a:xfrm>
            <a:off x="6250847" y="2757284"/>
            <a:ext cx="5334099" cy="263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rok za prijavu bio je:  </a:t>
            </a:r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ODMAH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Nije bilo definirano što znači odmah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</a:pPr>
            <a:endParaRPr lang="hr-HR" sz="105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Lakše ozljede:  Prijavljivane su samo u HZZO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8336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mbria" panose="02040503050406030204" pitchFamily="18" charset="0"/>
              </a:rPr>
              <a:t>OZLJEDE NA RADU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236436"/>
            <a:ext cx="10058400" cy="40233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Nakon izmjena Zakona propisano je koje ozljede poslodavci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moraju </a:t>
            </a:r>
            <a:r>
              <a:rPr lang="hr-HR" sz="2800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ODMAH</a:t>
            </a: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prijaviti Inspekciji rada: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SzPct val="110000"/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smrt bilo koje osobe u prostorijama i prostorima poslodavca</a:t>
            </a:r>
          </a:p>
          <a:p>
            <a:pPr>
              <a:spcAft>
                <a:spcPts val="1200"/>
              </a:spcAft>
              <a:buSzPct val="110000"/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ozljede radnika ili osobe na radu zbog koje je ozlijeđenom  pružena hitna medicinska pomoć i zbog koje je zadržan na liječenju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34" y="953793"/>
            <a:ext cx="5852172" cy="343815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mbria" panose="02040503050406030204" pitchFamily="18" charset="0"/>
              </a:rPr>
              <a:t>OZLJEDE NA RADU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70116" y="2278001"/>
            <a:ext cx="9185564" cy="37819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Definiran je pojam     </a:t>
            </a:r>
            <a:r>
              <a:rPr lang="hr-HR" sz="32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ODMAH</a:t>
            </a: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</a:t>
            </a:r>
          </a:p>
          <a:p>
            <a:pPr marL="0" indent="0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(čl. 65., st. 4. Zakona):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isključiti izvor ozljede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pružiti prvu pomoć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pozvati hitnu ili zbrinuti ozlijeđenog u bolnicu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obavijestiti Inspekciju.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0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mbria" panose="02040503050406030204" pitchFamily="18" charset="0"/>
              </a:rPr>
              <a:t>OZLJEDE NA RADU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20488"/>
            <a:ext cx="7265324" cy="411480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Inspekciju se obavještava na broj dežurnog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inspektora rada u područnim uredima (PU):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PU Osijek: 031/250 630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PU Rijeka: 051/356 172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PU Split :   021/407 345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PU Varaždin: 042/658 373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PU Zagreb: 01/2375 152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U neradno vrijeme treba nazvati: 112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51" y="2134708"/>
            <a:ext cx="2994245" cy="299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4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Cambria" panose="02040503050406030204" pitchFamily="18" charset="0"/>
              </a:rPr>
              <a:t>OZLJEDE NA RADU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153310"/>
            <a:ext cx="10216342" cy="3781979"/>
          </a:xfrm>
        </p:spPr>
        <p:txBody>
          <a:bodyPr>
            <a:normAutofit/>
          </a:bodyPr>
          <a:lstStyle/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Krajnji rok za prijavu ozljede Inspekciji rada je trenutak kada je</a:t>
            </a: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radnik zadržan na liječenju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Ako to ne učini, poslodavac je u prekršaju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Ne treba čekati potvrdu iz bolnice o zadržavanju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Poslodavac mora čuvati mjesto ozljede do dolaska inspektora</a:t>
            </a:r>
          </a:p>
          <a:p>
            <a:pPr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Nema posljedica za poslodavca ako ozljedu prijavi, a radnik nije</a:t>
            </a: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hr-HR" sz="2800" dirty="0">
                <a:solidFill>
                  <a:srgbClr val="335B7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zadržan.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hr-HR" sz="2800" dirty="0">
              <a:solidFill>
                <a:srgbClr val="335B7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1" y="5722759"/>
            <a:ext cx="2216507" cy="6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273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Plava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583</TotalTime>
  <Words>906</Words>
  <Application>Microsoft Office PowerPoint</Application>
  <PresentationFormat>Widescreen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Wingdings</vt:lpstr>
      <vt:lpstr>Retrospektiva</vt:lpstr>
      <vt:lpstr>INSPEKCIJA RADA:  OZLJEDE NA RADU I STANJE  ZAŠTITE NA RADU U RH</vt:lpstr>
      <vt:lpstr>UVOD</vt:lpstr>
      <vt:lpstr>UVOD</vt:lpstr>
      <vt:lpstr>OZLJEDE NA RADU</vt:lpstr>
      <vt:lpstr>OZLJEDE NA RADU</vt:lpstr>
      <vt:lpstr>OZLJEDE NA RADU</vt:lpstr>
      <vt:lpstr>OZLJEDE NA RADU</vt:lpstr>
      <vt:lpstr>OZLJEDE NA RADU</vt:lpstr>
      <vt:lpstr>OZLJEDE NA RADU</vt:lpstr>
      <vt:lpstr>OZLJEDE NA RADU</vt:lpstr>
      <vt:lpstr>Iskustva inspektora iz prakse o prijavama ozljeda:</vt:lpstr>
      <vt:lpstr>OZLJEDE NA RADU</vt:lpstr>
      <vt:lpstr>OZLJEDE NA RADU</vt:lpstr>
      <vt:lpstr>OZLJEDE NA RADU</vt:lpstr>
      <vt:lpstr>BROJČANI PODACI O NADZORIMA U POVODU OZLJEDA NA RADU (razdoblje od 1.1. do 30.11.)</vt:lpstr>
      <vt:lpstr>BROJČANI PODACI O INSPEKCIJSKIM MJERAMA U NADZORIMA U POVODU OZLJEDA NA RADU  (razdoblje od 1.1. do 30.11.)</vt:lpstr>
      <vt:lpstr>BROJČANI PODACI O INSPEKCIJSKIM MJERAMA U NADZORIMA U POVODU OZLJEDA NA RADU  (razdoblje od 1.1. do 30.11.)</vt:lpstr>
      <vt:lpstr>ZAKLJUČAK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Inspekcija rada: ozljede na radu i stanje zaštite na radu u RH</dc:title>
  <dc:creator>Ana Akrap</dc:creator>
  <cp:lastModifiedBy>Juraj	Vdović</cp:lastModifiedBy>
  <cp:revision>97</cp:revision>
  <cp:lastPrinted>2019-12-02T12:24:07Z</cp:lastPrinted>
  <dcterms:created xsi:type="dcterms:W3CDTF">2019-11-26T14:15:39Z</dcterms:created>
  <dcterms:modified xsi:type="dcterms:W3CDTF">2019-12-11T08:19:59Z</dcterms:modified>
</cp:coreProperties>
</file>