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</p:sldMasterIdLst>
  <p:notesMasterIdLst>
    <p:notesMasterId r:id="rId23"/>
  </p:notesMasterIdLst>
  <p:sldIdLst>
    <p:sldId id="256" r:id="rId4"/>
    <p:sldId id="316" r:id="rId5"/>
    <p:sldId id="259" r:id="rId6"/>
    <p:sldId id="268" r:id="rId7"/>
    <p:sldId id="261" r:id="rId8"/>
    <p:sldId id="325" r:id="rId9"/>
    <p:sldId id="321" r:id="rId10"/>
    <p:sldId id="322" r:id="rId11"/>
    <p:sldId id="323" r:id="rId12"/>
    <p:sldId id="326" r:id="rId13"/>
    <p:sldId id="317" r:id="rId14"/>
    <p:sldId id="320" r:id="rId15"/>
    <p:sldId id="318" r:id="rId16"/>
    <p:sldId id="319" r:id="rId17"/>
    <p:sldId id="284" r:id="rId18"/>
    <p:sldId id="308" r:id="rId19"/>
    <p:sldId id="315" r:id="rId20"/>
    <p:sldId id="289" r:id="rId21"/>
    <p:sldId id="258" r:id="rId22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2" autoAdjust="0"/>
    <p:restoredTop sz="79513" autoAdjust="0"/>
  </p:normalViewPr>
  <p:slideViewPr>
    <p:cSldViewPr>
      <p:cViewPr>
        <p:scale>
          <a:sx n="140" d="100"/>
          <a:sy n="140" d="100"/>
        </p:scale>
        <p:origin x="540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86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283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HSS001\gruppen\020_Bereiche\HST\90_Pers&#246;nliche_Ordner\03_Luu\Neuer%20Ordner\SFK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pe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500" dirty="0" smtClean="0"/>
              <a:t>Prometne nezgode kao nezgode na radu </a:t>
            </a:r>
            <a:r>
              <a:rPr lang="de-AT" sz="2500" dirty="0" smtClean="0"/>
              <a:t>(5 </a:t>
            </a:r>
            <a:r>
              <a:rPr lang="hr-HR" sz="2500" dirty="0" smtClean="0"/>
              <a:t>godina</a:t>
            </a:r>
            <a:r>
              <a:rPr lang="de-AT" sz="2500" dirty="0" smtClean="0"/>
              <a:t>)</a:t>
            </a:r>
            <a:endParaRPr lang="de-AT" sz="2500" dirty="0"/>
          </a:p>
        </c:rich>
      </c:tx>
      <c:layout>
        <c:manualLayout>
          <c:xMode val="edge"/>
          <c:yMode val="edge"/>
          <c:x val="0.14534874351571328"/>
          <c:y val="2.8803803007125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20068345580649788"/>
          <c:y val="0.18802640247929095"/>
          <c:w val="0.76912307362674026"/>
          <c:h val="0.7821250508563655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AB-4471-8B43-BAFD3882ACAE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AB-4471-8B43-BAFD3882ACA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AB-4471-8B43-BAFD3882ACAE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AB-4471-8B43-BAFD3882ACAE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4AB-4471-8B43-BAFD3882AC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Verkehrsunfälle_5!$A$9:$A$14</c:f>
              <c:strCache>
                <c:ptCount val="6"/>
                <c:pt idx="0">
                  <c:v>PKW</c:v>
                </c:pt>
                <c:pt idx="1">
                  <c:v>Fahrrad</c:v>
                </c:pt>
                <c:pt idx="2">
                  <c:v>Moped</c:v>
                </c:pt>
                <c:pt idx="3">
                  <c:v>Motorrad</c:v>
                </c:pt>
                <c:pt idx="4">
                  <c:v>LKW </c:v>
                </c:pt>
                <c:pt idx="5">
                  <c:v>Sonstige</c:v>
                </c:pt>
              </c:strCache>
            </c:strRef>
          </c:cat>
          <c:val>
            <c:numRef>
              <c:f>Verkehrsunfälle_5!$B$9:$B$14</c:f>
              <c:numCache>
                <c:formatCode>#,##0;\-#,##0;\-</c:formatCode>
                <c:ptCount val="6"/>
                <c:pt idx="0">
                  <c:v>25741</c:v>
                </c:pt>
                <c:pt idx="1">
                  <c:v>7602</c:v>
                </c:pt>
                <c:pt idx="2">
                  <c:v>3991</c:v>
                </c:pt>
                <c:pt idx="3">
                  <c:v>2373</c:v>
                </c:pt>
                <c:pt idx="4">
                  <c:v>1576</c:v>
                </c:pt>
                <c:pt idx="5">
                  <c:v>3485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4AB-4471-8B43-BAFD3882AC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12049512"/>
        <c:axId val="312046768"/>
      </c:barChart>
      <c:catAx>
        <c:axId val="312049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2046768"/>
        <c:crosses val="autoZero"/>
        <c:auto val="1"/>
        <c:lblAlgn val="ctr"/>
        <c:lblOffset val="100"/>
        <c:noMultiLvlLbl val="0"/>
      </c:catAx>
      <c:valAx>
        <c:axId val="312046768"/>
        <c:scaling>
          <c:orientation val="minMax"/>
        </c:scaling>
        <c:delete val="1"/>
        <c:axPos val="b"/>
        <c:numFmt formatCode="#,##0;\-#,##0;\-" sourceLinked="1"/>
        <c:majorTickMark val="none"/>
        <c:minorTickMark val="none"/>
        <c:tickLblPos val="none"/>
        <c:crossAx val="312049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AUieS-Rate auf
1.000 Vers.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Tabelle1!$A$2:$A$65</c:f>
              <c:numCache>
                <c:formatCode>General</c:formatCode>
                <c:ptCount val="64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  <c:pt idx="59">
                  <c:v>2014</c:v>
                </c:pt>
                <c:pt idx="60">
                  <c:v>2015</c:v>
                </c:pt>
                <c:pt idx="61">
                  <c:v>2016</c:v>
                </c:pt>
                <c:pt idx="62">
                  <c:v>2017</c:v>
                </c:pt>
                <c:pt idx="63">
                  <c:v>2018</c:v>
                </c:pt>
              </c:numCache>
            </c:numRef>
          </c:cat>
          <c:val>
            <c:numRef>
              <c:f>Tabelle1!$B$2:$B$65</c:f>
              <c:numCache>
                <c:formatCode>0</c:formatCode>
                <c:ptCount val="64"/>
                <c:pt idx="0">
                  <c:v>83.180627020409688</c:v>
                </c:pt>
                <c:pt idx="1">
                  <c:v>81.249664181109466</c:v>
                </c:pt>
                <c:pt idx="2">
                  <c:v>78.457599665604334</c:v>
                </c:pt>
                <c:pt idx="3">
                  <c:v>76.893000463697092</c:v>
                </c:pt>
                <c:pt idx="4">
                  <c:v>75.18425724108485</c:v>
                </c:pt>
                <c:pt idx="5">
                  <c:v>77.805395011417119</c:v>
                </c:pt>
                <c:pt idx="6">
                  <c:v>78.511783361274567</c:v>
                </c:pt>
                <c:pt idx="7">
                  <c:v>76.898453346855959</c:v>
                </c:pt>
                <c:pt idx="8">
                  <c:v>75.262149653545563</c:v>
                </c:pt>
                <c:pt idx="9">
                  <c:v>77.077356423765053</c:v>
                </c:pt>
                <c:pt idx="10">
                  <c:v>76.410023625053</c:v>
                </c:pt>
                <c:pt idx="11">
                  <c:v>75.855015252108359</c:v>
                </c:pt>
                <c:pt idx="12">
                  <c:v>71.100712549597958</c:v>
                </c:pt>
                <c:pt idx="13">
                  <c:v>69.424842969924612</c:v>
                </c:pt>
                <c:pt idx="14">
                  <c:v>71.304631915202563</c:v>
                </c:pt>
                <c:pt idx="15">
                  <c:v>71.457234228912569</c:v>
                </c:pt>
                <c:pt idx="16">
                  <c:v>72.39322227924059</c:v>
                </c:pt>
                <c:pt idx="17">
                  <c:v>70.364386832025303</c:v>
                </c:pt>
                <c:pt idx="18">
                  <c:v>69.169305612923864</c:v>
                </c:pt>
                <c:pt idx="19">
                  <c:v>68.183329396222078</c:v>
                </c:pt>
                <c:pt idx="20">
                  <c:v>64.307081391415878</c:v>
                </c:pt>
                <c:pt idx="21">
                  <c:v>65.806215785763456</c:v>
                </c:pt>
                <c:pt idx="22">
                  <c:v>66.626692671102234</c:v>
                </c:pt>
                <c:pt idx="23">
                  <c:v>64.972693595406909</c:v>
                </c:pt>
                <c:pt idx="24">
                  <c:v>66.997908612713104</c:v>
                </c:pt>
                <c:pt idx="25">
                  <c:v>68.56291571371618</c:v>
                </c:pt>
                <c:pt idx="26">
                  <c:v>66.570591907097878</c:v>
                </c:pt>
                <c:pt idx="27">
                  <c:v>63.499091879660192</c:v>
                </c:pt>
                <c:pt idx="28">
                  <c:v>60.827704819563444</c:v>
                </c:pt>
                <c:pt idx="29">
                  <c:v>59.841328667712332</c:v>
                </c:pt>
                <c:pt idx="30">
                  <c:v>63.442648243704255</c:v>
                </c:pt>
                <c:pt idx="31">
                  <c:v>62.132022890207871</c:v>
                </c:pt>
                <c:pt idx="32">
                  <c:v>61.505516285162599</c:v>
                </c:pt>
                <c:pt idx="33">
                  <c:v>62.191667824030226</c:v>
                </c:pt>
                <c:pt idx="34">
                  <c:v>60.840377716382825</c:v>
                </c:pt>
                <c:pt idx="35">
                  <c:v>62.284970847588312</c:v>
                </c:pt>
                <c:pt idx="36">
                  <c:v>60.221092039273863</c:v>
                </c:pt>
                <c:pt idx="37">
                  <c:v>58.814211712325296</c:v>
                </c:pt>
                <c:pt idx="38">
                  <c:v>55.255684592517909</c:v>
                </c:pt>
                <c:pt idx="39">
                  <c:v>56.024871271738043</c:v>
                </c:pt>
                <c:pt idx="40">
                  <c:v>53.526781216334555</c:v>
                </c:pt>
                <c:pt idx="41">
                  <c:v>50.588996814231066</c:v>
                </c:pt>
                <c:pt idx="42">
                  <c:v>43.510393684300304</c:v>
                </c:pt>
                <c:pt idx="43">
                  <c:v>41.312193963172128</c:v>
                </c:pt>
                <c:pt idx="44">
                  <c:v>42.344684758906517</c:v>
                </c:pt>
                <c:pt idx="45">
                  <c:v>41.225309575274302</c:v>
                </c:pt>
                <c:pt idx="46">
                  <c:v>38.252552582645812</c:v>
                </c:pt>
                <c:pt idx="47">
                  <c:v>36.870280506435954</c:v>
                </c:pt>
                <c:pt idx="48">
                  <c:v>38.849012616823302</c:v>
                </c:pt>
                <c:pt idx="49">
                  <c:v>38.949518094417961</c:v>
                </c:pt>
                <c:pt idx="50">
                  <c:v>38.51642113440429</c:v>
                </c:pt>
                <c:pt idx="51">
                  <c:v>39.286320105059879</c:v>
                </c:pt>
                <c:pt idx="52">
                  <c:v>35.8829777393371</c:v>
                </c:pt>
                <c:pt idx="53">
                  <c:v>41.018913374251113</c:v>
                </c:pt>
                <c:pt idx="54">
                  <c:v>35.769627306426308</c:v>
                </c:pt>
                <c:pt idx="55">
                  <c:v>33.38297767656573</c:v>
                </c:pt>
                <c:pt idx="56">
                  <c:v>32.500096819735738</c:v>
                </c:pt>
                <c:pt idx="57">
                  <c:v>31.354257675810167</c:v>
                </c:pt>
                <c:pt idx="58">
                  <c:v>30.309404698642243</c:v>
                </c:pt>
                <c:pt idx="59">
                  <c:v>29.850863928072513</c:v>
                </c:pt>
                <c:pt idx="60">
                  <c:v>28.608188081202677</c:v>
                </c:pt>
                <c:pt idx="61">
                  <c:v>28.46753841549193</c:v>
                </c:pt>
                <c:pt idx="62">
                  <c:v>28.09545971017079</c:v>
                </c:pt>
                <c:pt idx="63">
                  <c:v>28.057286696087161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2C1-4725-9DE7-C9D068AC4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2053432"/>
        <c:axId val="312051472"/>
      </c:lineChart>
      <c:dateAx>
        <c:axId val="31205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12051472"/>
        <c:crosses val="autoZero"/>
        <c:auto val="0"/>
        <c:lblOffset val="100"/>
        <c:baseTimeUnit val="days"/>
        <c:majorUnit val="5"/>
      </c:dateAx>
      <c:valAx>
        <c:axId val="31205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12053432"/>
        <c:crosses val="autoZero"/>
        <c:crossBetween val="between"/>
      </c:valAx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CB73BE-EBF4-401A-B48C-DBC9778862D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AT"/>
        </a:p>
      </dgm:t>
    </dgm:pt>
    <dgm:pt modelId="{FB6EB95C-1071-46E2-AEC9-6AF1578601A6}">
      <dgm:prSet phldrT="[Text]" custT="1"/>
      <dgm:spPr/>
      <dgm:t>
        <a:bodyPr/>
        <a:lstStyle/>
        <a:p>
          <a:pPr algn="l"/>
          <a:r>
            <a:rPr lang="hr-HR" sz="2800" dirty="0" smtClean="0"/>
            <a:t>Tvrtka</a:t>
          </a:r>
          <a:endParaRPr lang="de-AT" sz="2800" dirty="0"/>
        </a:p>
      </dgm:t>
    </dgm:pt>
    <dgm:pt modelId="{7D236237-B208-4D9D-BC98-29846672A9BB}" type="parTrans" cxnId="{147ABE83-5B0B-4137-9E38-9888C8ADCC4C}">
      <dgm:prSet/>
      <dgm:spPr/>
      <dgm:t>
        <a:bodyPr/>
        <a:lstStyle/>
        <a:p>
          <a:endParaRPr lang="de-AT"/>
        </a:p>
      </dgm:t>
    </dgm:pt>
    <dgm:pt modelId="{EDACE87E-7523-4646-A8B0-832116710374}" type="sibTrans" cxnId="{147ABE83-5B0B-4137-9E38-9888C8ADCC4C}">
      <dgm:prSet custT="1"/>
      <dgm:spPr/>
      <dgm:t>
        <a:bodyPr/>
        <a:lstStyle/>
        <a:p>
          <a:r>
            <a:rPr lang="hr-HR" sz="2800" dirty="0" smtClean="0"/>
            <a:t>Žrtva</a:t>
          </a:r>
          <a:endParaRPr lang="de-AT" sz="2800" dirty="0"/>
        </a:p>
      </dgm:t>
    </dgm:pt>
    <dgm:pt modelId="{0A6C0C92-EA29-4C84-BB1F-27FCBF172765}">
      <dgm:prSet phldrT="[Text]" custT="1"/>
      <dgm:spPr/>
      <dgm:t>
        <a:bodyPr/>
        <a:lstStyle/>
        <a:p>
          <a:r>
            <a:rPr lang="hr-HR" sz="1200" dirty="0" smtClean="0"/>
            <a:t>Gospodarska klasa</a:t>
          </a:r>
          <a:endParaRPr lang="de-AT" sz="1200" dirty="0" smtClean="0"/>
        </a:p>
        <a:p>
          <a:r>
            <a:rPr lang="hr-HR" sz="1200" dirty="0" smtClean="0"/>
            <a:t>Veličina tvrtke</a:t>
          </a:r>
          <a:endParaRPr lang="de-AT" sz="1200" dirty="0" smtClean="0"/>
        </a:p>
        <a:p>
          <a:r>
            <a:rPr lang="hr-HR" sz="1200" dirty="0" smtClean="0"/>
            <a:t>Lokacija</a:t>
          </a:r>
          <a:endParaRPr lang="de-AT" sz="1200" dirty="0" smtClean="0"/>
        </a:p>
        <a:p>
          <a:endParaRPr lang="de-AT" sz="1300" dirty="0"/>
        </a:p>
      </dgm:t>
    </dgm:pt>
    <dgm:pt modelId="{083DF4A3-16A4-442C-8DAC-DDFC2C7D0B59}" type="parTrans" cxnId="{05A2D29F-E225-48E2-9FA3-985283113A73}">
      <dgm:prSet/>
      <dgm:spPr/>
      <dgm:t>
        <a:bodyPr/>
        <a:lstStyle/>
        <a:p>
          <a:endParaRPr lang="de-AT"/>
        </a:p>
      </dgm:t>
    </dgm:pt>
    <dgm:pt modelId="{0F057322-1798-47CE-B726-0F692B5B3838}" type="sibTrans" cxnId="{05A2D29F-E225-48E2-9FA3-985283113A73}">
      <dgm:prSet/>
      <dgm:spPr/>
      <dgm:t>
        <a:bodyPr/>
        <a:lstStyle/>
        <a:p>
          <a:endParaRPr lang="de-AT"/>
        </a:p>
      </dgm:t>
    </dgm:pt>
    <dgm:pt modelId="{7E5E80F4-D10F-4A88-B394-3A0CEE4AFBC1}">
      <dgm:prSet phldrT="[Text]" custT="1"/>
      <dgm:spPr/>
      <dgm:t>
        <a:bodyPr/>
        <a:lstStyle/>
        <a:p>
          <a:r>
            <a:rPr lang="hr-HR" sz="2800" b="1" dirty="0" smtClean="0"/>
            <a:t>Tijek nezgode</a:t>
          </a:r>
          <a:endParaRPr lang="de-AT" sz="2800" b="1" dirty="0"/>
        </a:p>
      </dgm:t>
    </dgm:pt>
    <dgm:pt modelId="{FE2D83E0-6A64-41F1-8243-3FD211C0C67A}" type="parTrans" cxnId="{053B341C-B94B-4C02-96DB-2B459C0161B3}">
      <dgm:prSet/>
      <dgm:spPr/>
      <dgm:t>
        <a:bodyPr/>
        <a:lstStyle/>
        <a:p>
          <a:endParaRPr lang="de-AT"/>
        </a:p>
      </dgm:t>
    </dgm:pt>
    <dgm:pt modelId="{CD8C30CE-B95F-41E5-BD65-5029315B9EEC}" type="sibTrans" cxnId="{053B341C-B94B-4C02-96DB-2B459C0161B3}">
      <dgm:prSet custT="1"/>
      <dgm:spPr/>
      <dgm:t>
        <a:bodyPr/>
        <a:lstStyle/>
        <a:p>
          <a:r>
            <a:rPr lang="hr-HR" sz="2800" dirty="0" smtClean="0"/>
            <a:t>Posljedice</a:t>
          </a:r>
          <a:endParaRPr lang="de-AT" sz="2800" dirty="0"/>
        </a:p>
      </dgm:t>
    </dgm:pt>
    <dgm:pt modelId="{A3D49325-1BC4-42AD-B945-56C7514942B1}">
      <dgm:prSet phldrT="[Text]" custT="1"/>
      <dgm:spPr/>
      <dgm:t>
        <a:bodyPr/>
        <a:lstStyle/>
        <a:p>
          <a:r>
            <a:rPr lang="de-AT" sz="1200" dirty="0" smtClean="0"/>
            <a:t>Spe</a:t>
          </a:r>
          <a:r>
            <a:rPr lang="hr-HR" sz="1200" dirty="0" err="1" smtClean="0"/>
            <a:t>cifična</a:t>
          </a:r>
          <a:r>
            <a:rPr lang="hr-HR" sz="1200" dirty="0" smtClean="0"/>
            <a:t> djelatnost</a:t>
          </a:r>
          <a:endParaRPr lang="de-AT" sz="1200" dirty="0" smtClean="0"/>
        </a:p>
        <a:p>
          <a:r>
            <a:rPr lang="de-AT" sz="1200" dirty="0" smtClean="0"/>
            <a:t> </a:t>
          </a:r>
          <a:r>
            <a:rPr lang="hr-HR" sz="1200" dirty="0" smtClean="0"/>
            <a:t>i uključeni predmet</a:t>
          </a:r>
          <a:endParaRPr lang="de-AT" sz="1200" dirty="0" smtClean="0"/>
        </a:p>
        <a:p>
          <a:r>
            <a:rPr lang="de-AT" sz="1200" dirty="0" smtClean="0"/>
            <a:t> </a:t>
          </a:r>
        </a:p>
        <a:p>
          <a:endParaRPr lang="de-AT" sz="1000" dirty="0"/>
        </a:p>
      </dgm:t>
    </dgm:pt>
    <dgm:pt modelId="{90316939-1D3F-45AA-8742-D43E73B95271}" type="parTrans" cxnId="{30A75BA0-9F01-4752-9C71-18AF9D35A5BE}">
      <dgm:prSet/>
      <dgm:spPr/>
      <dgm:t>
        <a:bodyPr/>
        <a:lstStyle/>
        <a:p>
          <a:endParaRPr lang="de-AT"/>
        </a:p>
      </dgm:t>
    </dgm:pt>
    <dgm:pt modelId="{B8FAEA4A-A3CC-488B-88BA-C1A6D7D9D219}" type="sibTrans" cxnId="{30A75BA0-9F01-4752-9C71-18AF9D35A5BE}">
      <dgm:prSet/>
      <dgm:spPr/>
      <dgm:t>
        <a:bodyPr/>
        <a:lstStyle/>
        <a:p>
          <a:endParaRPr lang="de-AT"/>
        </a:p>
      </dgm:t>
    </dgm:pt>
    <dgm:pt modelId="{C47A05B0-E50B-40FC-9004-C2178A55B7C4}">
      <dgm:prSet phldrT="[Text]" custT="1"/>
      <dgm:spPr/>
      <dgm:t>
        <a:bodyPr/>
        <a:lstStyle/>
        <a:p>
          <a:r>
            <a:rPr lang="hr-HR" sz="1600" dirty="0" smtClean="0">
              <a:solidFill>
                <a:schemeClr val="tx1"/>
              </a:solidFill>
            </a:rPr>
            <a:t>Radno okruženje</a:t>
          </a:r>
          <a:endParaRPr lang="de-AT" sz="1600" dirty="0" smtClean="0">
            <a:solidFill>
              <a:schemeClr val="tx1"/>
            </a:solidFill>
          </a:endParaRPr>
        </a:p>
        <a:p>
          <a:r>
            <a:rPr lang="hr-HR" sz="1600" dirty="0" smtClean="0">
              <a:solidFill>
                <a:schemeClr val="tx1"/>
              </a:solidFill>
            </a:rPr>
            <a:t>Radni proces</a:t>
          </a:r>
          <a:endParaRPr lang="de-AT" sz="1600" dirty="0" smtClean="0">
            <a:solidFill>
              <a:schemeClr val="tx1"/>
            </a:solidFill>
          </a:endParaRPr>
        </a:p>
        <a:p>
          <a:endParaRPr lang="de-AT" sz="1100" dirty="0">
            <a:solidFill>
              <a:schemeClr val="tx1"/>
            </a:solidFill>
          </a:endParaRPr>
        </a:p>
      </dgm:t>
    </dgm:pt>
    <dgm:pt modelId="{A2A75225-17BB-4CED-A4D1-9E9008BC65F2}" type="parTrans" cxnId="{561FA09E-59C7-4647-B1FB-EFC6BE7C71C6}">
      <dgm:prSet/>
      <dgm:spPr/>
      <dgm:t>
        <a:bodyPr/>
        <a:lstStyle/>
        <a:p>
          <a:endParaRPr lang="de-AT"/>
        </a:p>
      </dgm:t>
    </dgm:pt>
    <dgm:pt modelId="{BBBFBC2D-1327-411A-A5C9-DEDDE48E5C67}" type="sibTrans" cxnId="{561FA09E-59C7-4647-B1FB-EFC6BE7C71C6}">
      <dgm:prSet custT="1"/>
      <dgm:spPr/>
      <dgm:t>
        <a:bodyPr/>
        <a:lstStyle/>
        <a:p>
          <a:pPr algn="r"/>
          <a:endParaRPr lang="de-AT" sz="1200" dirty="0">
            <a:solidFill>
              <a:schemeClr val="tx1"/>
            </a:solidFill>
          </a:endParaRPr>
        </a:p>
      </dgm:t>
    </dgm:pt>
    <dgm:pt modelId="{571DCB89-3749-476C-8F09-C395BFD83EA5}">
      <dgm:prSet phldrT="[Text]" custT="1"/>
      <dgm:spPr/>
      <dgm:t>
        <a:bodyPr/>
        <a:lstStyle/>
        <a:p>
          <a:r>
            <a:rPr lang="hr-HR" sz="1200" dirty="0" smtClean="0"/>
            <a:t>Odstupanje i uključeni predmet </a:t>
          </a:r>
          <a:endParaRPr lang="de-AT" sz="1200" dirty="0" smtClean="0"/>
        </a:p>
        <a:p>
          <a:endParaRPr lang="de-AT" sz="1000" dirty="0"/>
        </a:p>
      </dgm:t>
    </dgm:pt>
    <dgm:pt modelId="{2C1A6588-4E8E-46AD-B8F8-A6D08FBFAEE4}" type="parTrans" cxnId="{3BC788FD-321D-49D1-9ED3-F88EF226C3B5}">
      <dgm:prSet/>
      <dgm:spPr/>
      <dgm:t>
        <a:bodyPr/>
        <a:lstStyle/>
        <a:p>
          <a:endParaRPr lang="de-AT"/>
        </a:p>
      </dgm:t>
    </dgm:pt>
    <dgm:pt modelId="{BBF90F81-C785-4373-941B-D6B4CF9A4C80}" type="sibTrans" cxnId="{3BC788FD-321D-49D1-9ED3-F88EF226C3B5}">
      <dgm:prSet/>
      <dgm:spPr/>
      <dgm:t>
        <a:bodyPr/>
        <a:lstStyle/>
        <a:p>
          <a:endParaRPr lang="de-AT"/>
        </a:p>
      </dgm:t>
    </dgm:pt>
    <dgm:pt modelId="{425F67F7-D930-43AA-BD9D-89E48A878500}">
      <dgm:prSet phldrT="[Text]" custT="1"/>
      <dgm:spPr/>
      <dgm:t>
        <a:bodyPr/>
        <a:lstStyle/>
        <a:p>
          <a:r>
            <a:rPr lang="hr-HR" sz="1200" dirty="0" smtClean="0"/>
            <a:t>Uzrok ozljede i uključeni predmet</a:t>
          </a:r>
          <a:endParaRPr lang="de-AT" sz="1200" dirty="0"/>
        </a:p>
      </dgm:t>
    </dgm:pt>
    <dgm:pt modelId="{BE5089C1-6F00-4259-8F7B-5A4C3C1AB06F}" type="parTrans" cxnId="{D8ABC6CB-767A-4C1B-889C-4CE59F7595E2}">
      <dgm:prSet/>
      <dgm:spPr/>
      <dgm:t>
        <a:bodyPr/>
        <a:lstStyle/>
        <a:p>
          <a:endParaRPr lang="de-AT"/>
        </a:p>
      </dgm:t>
    </dgm:pt>
    <dgm:pt modelId="{5ABC4224-8705-4934-9408-AE9F46E228D1}" type="sibTrans" cxnId="{D8ABC6CB-767A-4C1B-889C-4CE59F7595E2}">
      <dgm:prSet/>
      <dgm:spPr/>
      <dgm:t>
        <a:bodyPr/>
        <a:lstStyle/>
        <a:p>
          <a:endParaRPr lang="de-AT"/>
        </a:p>
      </dgm:t>
    </dgm:pt>
    <dgm:pt modelId="{2F62A29C-600F-4181-BDD3-0DB3AA80282B}" type="pres">
      <dgm:prSet presAssocID="{EECB73BE-EBF4-401A-B48C-DBC9778862D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de-AT"/>
        </a:p>
      </dgm:t>
    </dgm:pt>
    <dgm:pt modelId="{3EB016DA-299B-4F27-8790-B731B7B2AF07}" type="pres">
      <dgm:prSet presAssocID="{FB6EB95C-1071-46E2-AEC9-6AF1578601A6}" presName="composite" presStyleCnt="0"/>
      <dgm:spPr/>
    </dgm:pt>
    <dgm:pt modelId="{22E8E866-FF72-4DC3-A3B0-682F158150EF}" type="pres">
      <dgm:prSet presAssocID="{FB6EB95C-1071-46E2-AEC9-6AF1578601A6}" presName="Parent1" presStyleLbl="node1" presStyleIdx="0" presStyleCnt="6" custScaleX="168026" custScaleY="138970" custLinFactNeighborX="78595" custLinFactNeighborY="-3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8BF07F28-12F5-4F98-BFC7-0D90260A676A}" type="pres">
      <dgm:prSet presAssocID="{FB6EB95C-1071-46E2-AEC9-6AF1578601A6}" presName="Childtext1" presStyleLbl="revTx" presStyleIdx="0" presStyleCnt="3" custScaleX="121509" custScaleY="139625" custLinFactX="6644" custLinFactNeighborX="100000" custLinFactNeighborY="49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DDA55FE5-B065-48A4-AF49-412B1DDEE95F}" type="pres">
      <dgm:prSet presAssocID="{FB6EB95C-1071-46E2-AEC9-6AF1578601A6}" presName="BalanceSpacing" presStyleCnt="0"/>
      <dgm:spPr/>
    </dgm:pt>
    <dgm:pt modelId="{A2A6BD60-AC9A-446F-8DA3-42258EF92CAF}" type="pres">
      <dgm:prSet presAssocID="{FB6EB95C-1071-46E2-AEC9-6AF1578601A6}" presName="BalanceSpacing1" presStyleCnt="0"/>
      <dgm:spPr/>
    </dgm:pt>
    <dgm:pt modelId="{6574AE40-1587-42EB-B213-1D2BB81CFFC1}" type="pres">
      <dgm:prSet presAssocID="{EDACE87E-7523-4646-A8B0-832116710374}" presName="Accent1Text" presStyleLbl="node1" presStyleIdx="1" presStyleCnt="6" custScaleX="166153" custScaleY="139321" custLinFactNeighborX="6235" custLinFactNeighborY="-1767"/>
      <dgm:spPr/>
      <dgm:t>
        <a:bodyPr/>
        <a:lstStyle/>
        <a:p>
          <a:endParaRPr lang="de-AT"/>
        </a:p>
      </dgm:t>
    </dgm:pt>
    <dgm:pt modelId="{64425AF7-35A8-4BFA-95B4-7DAD6DA40FAA}" type="pres">
      <dgm:prSet presAssocID="{EDACE87E-7523-4646-A8B0-832116710374}" presName="spaceBetweenRectangles" presStyleCnt="0"/>
      <dgm:spPr/>
    </dgm:pt>
    <dgm:pt modelId="{68B4B854-4E11-444A-B7F6-30198A35D8D4}" type="pres">
      <dgm:prSet presAssocID="{7E5E80F4-D10F-4A88-B394-3A0CEE4AFBC1}" presName="composite" presStyleCnt="0"/>
      <dgm:spPr/>
    </dgm:pt>
    <dgm:pt modelId="{0F4E699F-C597-4437-B1E9-B098BF057D35}" type="pres">
      <dgm:prSet presAssocID="{7E5E80F4-D10F-4A88-B394-3A0CEE4AFBC1}" presName="Parent1" presStyleLbl="node1" presStyleIdx="2" presStyleCnt="6" custScaleX="244258" custScaleY="203630" custLinFactNeighborX="37744" custLinFactNeighborY="3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56E804A5-85CE-471C-905F-DBEDE068BD04}" type="pres">
      <dgm:prSet presAssocID="{7E5E80F4-D10F-4A88-B394-3A0CEE4AFBC1}" presName="Childtext1" presStyleLbl="revTx" presStyleIdx="1" presStyleCnt="3" custScaleX="198139" custScaleY="273077" custLinFactNeighborX="-80417" custLinFactNeighborY="141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AAC1DB69-F66B-47BB-BFB5-9E843DCE655D}" type="pres">
      <dgm:prSet presAssocID="{7E5E80F4-D10F-4A88-B394-3A0CEE4AFBC1}" presName="BalanceSpacing" presStyleCnt="0"/>
      <dgm:spPr/>
    </dgm:pt>
    <dgm:pt modelId="{1B49546E-FF05-4518-B925-E4A55861F49C}" type="pres">
      <dgm:prSet presAssocID="{7E5E80F4-D10F-4A88-B394-3A0CEE4AFBC1}" presName="BalanceSpacing1" presStyleCnt="0"/>
      <dgm:spPr/>
    </dgm:pt>
    <dgm:pt modelId="{5624AF2B-0129-486C-BE36-F706B9071B02}" type="pres">
      <dgm:prSet presAssocID="{CD8C30CE-B95F-41E5-BD65-5029315B9EEC}" presName="Accent1Text" presStyleLbl="node1" presStyleIdx="3" presStyleCnt="6" custScaleX="202325" custScaleY="187854" custLinFactX="71675" custLinFactNeighborX="100000" custLinFactNeighborY="-2707"/>
      <dgm:spPr/>
      <dgm:t>
        <a:bodyPr/>
        <a:lstStyle/>
        <a:p>
          <a:endParaRPr lang="de-AT"/>
        </a:p>
      </dgm:t>
    </dgm:pt>
    <dgm:pt modelId="{7447AC0F-ECD9-49CB-B824-C5FE3EA284D4}" type="pres">
      <dgm:prSet presAssocID="{CD8C30CE-B95F-41E5-BD65-5029315B9EEC}" presName="spaceBetweenRectangles" presStyleCnt="0"/>
      <dgm:spPr/>
    </dgm:pt>
    <dgm:pt modelId="{F694610F-D1FF-46AF-9568-E57AEDD243DE}" type="pres">
      <dgm:prSet presAssocID="{C47A05B0-E50B-40FC-9004-C2178A55B7C4}" presName="composite" presStyleCnt="0"/>
      <dgm:spPr/>
    </dgm:pt>
    <dgm:pt modelId="{C6AECBAA-3DF4-46C2-A095-EF1BAAA79902}" type="pres">
      <dgm:prSet presAssocID="{C47A05B0-E50B-40FC-9004-C2178A55B7C4}" presName="Parent1" presStyleLbl="node1" presStyleIdx="4" presStyleCnt="6" custScaleX="194692" custScaleY="173421" custLinFactNeighborX="-58943" custLinFactNeighborY="-95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8EEF0E9-114C-4F45-B2E5-CDA625B8D429}" type="pres">
      <dgm:prSet presAssocID="{C47A05B0-E50B-40FC-9004-C2178A55B7C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A87CEBE-659B-41D7-94D3-3C638B112E0C}" type="pres">
      <dgm:prSet presAssocID="{C47A05B0-E50B-40FC-9004-C2178A55B7C4}" presName="BalanceSpacing" presStyleCnt="0"/>
      <dgm:spPr/>
    </dgm:pt>
    <dgm:pt modelId="{2652B625-D525-4148-8F62-B234F1B9E13D}" type="pres">
      <dgm:prSet presAssocID="{C47A05B0-E50B-40FC-9004-C2178A55B7C4}" presName="BalanceSpacing1" presStyleCnt="0"/>
      <dgm:spPr/>
    </dgm:pt>
    <dgm:pt modelId="{6745A617-2961-4CA3-808A-E7612E2AA771}" type="pres">
      <dgm:prSet presAssocID="{BBBFBC2D-1327-411A-A5C9-DEDDE48E5C67}" presName="Accent1Text" presStyleLbl="node1" presStyleIdx="5" presStyleCnt="6" custScaleX="214398" custScaleY="142805" custLinFactX="-95616" custLinFactY="-106140" custLinFactNeighborX="-100000" custLinFactNeighborY="-200000"/>
      <dgm:spPr/>
      <dgm:t>
        <a:bodyPr/>
        <a:lstStyle/>
        <a:p>
          <a:endParaRPr lang="de-AT"/>
        </a:p>
      </dgm:t>
    </dgm:pt>
  </dgm:ptLst>
  <dgm:cxnLst>
    <dgm:cxn modelId="{05A2D29F-E225-48E2-9FA3-985283113A73}" srcId="{FB6EB95C-1071-46E2-AEC9-6AF1578601A6}" destId="{0A6C0C92-EA29-4C84-BB1F-27FCBF172765}" srcOrd="0" destOrd="0" parTransId="{083DF4A3-16A4-442C-8DAC-DDFC2C7D0B59}" sibTransId="{0F057322-1798-47CE-B726-0F692B5B3838}"/>
    <dgm:cxn modelId="{3BC788FD-321D-49D1-9ED3-F88EF226C3B5}" srcId="{7E5E80F4-D10F-4A88-B394-3A0CEE4AFBC1}" destId="{571DCB89-3749-476C-8F09-C395BFD83EA5}" srcOrd="1" destOrd="0" parTransId="{2C1A6588-4E8E-46AD-B8F8-A6D08FBFAEE4}" sibTransId="{BBF90F81-C785-4373-941B-D6B4CF9A4C80}"/>
    <dgm:cxn modelId="{30A75BA0-9F01-4752-9C71-18AF9D35A5BE}" srcId="{7E5E80F4-D10F-4A88-B394-3A0CEE4AFBC1}" destId="{A3D49325-1BC4-42AD-B945-56C7514942B1}" srcOrd="0" destOrd="0" parTransId="{90316939-1D3F-45AA-8742-D43E73B95271}" sibTransId="{B8FAEA4A-A3CC-488B-88BA-C1A6D7D9D219}"/>
    <dgm:cxn modelId="{FCAA3F86-970B-45D1-BEE5-CF4602FD1968}" type="presOf" srcId="{A3D49325-1BC4-42AD-B945-56C7514942B1}" destId="{56E804A5-85CE-471C-905F-DBEDE068BD04}" srcOrd="0" destOrd="0" presId="urn:microsoft.com/office/officeart/2008/layout/AlternatingHexagons"/>
    <dgm:cxn modelId="{561FA09E-59C7-4647-B1FB-EFC6BE7C71C6}" srcId="{EECB73BE-EBF4-401A-B48C-DBC9778862D2}" destId="{C47A05B0-E50B-40FC-9004-C2178A55B7C4}" srcOrd="2" destOrd="0" parTransId="{A2A75225-17BB-4CED-A4D1-9E9008BC65F2}" sibTransId="{BBBFBC2D-1327-411A-A5C9-DEDDE48E5C67}"/>
    <dgm:cxn modelId="{08D42572-83C1-4623-BA0F-782D3BF045D9}" type="presOf" srcId="{EECB73BE-EBF4-401A-B48C-DBC9778862D2}" destId="{2F62A29C-600F-4181-BDD3-0DB3AA80282B}" srcOrd="0" destOrd="0" presId="urn:microsoft.com/office/officeart/2008/layout/AlternatingHexagons"/>
    <dgm:cxn modelId="{D8ABC6CB-767A-4C1B-889C-4CE59F7595E2}" srcId="{7E5E80F4-D10F-4A88-B394-3A0CEE4AFBC1}" destId="{425F67F7-D930-43AA-BD9D-89E48A878500}" srcOrd="2" destOrd="0" parTransId="{BE5089C1-6F00-4259-8F7B-5A4C3C1AB06F}" sibTransId="{5ABC4224-8705-4934-9408-AE9F46E228D1}"/>
    <dgm:cxn modelId="{449F3876-E20E-4031-B516-5207FB9B684A}" type="presOf" srcId="{571DCB89-3749-476C-8F09-C395BFD83EA5}" destId="{56E804A5-85CE-471C-905F-DBEDE068BD04}" srcOrd="0" destOrd="1" presId="urn:microsoft.com/office/officeart/2008/layout/AlternatingHexagons"/>
    <dgm:cxn modelId="{B13B1474-CB82-4ABF-B77F-29211CB04542}" type="presOf" srcId="{C47A05B0-E50B-40FC-9004-C2178A55B7C4}" destId="{C6AECBAA-3DF4-46C2-A095-EF1BAAA79902}" srcOrd="0" destOrd="0" presId="urn:microsoft.com/office/officeart/2008/layout/AlternatingHexagons"/>
    <dgm:cxn modelId="{DC93149A-EDB5-41A5-87F4-6097CD48373C}" type="presOf" srcId="{CD8C30CE-B95F-41E5-BD65-5029315B9EEC}" destId="{5624AF2B-0129-486C-BE36-F706B9071B02}" srcOrd="0" destOrd="0" presId="urn:microsoft.com/office/officeart/2008/layout/AlternatingHexagons"/>
    <dgm:cxn modelId="{6E1F63A0-EA81-49F4-8BAE-E805A9A4A28B}" type="presOf" srcId="{BBBFBC2D-1327-411A-A5C9-DEDDE48E5C67}" destId="{6745A617-2961-4CA3-808A-E7612E2AA771}" srcOrd="0" destOrd="0" presId="urn:microsoft.com/office/officeart/2008/layout/AlternatingHexagons"/>
    <dgm:cxn modelId="{312CCC59-18C1-4A3D-B8EC-2A340EE859E2}" type="presOf" srcId="{0A6C0C92-EA29-4C84-BB1F-27FCBF172765}" destId="{8BF07F28-12F5-4F98-BFC7-0D90260A676A}" srcOrd="0" destOrd="0" presId="urn:microsoft.com/office/officeart/2008/layout/AlternatingHexagons"/>
    <dgm:cxn modelId="{7D280613-E715-4BC8-A8BA-39F448A677AB}" type="presOf" srcId="{FB6EB95C-1071-46E2-AEC9-6AF1578601A6}" destId="{22E8E866-FF72-4DC3-A3B0-682F158150EF}" srcOrd="0" destOrd="0" presId="urn:microsoft.com/office/officeart/2008/layout/AlternatingHexagons"/>
    <dgm:cxn modelId="{BCA604EB-E976-4046-AFB2-9559D9BE968E}" type="presOf" srcId="{EDACE87E-7523-4646-A8B0-832116710374}" destId="{6574AE40-1587-42EB-B213-1D2BB81CFFC1}" srcOrd="0" destOrd="0" presId="urn:microsoft.com/office/officeart/2008/layout/AlternatingHexagons"/>
    <dgm:cxn modelId="{82962040-B1E9-428D-B0E0-148B887F308F}" type="presOf" srcId="{7E5E80F4-D10F-4A88-B394-3A0CEE4AFBC1}" destId="{0F4E699F-C597-4437-B1E9-B098BF057D35}" srcOrd="0" destOrd="0" presId="urn:microsoft.com/office/officeart/2008/layout/AlternatingHexagons"/>
    <dgm:cxn modelId="{053B341C-B94B-4C02-96DB-2B459C0161B3}" srcId="{EECB73BE-EBF4-401A-B48C-DBC9778862D2}" destId="{7E5E80F4-D10F-4A88-B394-3A0CEE4AFBC1}" srcOrd="1" destOrd="0" parTransId="{FE2D83E0-6A64-41F1-8243-3FD211C0C67A}" sibTransId="{CD8C30CE-B95F-41E5-BD65-5029315B9EEC}"/>
    <dgm:cxn modelId="{147ABE83-5B0B-4137-9E38-9888C8ADCC4C}" srcId="{EECB73BE-EBF4-401A-B48C-DBC9778862D2}" destId="{FB6EB95C-1071-46E2-AEC9-6AF1578601A6}" srcOrd="0" destOrd="0" parTransId="{7D236237-B208-4D9D-BC98-29846672A9BB}" sibTransId="{EDACE87E-7523-4646-A8B0-832116710374}"/>
    <dgm:cxn modelId="{30844EB4-2D06-49E1-93DF-968053B98B70}" type="presOf" srcId="{425F67F7-D930-43AA-BD9D-89E48A878500}" destId="{56E804A5-85CE-471C-905F-DBEDE068BD04}" srcOrd="0" destOrd="2" presId="urn:microsoft.com/office/officeart/2008/layout/AlternatingHexagons"/>
    <dgm:cxn modelId="{596C42C8-E906-4C3D-9BD8-0F64885CD848}" type="presParOf" srcId="{2F62A29C-600F-4181-BDD3-0DB3AA80282B}" destId="{3EB016DA-299B-4F27-8790-B731B7B2AF07}" srcOrd="0" destOrd="0" presId="urn:microsoft.com/office/officeart/2008/layout/AlternatingHexagons"/>
    <dgm:cxn modelId="{544D454E-7732-4AE4-8BBC-53DCEF3CB048}" type="presParOf" srcId="{3EB016DA-299B-4F27-8790-B731B7B2AF07}" destId="{22E8E866-FF72-4DC3-A3B0-682F158150EF}" srcOrd="0" destOrd="0" presId="urn:microsoft.com/office/officeart/2008/layout/AlternatingHexagons"/>
    <dgm:cxn modelId="{5B07C802-B36A-478B-8D7E-2E7A6F4837C1}" type="presParOf" srcId="{3EB016DA-299B-4F27-8790-B731B7B2AF07}" destId="{8BF07F28-12F5-4F98-BFC7-0D90260A676A}" srcOrd="1" destOrd="0" presId="urn:microsoft.com/office/officeart/2008/layout/AlternatingHexagons"/>
    <dgm:cxn modelId="{BD2F8A06-9FD8-47DD-BCA7-F1DAC57DB2A0}" type="presParOf" srcId="{3EB016DA-299B-4F27-8790-B731B7B2AF07}" destId="{DDA55FE5-B065-48A4-AF49-412B1DDEE95F}" srcOrd="2" destOrd="0" presId="urn:microsoft.com/office/officeart/2008/layout/AlternatingHexagons"/>
    <dgm:cxn modelId="{44350776-E132-46B8-810A-A94F1EEE7AD0}" type="presParOf" srcId="{3EB016DA-299B-4F27-8790-B731B7B2AF07}" destId="{A2A6BD60-AC9A-446F-8DA3-42258EF92CAF}" srcOrd="3" destOrd="0" presId="urn:microsoft.com/office/officeart/2008/layout/AlternatingHexagons"/>
    <dgm:cxn modelId="{C3E32881-EE2F-434E-BFB4-DA622822AD57}" type="presParOf" srcId="{3EB016DA-299B-4F27-8790-B731B7B2AF07}" destId="{6574AE40-1587-42EB-B213-1D2BB81CFFC1}" srcOrd="4" destOrd="0" presId="urn:microsoft.com/office/officeart/2008/layout/AlternatingHexagons"/>
    <dgm:cxn modelId="{58058AEE-621A-4C48-903D-514BFD265E62}" type="presParOf" srcId="{2F62A29C-600F-4181-BDD3-0DB3AA80282B}" destId="{64425AF7-35A8-4BFA-95B4-7DAD6DA40FAA}" srcOrd="1" destOrd="0" presId="urn:microsoft.com/office/officeart/2008/layout/AlternatingHexagons"/>
    <dgm:cxn modelId="{66C7B1A9-913B-4E35-84DA-72A8ECB9BA55}" type="presParOf" srcId="{2F62A29C-600F-4181-BDD3-0DB3AA80282B}" destId="{68B4B854-4E11-444A-B7F6-30198A35D8D4}" srcOrd="2" destOrd="0" presId="urn:microsoft.com/office/officeart/2008/layout/AlternatingHexagons"/>
    <dgm:cxn modelId="{44534678-9C85-4502-A692-169B4FA829AA}" type="presParOf" srcId="{68B4B854-4E11-444A-B7F6-30198A35D8D4}" destId="{0F4E699F-C597-4437-B1E9-B098BF057D35}" srcOrd="0" destOrd="0" presId="urn:microsoft.com/office/officeart/2008/layout/AlternatingHexagons"/>
    <dgm:cxn modelId="{C44A8C04-71C3-4698-A663-C41DA5B1D444}" type="presParOf" srcId="{68B4B854-4E11-444A-B7F6-30198A35D8D4}" destId="{56E804A5-85CE-471C-905F-DBEDE068BD04}" srcOrd="1" destOrd="0" presId="urn:microsoft.com/office/officeart/2008/layout/AlternatingHexagons"/>
    <dgm:cxn modelId="{A55DEF40-EA7D-4B99-9B89-6B6DD1AC1B06}" type="presParOf" srcId="{68B4B854-4E11-444A-B7F6-30198A35D8D4}" destId="{AAC1DB69-F66B-47BB-BFB5-9E843DCE655D}" srcOrd="2" destOrd="0" presId="urn:microsoft.com/office/officeart/2008/layout/AlternatingHexagons"/>
    <dgm:cxn modelId="{5664C320-1374-480E-B050-49D54745876E}" type="presParOf" srcId="{68B4B854-4E11-444A-B7F6-30198A35D8D4}" destId="{1B49546E-FF05-4518-B925-E4A55861F49C}" srcOrd="3" destOrd="0" presId="urn:microsoft.com/office/officeart/2008/layout/AlternatingHexagons"/>
    <dgm:cxn modelId="{AFF7C31D-D749-451A-AEE8-75A8F93B2509}" type="presParOf" srcId="{68B4B854-4E11-444A-B7F6-30198A35D8D4}" destId="{5624AF2B-0129-486C-BE36-F706B9071B02}" srcOrd="4" destOrd="0" presId="urn:microsoft.com/office/officeart/2008/layout/AlternatingHexagons"/>
    <dgm:cxn modelId="{FE977FBF-C22A-406B-93D6-D336DDC7A698}" type="presParOf" srcId="{2F62A29C-600F-4181-BDD3-0DB3AA80282B}" destId="{7447AC0F-ECD9-49CB-B824-C5FE3EA284D4}" srcOrd="3" destOrd="0" presId="urn:microsoft.com/office/officeart/2008/layout/AlternatingHexagons"/>
    <dgm:cxn modelId="{83F9C719-159A-4AAC-9360-D2BE91BF8EDD}" type="presParOf" srcId="{2F62A29C-600F-4181-BDD3-0DB3AA80282B}" destId="{F694610F-D1FF-46AF-9568-E57AEDD243DE}" srcOrd="4" destOrd="0" presId="urn:microsoft.com/office/officeart/2008/layout/AlternatingHexagons"/>
    <dgm:cxn modelId="{D9A48ECB-33F3-43A2-AB4B-C86E4F99B10A}" type="presParOf" srcId="{F694610F-D1FF-46AF-9568-E57AEDD243DE}" destId="{C6AECBAA-3DF4-46C2-A095-EF1BAAA79902}" srcOrd="0" destOrd="0" presId="urn:microsoft.com/office/officeart/2008/layout/AlternatingHexagons"/>
    <dgm:cxn modelId="{17AFC823-5710-495F-B702-9A74BF1147DC}" type="presParOf" srcId="{F694610F-D1FF-46AF-9568-E57AEDD243DE}" destId="{F8EEF0E9-114C-4F45-B2E5-CDA625B8D429}" srcOrd="1" destOrd="0" presId="urn:microsoft.com/office/officeart/2008/layout/AlternatingHexagons"/>
    <dgm:cxn modelId="{E77FF408-93AA-4284-A225-61041392EF95}" type="presParOf" srcId="{F694610F-D1FF-46AF-9568-E57AEDD243DE}" destId="{BA87CEBE-659B-41D7-94D3-3C638B112E0C}" srcOrd="2" destOrd="0" presId="urn:microsoft.com/office/officeart/2008/layout/AlternatingHexagons"/>
    <dgm:cxn modelId="{6401DD9C-02B0-4480-879E-7F7AA60A3274}" type="presParOf" srcId="{F694610F-D1FF-46AF-9568-E57AEDD243DE}" destId="{2652B625-D525-4148-8F62-B234F1B9E13D}" srcOrd="3" destOrd="0" presId="urn:microsoft.com/office/officeart/2008/layout/AlternatingHexagons"/>
    <dgm:cxn modelId="{3630BB69-0219-4B8B-BDAB-FFDAF856EEF1}" type="presParOf" srcId="{F694610F-D1FF-46AF-9568-E57AEDD243DE}" destId="{6745A617-2961-4CA3-808A-E7612E2AA77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8E866-FF72-4DC3-A3B0-682F158150EF}">
      <dsp:nvSpPr>
        <dsp:cNvPr id="0" name=""/>
        <dsp:cNvSpPr/>
      </dsp:nvSpPr>
      <dsp:spPr>
        <a:xfrm rot="5400000">
          <a:off x="4354989" y="-42024"/>
          <a:ext cx="1637422" cy="17224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Tvrtka</a:t>
          </a:r>
          <a:endParaRPr lang="de-AT" sz="2800" kern="1200" dirty="0"/>
        </a:p>
      </dsp:txBody>
      <dsp:txXfrm rot="-5400000">
        <a:off x="4599565" y="273372"/>
        <a:ext cx="1148270" cy="1091614"/>
      </dsp:txXfrm>
    </dsp:sp>
    <dsp:sp modelId="{8BF07F28-12F5-4F98-BFC7-0D90260A676A}">
      <dsp:nvSpPr>
        <dsp:cNvPr id="0" name=""/>
        <dsp:cNvSpPr/>
      </dsp:nvSpPr>
      <dsp:spPr>
        <a:xfrm>
          <a:off x="6172567" y="365124"/>
          <a:ext cx="1597762" cy="987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Gospodarska klasa</a:t>
          </a:r>
          <a:endParaRPr lang="de-AT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Veličina tvrtke</a:t>
          </a:r>
          <a:endParaRPr lang="de-AT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Lokacija</a:t>
          </a:r>
          <a:endParaRPr lang="de-AT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300" kern="1200" dirty="0"/>
        </a:p>
      </dsp:txBody>
      <dsp:txXfrm>
        <a:off x="6172567" y="365124"/>
        <a:ext cx="1597762" cy="987083"/>
      </dsp:txXfrm>
    </dsp:sp>
    <dsp:sp modelId="{6574AE40-1587-42EB-B213-1D2BB81CFFC1}">
      <dsp:nvSpPr>
        <dsp:cNvPr id="0" name=""/>
        <dsp:cNvSpPr/>
      </dsp:nvSpPr>
      <dsp:spPr>
        <a:xfrm rot="5400000">
          <a:off x="2504082" y="-30823"/>
          <a:ext cx="1641557" cy="17032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3832725"/>
            <a:satOff val="-20000"/>
            <a:lumOff val="12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Žrtva</a:t>
          </a:r>
          <a:endParaRPr lang="de-AT" sz="2800" kern="1200" dirty="0"/>
        </a:p>
      </dsp:txBody>
      <dsp:txXfrm rot="-5400000">
        <a:off x="2757126" y="273594"/>
        <a:ext cx="1135470" cy="1094371"/>
      </dsp:txXfrm>
    </dsp:sp>
    <dsp:sp modelId="{0F4E699F-C597-4437-B1E9-B098BF057D35}">
      <dsp:nvSpPr>
        <dsp:cNvPr id="0" name=""/>
        <dsp:cNvSpPr/>
      </dsp:nvSpPr>
      <dsp:spPr>
        <a:xfrm rot="5400000">
          <a:off x="3382552" y="1417429"/>
          <a:ext cx="2399282" cy="250384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7665449"/>
            <a:satOff val="-40000"/>
            <a:lumOff val="24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/>
            <a:t>Tijek nezgode</a:t>
          </a:r>
          <a:endParaRPr lang="de-AT" sz="2800" b="1" kern="1200" dirty="0"/>
        </a:p>
      </dsp:txBody>
      <dsp:txXfrm rot="-5400000">
        <a:off x="3747578" y="1869591"/>
        <a:ext cx="1669230" cy="1599522"/>
      </dsp:txXfrm>
    </dsp:sp>
    <dsp:sp modelId="{56E804A5-85CE-471C-905F-DBEDE068BD04}">
      <dsp:nvSpPr>
        <dsp:cNvPr id="0" name=""/>
        <dsp:cNvSpPr/>
      </dsp:nvSpPr>
      <dsp:spPr>
        <a:xfrm>
          <a:off x="720075" y="1800201"/>
          <a:ext cx="2521351" cy="193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200" kern="1200" dirty="0" smtClean="0"/>
            <a:t>Spe</a:t>
          </a:r>
          <a:r>
            <a:rPr lang="hr-HR" sz="1200" kern="1200" dirty="0" err="1" smtClean="0"/>
            <a:t>cifična</a:t>
          </a:r>
          <a:r>
            <a:rPr lang="hr-HR" sz="1200" kern="1200" dirty="0" smtClean="0"/>
            <a:t> djelatnost</a:t>
          </a:r>
          <a:endParaRPr lang="de-AT" sz="1200" kern="1200" dirty="0" smtClean="0"/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200" kern="1200" dirty="0" smtClean="0"/>
            <a:t> </a:t>
          </a:r>
          <a:r>
            <a:rPr lang="hr-HR" sz="1200" kern="1200" dirty="0" smtClean="0"/>
            <a:t>i uključeni predmet</a:t>
          </a:r>
          <a:endParaRPr lang="de-AT" sz="1200" kern="1200" dirty="0" smtClean="0"/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200" kern="1200" dirty="0" smtClean="0"/>
            <a:t> 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000" kern="1200" dirty="0"/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Odstupanje i uključeni predmet </a:t>
          </a:r>
          <a:endParaRPr lang="de-AT" sz="1200" kern="1200" dirty="0" smtClean="0"/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000" kern="1200" dirty="0"/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Uzrok ozljede i uključeni predmet</a:t>
          </a:r>
          <a:endParaRPr lang="de-AT" sz="1200" kern="1200" dirty="0"/>
        </a:p>
      </dsp:txBody>
      <dsp:txXfrm>
        <a:off x="720075" y="1800201"/>
        <a:ext cx="2521351" cy="1930527"/>
      </dsp:txXfrm>
    </dsp:sp>
    <dsp:sp modelId="{5624AF2B-0129-486C-BE36-F706B9071B02}">
      <dsp:nvSpPr>
        <dsp:cNvPr id="0" name=""/>
        <dsp:cNvSpPr/>
      </dsp:nvSpPr>
      <dsp:spPr>
        <a:xfrm rot="5400000">
          <a:off x="5955486" y="1596840"/>
          <a:ext cx="2213400" cy="207399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1498174"/>
            <a:satOff val="-60000"/>
            <a:lumOff val="36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Posljedice</a:t>
          </a:r>
          <a:endParaRPr lang="de-AT" sz="2800" kern="1200" dirty="0"/>
        </a:p>
      </dsp:txBody>
      <dsp:txXfrm rot="-5400000">
        <a:off x="6359968" y="1884422"/>
        <a:ext cx="1404436" cy="1498834"/>
      </dsp:txXfrm>
    </dsp:sp>
    <dsp:sp modelId="{C6AECBAA-3DF4-46C2-A095-EF1BAAA79902}">
      <dsp:nvSpPr>
        <dsp:cNvPr id="0" name=""/>
        <dsp:cNvSpPr/>
      </dsp:nvSpPr>
      <dsp:spPr>
        <a:xfrm rot="5400000">
          <a:off x="2812857" y="3598542"/>
          <a:ext cx="2043343" cy="199575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5330898"/>
            <a:satOff val="-80000"/>
            <a:lumOff val="48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solidFill>
                <a:schemeClr val="tx1"/>
              </a:solidFill>
            </a:rPr>
            <a:t>Radno okruženje</a:t>
          </a:r>
          <a:endParaRPr lang="de-AT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solidFill>
                <a:schemeClr val="tx1"/>
              </a:solidFill>
            </a:rPr>
            <a:t>Radni proces</a:t>
          </a:r>
          <a:endParaRPr lang="de-AT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100" kern="1200" dirty="0">
            <a:solidFill>
              <a:schemeClr val="tx1"/>
            </a:solidFill>
          </a:endParaRPr>
        </a:p>
      </dsp:txBody>
      <dsp:txXfrm rot="-5400000">
        <a:off x="3165404" y="3911338"/>
        <a:ext cx="1338249" cy="1370161"/>
      </dsp:txXfrm>
    </dsp:sp>
    <dsp:sp modelId="{F8EEF0E9-114C-4F45-B2E5-CDA625B8D429}">
      <dsp:nvSpPr>
        <dsp:cNvPr id="0" name=""/>
        <dsp:cNvSpPr/>
      </dsp:nvSpPr>
      <dsp:spPr>
        <a:xfrm>
          <a:off x="4982391" y="4355419"/>
          <a:ext cx="1314933" cy="70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45A617-2961-4CA3-808A-E7612E2AA771}">
      <dsp:nvSpPr>
        <dsp:cNvPr id="0" name=""/>
        <dsp:cNvSpPr/>
      </dsp:nvSpPr>
      <dsp:spPr>
        <a:xfrm rot="5400000">
          <a:off x="485124" y="2904"/>
          <a:ext cx="1682608" cy="219775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9163622"/>
            <a:satOff val="-100000"/>
            <a:lumOff val="6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200" kern="1200" dirty="0">
            <a:solidFill>
              <a:schemeClr val="tx1"/>
            </a:solidFill>
          </a:endParaRPr>
        </a:p>
      </dsp:txBody>
      <dsp:txXfrm rot="-5400000">
        <a:off x="593843" y="540913"/>
        <a:ext cx="1465170" cy="1121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0.50278</cdr:y>
    </cdr:from>
    <cdr:to>
      <cdr:x>0.2065</cdr:x>
      <cdr:y>0.69625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0" y="23762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AT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F9EA6-AD40-46CC-84C0-1C898AA1F97F}" type="datetimeFigureOut">
              <a:rPr lang="de-AT" smtClean="0"/>
              <a:pPr/>
              <a:t>11.12.2019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365"/>
            <a:ext cx="5438140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659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630"/>
            <a:ext cx="2945659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9A05D-F53A-40F5-93E8-5F227E7C05F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585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A05D-F53A-40F5-93E8-5F227E7C05FE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462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A</a:t>
            </a:r>
            <a:r>
              <a:rPr lang="hr-HR" dirty="0" err="1" smtClean="0"/>
              <a:t>psolutni</a:t>
            </a:r>
            <a:r>
              <a:rPr lang="hr-HR" baseline="0" dirty="0" smtClean="0"/>
              <a:t> brojevi ne govore sve</a:t>
            </a:r>
            <a:r>
              <a:rPr lang="de-AT" baseline="0" dirty="0" smtClean="0"/>
              <a:t>. </a:t>
            </a:r>
            <a:r>
              <a:rPr lang="hr-HR" baseline="0" dirty="0" smtClean="0"/>
              <a:t>U svakoj branši nedostaje ustupljena radna snaga</a:t>
            </a:r>
            <a:r>
              <a:rPr lang="de-AT" baseline="0" dirty="0" smtClean="0"/>
              <a:t>, </a:t>
            </a:r>
            <a:r>
              <a:rPr lang="hr-HR" baseline="0" smtClean="0"/>
              <a:t>nju </a:t>
            </a:r>
            <a:r>
              <a:rPr lang="hr-HR" baseline="0" dirty="0" smtClean="0"/>
              <a:t>bi zapravo trebalo dodati</a:t>
            </a:r>
            <a:r>
              <a:rPr lang="de-AT" baseline="0" dirty="0" smtClean="0"/>
              <a:t>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A05D-F53A-40F5-93E8-5F227E7C05FE}" type="slidenum">
              <a:rPr lang="de-AT" smtClean="0"/>
              <a:pPr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7175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Najvažniji</a:t>
            </a:r>
            <a:r>
              <a:rPr lang="hr-HR" baseline="0" dirty="0" smtClean="0"/>
              <a:t> pokazatelj stopa ozljeda </a:t>
            </a:r>
            <a:r>
              <a:rPr lang="de-AT" baseline="0" dirty="0" smtClean="0"/>
              <a:t>– </a:t>
            </a:r>
            <a:r>
              <a:rPr lang="hr-HR" baseline="0" dirty="0" smtClean="0"/>
              <a:t>posljednjih godina više u stagnaciji </a:t>
            </a:r>
            <a:r>
              <a:rPr lang="de-AT" baseline="0" dirty="0" smtClean="0"/>
              <a:t>… (</a:t>
            </a:r>
            <a:r>
              <a:rPr lang="hr-HR" baseline="0" dirty="0" smtClean="0"/>
              <a:t>doduše na </a:t>
            </a:r>
            <a:r>
              <a:rPr lang="de-AT" baseline="0" dirty="0" smtClean="0"/>
              <a:t>„</a:t>
            </a:r>
            <a:r>
              <a:rPr lang="hr-HR" baseline="0" dirty="0" smtClean="0"/>
              <a:t>dobroj</a:t>
            </a:r>
            <a:r>
              <a:rPr lang="de-AT" baseline="0" dirty="0" smtClean="0"/>
              <a:t>“ </a:t>
            </a:r>
            <a:r>
              <a:rPr lang="hr-HR" baseline="0" dirty="0" smtClean="0"/>
              <a:t>razini</a:t>
            </a:r>
            <a:r>
              <a:rPr lang="de-AT" baseline="0" dirty="0" smtClean="0"/>
              <a:t>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A05D-F53A-40F5-93E8-5F227E7C05FE}" type="slidenum">
              <a:rPr lang="de-AT" smtClean="0"/>
              <a:pPr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3932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Prema najčešće ugroženim branšama</a:t>
            </a:r>
            <a:r>
              <a:rPr lang="de-AT" baseline="0" dirty="0" smtClean="0"/>
              <a:t>, </a:t>
            </a:r>
            <a:r>
              <a:rPr lang="hr-HR" baseline="0" dirty="0" smtClean="0"/>
              <a:t>sve grupe koje odstupaju</a:t>
            </a:r>
            <a:r>
              <a:rPr lang="de-AT" baseline="0" dirty="0" smtClean="0"/>
              <a:t>,</a:t>
            </a:r>
            <a:r>
              <a:rPr lang="hr-HR" baseline="0" dirty="0" smtClean="0"/>
              <a:t> vrednovanja koja nadilaze nositelja, </a:t>
            </a:r>
            <a:r>
              <a:rPr lang="hr-HR" baseline="0" dirty="0" err="1" smtClean="0"/>
              <a:t>npr</a:t>
            </a:r>
            <a:r>
              <a:rPr lang="hr-HR" baseline="0" dirty="0" smtClean="0"/>
              <a:t>. zanimanja u zdravstvu</a:t>
            </a:r>
            <a:r>
              <a:rPr lang="de-AT" baseline="0" dirty="0" smtClean="0"/>
              <a:t>, </a:t>
            </a:r>
            <a:r>
              <a:rPr lang="hr-HR" baseline="0" dirty="0" smtClean="0"/>
              <a:t>radovi u šumarstvu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A05D-F53A-40F5-93E8-5F227E7C05FE}" type="slidenum">
              <a:rPr lang="de-AT" smtClean="0"/>
              <a:pPr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9875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Klein</a:t>
            </a:r>
            <a:r>
              <a:rPr lang="de-AT" baseline="0" dirty="0" smtClean="0"/>
              <a:t>- u Mittelbetriebe – auch gesetzliche Verpflichtung zur Betreuung – sehr unterschiedliche Gefährdung -&gt; unterschiedliche Zeiten der Betreuung notwendig</a:t>
            </a:r>
          </a:p>
          <a:p>
            <a:endParaRPr lang="de-AT" baseline="0" dirty="0" smtClean="0"/>
          </a:p>
          <a:p>
            <a:r>
              <a:rPr lang="de-AT" baseline="0" dirty="0" smtClean="0"/>
              <a:t>Größere Betriebe: sinnvoller Einsatz, Auswahl nach Anteil der schweren/</a:t>
            </a:r>
            <a:r>
              <a:rPr lang="de-AT" baseline="0" dirty="0" err="1" smtClean="0"/>
              <a:t>tdl</a:t>
            </a:r>
            <a:r>
              <a:rPr lang="de-AT" baseline="0" dirty="0" smtClean="0"/>
              <a:t> Arbeitsunfälle, Unfallraten, BK-Fällen, Exposition (Untersuchungspflichten)</a:t>
            </a:r>
          </a:p>
          <a:p>
            <a:endParaRPr lang="de-AT" baseline="0" dirty="0" smtClean="0"/>
          </a:p>
          <a:p>
            <a:r>
              <a:rPr lang="de-AT" baseline="0" dirty="0" smtClean="0"/>
              <a:t>Auswertungen über einzelne Unternehmen: große Nachfrage seitens der Firmen, „Recht auf eigene Daten“</a:t>
            </a:r>
          </a:p>
          <a:p>
            <a:endParaRPr lang="de-AT" baseline="0" dirty="0" smtClean="0"/>
          </a:p>
          <a:p>
            <a:r>
              <a:rPr lang="de-AT" baseline="0" dirty="0" smtClean="0"/>
              <a:t>Branchenvergleiche – Sonderfall Metall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A05D-F53A-40F5-93E8-5F227E7C05FE}" type="slidenum">
              <a:rPr lang="de-AT" smtClean="0"/>
              <a:pPr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8478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A05D-F53A-40F5-93E8-5F227E7C05FE}" type="slidenum">
              <a:rPr lang="de-AT" smtClean="0"/>
              <a:pPr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9484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A05D-F53A-40F5-93E8-5F227E7C05FE}" type="slidenum">
              <a:rPr lang="de-AT" smtClean="0"/>
              <a:pPr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3668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Nicht nur Unfallmeldungen,</a:t>
            </a:r>
            <a:r>
              <a:rPr lang="de-AT" baseline="0" dirty="0" smtClean="0"/>
              <a:t> auch Erstberichte aus Spitälern – MEHR an Arbeitsunfällen ins System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Ad Verbessern: </a:t>
            </a:r>
            <a:r>
              <a:rPr lang="de-AT" dirty="0" err="1" smtClean="0"/>
              <a:t>tw</a:t>
            </a:r>
            <a:r>
              <a:rPr lang="de-AT" baseline="0" dirty="0" smtClean="0"/>
              <a:t> 100% auf Plausibilität, innere Logik, </a:t>
            </a:r>
            <a:r>
              <a:rPr lang="de-AT" baseline="0" dirty="0" err="1" smtClean="0"/>
              <a:t>tw</a:t>
            </a:r>
            <a:r>
              <a:rPr lang="de-AT" baseline="0" dirty="0" smtClean="0"/>
              <a:t>. Stichproben nach „Thema“ (</a:t>
            </a:r>
            <a:r>
              <a:rPr lang="de-AT" baseline="0" dirty="0" err="1" smtClean="0"/>
              <a:t>ca</a:t>
            </a:r>
            <a:r>
              <a:rPr lang="de-AT" baseline="0" dirty="0" smtClean="0"/>
              <a:t> 1/Monat)</a:t>
            </a:r>
          </a:p>
          <a:p>
            <a:endParaRPr lang="de-AT" dirty="0" smtClean="0"/>
          </a:p>
          <a:p>
            <a:r>
              <a:rPr lang="de-AT" dirty="0" smtClean="0"/>
              <a:t>Ad Daten verwalten:</a:t>
            </a:r>
            <a:r>
              <a:rPr lang="de-AT" baseline="0" dirty="0" smtClean="0"/>
              <a:t> bedeutet auch</a:t>
            </a:r>
            <a:r>
              <a:rPr lang="de-AT" dirty="0" smtClean="0"/>
              <a:t> verschiedene</a:t>
            </a:r>
            <a:r>
              <a:rPr lang="de-AT" baseline="0" dirty="0" smtClean="0"/>
              <a:t> Quellen zusammenführen: Unfalldaten (Hauptteil, aus unserem eigenen Erfassungssystem), Versichertenstände, Krankenstandstage – andere Quellen (Hauptverband, Krankenversicherungsträger)</a:t>
            </a:r>
          </a:p>
          <a:p>
            <a:endParaRPr lang="de-AT" baseline="0" dirty="0" smtClean="0"/>
          </a:p>
          <a:p>
            <a:r>
              <a:rPr lang="de-AT" baseline="0" dirty="0" smtClean="0"/>
              <a:t>Daten auswerten: Direktabfragen, vordefinierte Berichte, multidimensionale Ansichten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A05D-F53A-40F5-93E8-5F227E7C05FE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1314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Žrtva</a:t>
            </a:r>
            <a:r>
              <a:rPr lang="de-AT" dirty="0" smtClean="0"/>
              <a:t>: </a:t>
            </a:r>
            <a:r>
              <a:rPr lang="hr-HR" dirty="0" smtClean="0"/>
              <a:t>Zanimanje prema </a:t>
            </a:r>
            <a:r>
              <a:rPr lang="de-AT" dirty="0" smtClean="0"/>
              <a:t>ISCO08, </a:t>
            </a:r>
            <a:r>
              <a:rPr lang="hr-HR" dirty="0" smtClean="0"/>
              <a:t>spol</a:t>
            </a:r>
            <a:r>
              <a:rPr lang="de-AT" dirty="0" smtClean="0"/>
              <a:t>, </a:t>
            </a:r>
            <a:r>
              <a:rPr lang="hr-HR" dirty="0" smtClean="0"/>
              <a:t>državljanstvo</a:t>
            </a:r>
            <a:endParaRPr lang="de-AT" dirty="0" smtClean="0"/>
          </a:p>
          <a:p>
            <a:r>
              <a:rPr lang="hr-HR" dirty="0" smtClean="0"/>
              <a:t>Tvrtka</a:t>
            </a:r>
            <a:r>
              <a:rPr lang="de-AT" dirty="0" smtClean="0"/>
              <a:t>:</a:t>
            </a:r>
            <a:r>
              <a:rPr lang="de-AT" baseline="0" dirty="0" smtClean="0"/>
              <a:t> </a:t>
            </a:r>
            <a:r>
              <a:rPr lang="hr-HR" baseline="0" dirty="0" smtClean="0"/>
              <a:t>Branša</a:t>
            </a:r>
            <a:r>
              <a:rPr lang="de-AT" baseline="0" dirty="0" smtClean="0"/>
              <a:t>, </a:t>
            </a:r>
            <a:r>
              <a:rPr lang="hr-HR" baseline="0" dirty="0" smtClean="0"/>
              <a:t>veličina</a:t>
            </a:r>
            <a:r>
              <a:rPr lang="de-AT" baseline="0" dirty="0" smtClean="0"/>
              <a:t>, </a:t>
            </a:r>
            <a:r>
              <a:rPr lang="hr-HR" baseline="0" dirty="0" smtClean="0"/>
              <a:t>regija</a:t>
            </a:r>
            <a:endParaRPr lang="de-AT" baseline="0" dirty="0" smtClean="0"/>
          </a:p>
          <a:p>
            <a:r>
              <a:rPr lang="hr-HR" baseline="0" dirty="0" smtClean="0"/>
              <a:t>Nezgoda</a:t>
            </a:r>
            <a:r>
              <a:rPr lang="de-AT" baseline="0" dirty="0" smtClean="0"/>
              <a:t>– Hergang -&gt; </a:t>
            </a:r>
            <a:r>
              <a:rPr lang="hr-HR" baseline="0" dirty="0" smtClean="0"/>
              <a:t>sljedeća folija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A05D-F53A-40F5-93E8-5F227E7C05FE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5430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ESAW-</a:t>
            </a:r>
            <a:r>
              <a:rPr lang="hr-HR" dirty="0" smtClean="0"/>
              <a:t>jedinstvena</a:t>
            </a:r>
            <a:r>
              <a:rPr lang="hr-HR" baseline="0" dirty="0" smtClean="0"/>
              <a:t> metodologija</a:t>
            </a:r>
            <a:r>
              <a:rPr lang="de-AT" baseline="0" dirty="0" smtClean="0"/>
              <a:t> 2000</a:t>
            </a:r>
            <a:r>
              <a:rPr lang="hr-HR" baseline="0" dirty="0" smtClean="0"/>
              <a:t>.</a:t>
            </a:r>
            <a:r>
              <a:rPr lang="de-AT" baseline="0" dirty="0" smtClean="0"/>
              <a:t>, </a:t>
            </a:r>
            <a:r>
              <a:rPr lang="hr-HR" baseline="0" dirty="0" smtClean="0"/>
              <a:t>Austrija od </a:t>
            </a:r>
            <a:r>
              <a:rPr lang="de-AT" baseline="0" dirty="0" smtClean="0"/>
              <a:t>2010</a:t>
            </a:r>
            <a:r>
              <a:rPr lang="hr-HR" baseline="0" dirty="0" smtClean="0"/>
              <a:t>.</a:t>
            </a:r>
            <a:r>
              <a:rPr lang="de-AT" baseline="0" dirty="0" smtClean="0"/>
              <a:t>, „</a:t>
            </a:r>
            <a:r>
              <a:rPr lang="hr-HR" baseline="0" dirty="0" smtClean="0"/>
              <a:t>Faza </a:t>
            </a:r>
            <a:r>
              <a:rPr lang="de-AT" baseline="0" dirty="0" smtClean="0"/>
              <a:t>II“ – </a:t>
            </a:r>
            <a:r>
              <a:rPr lang="hr-HR" baseline="0" dirty="0" smtClean="0"/>
              <a:t>od najnižih </a:t>
            </a:r>
            <a:r>
              <a:rPr lang="de-AT" baseline="0" dirty="0" smtClean="0"/>
              <a:t>6 </a:t>
            </a:r>
            <a:r>
              <a:rPr lang="hr-HR" baseline="0" dirty="0" smtClean="0"/>
              <a:t>proizvoljne </a:t>
            </a:r>
            <a:r>
              <a:rPr lang="de-AT" baseline="0" dirty="0" smtClean="0"/>
              <a:t>2 </a:t>
            </a:r>
            <a:r>
              <a:rPr lang="hr-HR" baseline="0" dirty="0" smtClean="0"/>
              <a:t>su bile obvezujuće </a:t>
            </a:r>
            <a:r>
              <a:rPr lang="de-AT" baseline="0" dirty="0" smtClean="0"/>
              <a:t>-&gt; </a:t>
            </a:r>
            <a:r>
              <a:rPr lang="hr-HR" baseline="0" dirty="0" smtClean="0"/>
              <a:t>velike razlike ovisno o zemlji</a:t>
            </a:r>
            <a:r>
              <a:rPr lang="de-AT" baseline="0" dirty="0" smtClean="0"/>
              <a:t>, </a:t>
            </a:r>
            <a:r>
              <a:rPr lang="hr-HR" baseline="0" dirty="0" smtClean="0"/>
              <a:t>naravno od toga pati  usporedivost</a:t>
            </a:r>
            <a:r>
              <a:rPr lang="de-AT" baseline="0" dirty="0" smtClean="0"/>
              <a:t>. </a:t>
            </a:r>
            <a:r>
              <a:rPr lang="hr-HR" baseline="0" dirty="0" smtClean="0"/>
              <a:t>Najvažnije i najviše potraživane varijable</a:t>
            </a:r>
            <a:r>
              <a:rPr lang="de-AT" baseline="0" dirty="0" smtClean="0"/>
              <a:t>: „</a:t>
            </a:r>
            <a:r>
              <a:rPr lang="hr-HR" baseline="0" dirty="0" smtClean="0"/>
              <a:t>Odstupanje</a:t>
            </a:r>
            <a:r>
              <a:rPr lang="de-AT" baseline="0" dirty="0" smtClean="0"/>
              <a:t>“ </a:t>
            </a:r>
            <a:r>
              <a:rPr lang="hr-HR" baseline="0" dirty="0" smtClean="0"/>
              <a:t>i</a:t>
            </a:r>
            <a:r>
              <a:rPr lang="de-AT" baseline="0" dirty="0" smtClean="0"/>
              <a:t>„</a:t>
            </a:r>
            <a:r>
              <a:rPr lang="hr-HR" baseline="0" dirty="0" smtClean="0"/>
              <a:t>Predmet odstupanja</a:t>
            </a:r>
            <a:r>
              <a:rPr lang="de-AT" baseline="0" dirty="0" smtClean="0"/>
              <a:t>“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A05D-F53A-40F5-93E8-5F227E7C05FE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8259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Verkehrsunfälle</a:t>
            </a:r>
            <a:r>
              <a:rPr lang="de-AT" baseline="0" dirty="0" smtClean="0"/>
              <a:t> – </a:t>
            </a:r>
            <a:r>
              <a:rPr lang="de-AT" baseline="0" dirty="0" err="1" smtClean="0"/>
              <a:t>EUROstat</a:t>
            </a:r>
            <a:r>
              <a:rPr lang="de-AT" baseline="0" dirty="0" smtClean="0"/>
              <a:t>-Variable, teure AU</a:t>
            </a:r>
          </a:p>
          <a:p>
            <a:endParaRPr lang="de-AT" baseline="0" dirty="0" smtClean="0"/>
          </a:p>
          <a:p>
            <a:endParaRPr lang="de-AT" baseline="0" dirty="0" smtClean="0"/>
          </a:p>
          <a:p>
            <a:r>
              <a:rPr lang="de-AT" baseline="0" dirty="0" smtClean="0"/>
              <a:t>Unfallschwere – von uns definiert, jede Kombination von Verletzung u Körperregion klassifiziert</a:t>
            </a:r>
          </a:p>
          <a:p>
            <a:endParaRPr lang="de-AT" baseline="0" dirty="0" smtClean="0"/>
          </a:p>
          <a:p>
            <a:r>
              <a:rPr lang="de-AT" dirty="0" smtClean="0"/>
              <a:t>Neu: vergangene</a:t>
            </a:r>
            <a:r>
              <a:rPr lang="de-AT" baseline="0" dirty="0" smtClean="0"/>
              <a:t> Arbeitsstunden (Gesetzesänderung), leichte Steigerung in 10. bis 12. Arbeitsstunde feststellbar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A05D-F53A-40F5-93E8-5F227E7C05FE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9290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A05D-F53A-40F5-93E8-5F227E7C05FE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9834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„</a:t>
            </a:r>
            <a:r>
              <a:rPr lang="hr-HR" dirty="0" smtClean="0"/>
              <a:t>Odstupanje</a:t>
            </a:r>
            <a:r>
              <a:rPr lang="de-AT" dirty="0" smtClean="0"/>
              <a:t>“ – </a:t>
            </a:r>
            <a:r>
              <a:rPr lang="hr-HR" dirty="0" smtClean="0"/>
              <a:t>Raščlanjivanje </a:t>
            </a:r>
            <a:r>
              <a:rPr lang="hr-HR" baseline="0" dirty="0" smtClean="0"/>
              <a:t>moguće u mnogim državama članicama</a:t>
            </a:r>
            <a:r>
              <a:rPr lang="de-AT" baseline="0" dirty="0" smtClean="0"/>
              <a:t>, </a:t>
            </a:r>
            <a:r>
              <a:rPr lang="hr-HR" baseline="0" dirty="0" smtClean="0"/>
              <a:t>ali ne u svim</a:t>
            </a:r>
            <a:r>
              <a:rPr lang="de-AT" baseline="0" dirty="0" smtClean="0"/>
              <a:t> …</a:t>
            </a:r>
          </a:p>
          <a:p>
            <a:r>
              <a:rPr lang="hr-HR" baseline="0" dirty="0" smtClean="0"/>
              <a:t>Zbroj ozljeda na radu </a:t>
            </a:r>
            <a:r>
              <a:rPr lang="de-AT" baseline="0" dirty="0" smtClean="0"/>
              <a:t>(1. </a:t>
            </a:r>
            <a:r>
              <a:rPr lang="hr-HR" baseline="0" dirty="0" smtClean="0"/>
              <a:t>stupac</a:t>
            </a:r>
            <a:r>
              <a:rPr lang="de-AT" baseline="0" dirty="0" smtClean="0"/>
              <a:t>) </a:t>
            </a:r>
            <a:r>
              <a:rPr lang="de-AT" baseline="0" dirty="0" err="1" smtClean="0"/>
              <a:t>tw</a:t>
            </a:r>
            <a:r>
              <a:rPr lang="de-AT" baseline="0" dirty="0" smtClean="0"/>
              <a:t> ah </a:t>
            </a:r>
            <a:r>
              <a:rPr lang="hr-HR" baseline="0" dirty="0" smtClean="0"/>
              <a:t>sigurno nije realistično</a:t>
            </a:r>
            <a:r>
              <a:rPr lang="de-AT" baseline="0" dirty="0" smtClean="0"/>
              <a:t>..(</a:t>
            </a:r>
            <a:r>
              <a:rPr lang="hr-HR" baseline="0" dirty="0" smtClean="0"/>
              <a:t>uključujući Hrvatsku</a:t>
            </a:r>
            <a:r>
              <a:rPr lang="de-AT" baseline="0" dirty="0" smtClean="0"/>
              <a:t>?)</a:t>
            </a:r>
          </a:p>
          <a:p>
            <a:endParaRPr lang="de-AT" baseline="0" dirty="0" smtClean="0"/>
          </a:p>
          <a:p>
            <a:r>
              <a:rPr lang="hr-HR" baseline="0" dirty="0" smtClean="0"/>
              <a:t>U načelu je bolje</a:t>
            </a:r>
            <a:r>
              <a:rPr lang="de-AT" baseline="0" dirty="0" smtClean="0"/>
              <a:t> </a:t>
            </a:r>
            <a:r>
              <a:rPr lang="hr-HR" baseline="0" dirty="0" smtClean="0"/>
              <a:t>e</a:t>
            </a:r>
            <a:r>
              <a:rPr lang="de-AT" baseline="0" dirty="0" err="1" smtClean="0"/>
              <a:t>urop</a:t>
            </a:r>
            <a:r>
              <a:rPr lang="hr-HR" baseline="0" dirty="0" err="1" smtClean="0"/>
              <a:t>ska</a:t>
            </a:r>
            <a:r>
              <a:rPr lang="de-AT" baseline="0" dirty="0" smtClean="0"/>
              <a:t> </a:t>
            </a:r>
            <a:r>
              <a:rPr lang="hr-HR" baseline="0" dirty="0" smtClean="0"/>
              <a:t>kretanja promatrati kao cjelinu</a:t>
            </a:r>
            <a:r>
              <a:rPr lang="de-AT" baseline="0" dirty="0" smtClean="0"/>
              <a:t>, </a:t>
            </a:r>
            <a:r>
              <a:rPr lang="hr-HR" baseline="0" dirty="0" smtClean="0"/>
              <a:t>dijeljenje </a:t>
            </a:r>
            <a:r>
              <a:rPr lang="de-AT" baseline="0" dirty="0" smtClean="0"/>
              <a:t>(</a:t>
            </a:r>
            <a:r>
              <a:rPr lang="hr-HR" baseline="0" dirty="0" smtClean="0"/>
              <a:t>neovisno o</a:t>
            </a:r>
            <a:r>
              <a:rPr lang="de-AT" baseline="0" dirty="0" smtClean="0"/>
              <a:t> „</a:t>
            </a:r>
            <a:r>
              <a:rPr lang="hr-HR" baseline="0" dirty="0" smtClean="0"/>
              <a:t>prijavnoj disciplini</a:t>
            </a:r>
            <a:r>
              <a:rPr lang="de-AT" baseline="0" dirty="0" smtClean="0"/>
              <a:t>“) </a:t>
            </a:r>
            <a:r>
              <a:rPr lang="hr-HR" baseline="0" dirty="0" smtClean="0"/>
              <a:t>vrlo slično</a:t>
            </a:r>
            <a:r>
              <a:rPr lang="de-AT" baseline="0" dirty="0" smtClean="0"/>
              <a:t>, </a:t>
            </a:r>
            <a:r>
              <a:rPr lang="hr-HR" baseline="0" dirty="0" smtClean="0"/>
              <a:t>ako je poduzeto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A05D-F53A-40F5-93E8-5F227E7C05FE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620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Troškovi kao posljedica nezgode</a:t>
            </a:r>
            <a:r>
              <a:rPr lang="hr-HR" baseline="0" dirty="0" smtClean="0"/>
              <a:t> </a:t>
            </a:r>
            <a:r>
              <a:rPr lang="de-AT" dirty="0" smtClean="0"/>
              <a:t>– </a:t>
            </a:r>
            <a:r>
              <a:rPr lang="hr-HR" dirty="0" smtClean="0"/>
              <a:t>procjena</a:t>
            </a:r>
            <a:r>
              <a:rPr lang="de-AT" dirty="0" smtClean="0"/>
              <a:t>, </a:t>
            </a:r>
            <a:r>
              <a:rPr lang="hr-HR" dirty="0" smtClean="0"/>
              <a:t>banka podataka, </a:t>
            </a:r>
            <a:r>
              <a:rPr lang="hr-HR" baseline="0" dirty="0" smtClean="0"/>
              <a:t>priznate ozljede na radu u godini dana</a:t>
            </a:r>
            <a:r>
              <a:rPr lang="de-AT" baseline="0" dirty="0" smtClean="0"/>
              <a:t>, </a:t>
            </a:r>
            <a:r>
              <a:rPr lang="hr-HR" baseline="0" dirty="0" smtClean="0"/>
              <a:t>zbroj troškova za nositelja osiguranja od nezgoda</a:t>
            </a:r>
            <a:r>
              <a:rPr lang="de-AT" baseline="0" dirty="0" smtClean="0"/>
              <a:t>, </a:t>
            </a:r>
            <a:r>
              <a:rPr lang="hr-HR" baseline="0" dirty="0" smtClean="0"/>
              <a:t>postrojenje</a:t>
            </a:r>
            <a:r>
              <a:rPr lang="de-AT" baseline="0" dirty="0" smtClean="0"/>
              <a:t>, </a:t>
            </a:r>
            <a:r>
              <a:rPr lang="hr-HR" baseline="0" dirty="0" smtClean="0"/>
              <a:t>ekonomski troškovi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A05D-F53A-40F5-93E8-5F227E7C05FE}" type="slidenum">
              <a:rPr lang="de-AT" smtClean="0"/>
              <a:pPr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6500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A05D-F53A-40F5-93E8-5F227E7C05FE}" type="slidenum">
              <a:rPr lang="de-AT" smtClean="0"/>
              <a:pPr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440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AUVA_ppt-Vorlage-1_100310-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4413" y="3101975"/>
            <a:ext cx="4800600" cy="6477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4413" y="3814763"/>
            <a:ext cx="4800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128596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84398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65875" y="1395413"/>
            <a:ext cx="1993900" cy="3454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1395413"/>
            <a:ext cx="5832475" cy="3454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3047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381000" y="1395413"/>
            <a:ext cx="7978775" cy="345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29043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395413"/>
            <a:ext cx="4646613" cy="533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28813" y="3097213"/>
            <a:ext cx="6430962" cy="1752600"/>
          </a:xfrm>
        </p:spPr>
        <p:txBody>
          <a:bodyPr/>
          <a:lstStyle/>
          <a:p>
            <a:pPr lvl="0"/>
            <a:endParaRPr lang="de-AT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585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0025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2497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86018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1461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0719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02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06125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96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14822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24535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0449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4510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B0471-002A-4F3F-AA38-B765AD2C4F1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51625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B62BF-17D4-4307-B301-59799D63A84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60433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E3178-4905-42F4-8667-763FE35AC9E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91502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22F9-B8DB-46C8-AFA8-BCFD4E7BC507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74268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451AE-14A9-4B02-A76D-9056D17FFA07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2582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350439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7AA14-C555-4043-908C-1A5B2C01D46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3353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D7175-AE49-4BA6-BB58-D943DB6B8EF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5457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581BA-FDC2-41FB-BED0-43BE73CB845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5227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62D2F-C079-4C13-9736-FF0AD9CAC81E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73815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5E707-E02A-4454-BBEB-7E1D59CCA873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900597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E4CC-2003-4138-83C5-1F9D8758C4E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574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28813" y="3097213"/>
            <a:ext cx="3138487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19700" y="3097213"/>
            <a:ext cx="3140075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9895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9458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317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469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977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323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15" descr="AUVA_ppt-Vorlage-1_100310-23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395413"/>
            <a:ext cx="46466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28813" y="3097213"/>
            <a:ext cx="643096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6225" y="6477000"/>
            <a:ext cx="1414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14550" y="6477000"/>
            <a:ext cx="1406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237EC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237EC6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237EC6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237EC6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237EC6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237EC6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237EC6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237EC6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237EC6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237EC6"/>
        </a:buClr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237EC6"/>
        </a:buClr>
        <a:buFont typeface="Wingdings" panose="05000000000000000000" pitchFamily="2" charset="2"/>
        <a:buChar char="p"/>
        <a:defRPr sz="24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 6" descr="AUVA_ppt-Vorlage-1_100310-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36513"/>
            <a:ext cx="9220201" cy="691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Mastertitelformat bearbeiten</a:t>
            </a:r>
            <a:endParaRPr lang="de-DE" altLang="de-DE" smtClean="0"/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Mastertextformat bearbeiten</a:t>
            </a:r>
          </a:p>
          <a:p>
            <a:pPr lvl="1"/>
            <a:r>
              <a:rPr lang="de-AT" altLang="de-DE" smtClean="0"/>
              <a:t>Zweite Ebene</a:t>
            </a:r>
          </a:p>
          <a:p>
            <a:pPr lvl="2"/>
            <a:r>
              <a:rPr lang="de-AT" altLang="de-DE" smtClean="0"/>
              <a:t>Dritte Ebene</a:t>
            </a:r>
          </a:p>
          <a:p>
            <a:pPr lvl="3"/>
            <a:r>
              <a:rPr lang="de-AT" altLang="de-DE" smtClean="0"/>
              <a:t>Vierte Ebene</a:t>
            </a:r>
          </a:p>
          <a:p>
            <a:pPr lvl="4"/>
            <a:r>
              <a:rPr lang="de-AT" altLang="de-DE" smtClean="0"/>
              <a:t>Fünfte Ebene</a:t>
            </a:r>
            <a:endParaRPr lang="de-DE" alt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B9E8F0-4919-4022-9424-0B6DA3600B1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3079" name="Bild 6" descr="AUVA_ppt-Vorlage-1_100310-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36513"/>
            <a:ext cx="9220201" cy="691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va.at/statisti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mailto:HST@auva.at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3149" y="2924944"/>
            <a:ext cx="5113338" cy="647700"/>
          </a:xfrm>
        </p:spPr>
        <p:txBody>
          <a:bodyPr/>
          <a:lstStyle/>
          <a:p>
            <a:pPr eaLnBrk="1" hangingPunct="1"/>
            <a:r>
              <a:rPr lang="de-AT" altLang="de-DE" sz="3200" dirty="0" smtClean="0"/>
              <a:t/>
            </a:r>
            <a:br>
              <a:rPr lang="de-AT" altLang="de-DE" sz="3200" dirty="0" smtClean="0"/>
            </a:br>
            <a:r>
              <a:rPr lang="hr-HR" altLang="de-DE" sz="3200" dirty="0" smtClean="0"/>
              <a:t>Statistika o ozljedama na radu u Austriji</a:t>
            </a:r>
            <a:r>
              <a:rPr lang="de-AT" altLang="de-DE" sz="3200" dirty="0" smtClean="0"/>
              <a:t> </a:t>
            </a:r>
            <a:br>
              <a:rPr lang="de-AT" altLang="de-DE" sz="3200" dirty="0" smtClean="0"/>
            </a:br>
            <a:r>
              <a:rPr lang="de-AT" altLang="de-DE" sz="3200" dirty="0"/>
              <a:t> </a:t>
            </a:r>
            <a:r>
              <a:rPr lang="de-AT" altLang="de-DE" sz="3200" dirty="0" smtClean="0"/>
              <a:t>             </a:t>
            </a:r>
            <a:br>
              <a:rPr lang="de-AT" altLang="de-DE" sz="3200" dirty="0" smtClean="0"/>
            </a:br>
            <a:endParaRPr lang="de-AT" altLang="de-DE" sz="2400" dirty="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63938" y="5157788"/>
            <a:ext cx="4800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de-AT" altLang="de-DE" sz="2400" dirty="0" smtClean="0"/>
          </a:p>
          <a:p>
            <a:pPr eaLnBrk="1" hangingPunct="1">
              <a:lnSpc>
                <a:spcPct val="90000"/>
              </a:lnSpc>
            </a:pPr>
            <a:r>
              <a:rPr lang="de-AT" altLang="de-DE" sz="2400" dirty="0" smtClean="0"/>
              <a:t>Mag. Beate Mayer</a:t>
            </a:r>
          </a:p>
          <a:p>
            <a:pPr eaLnBrk="1" hangingPunct="1">
              <a:lnSpc>
                <a:spcPct val="90000"/>
              </a:lnSpc>
            </a:pPr>
            <a:endParaRPr lang="de-AT" altLang="de-DE" sz="2400" dirty="0" smtClean="0"/>
          </a:p>
        </p:txBody>
      </p:sp>
      <p:pic>
        <p:nvPicPr>
          <p:cNvPr id="5124" name="Picture 6" descr="DSC_0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2276475"/>
            <a:ext cx="2755900" cy="3671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95413"/>
            <a:ext cx="8367713" cy="533400"/>
          </a:xfrm>
        </p:spPr>
        <p:txBody>
          <a:bodyPr/>
          <a:lstStyle/>
          <a:p>
            <a:pPr eaLnBrk="1" hangingPunct="1"/>
            <a:r>
              <a:rPr lang="hr-HR" altLang="de-DE" sz="3400" dirty="0" smtClean="0"/>
              <a:t>Faza </a:t>
            </a:r>
            <a:r>
              <a:rPr lang="de-AT" altLang="de-DE" sz="3400" dirty="0" smtClean="0"/>
              <a:t>III </a:t>
            </a:r>
            <a:r>
              <a:rPr lang="de-AT" altLang="de-DE" sz="3400" dirty="0" err="1" smtClean="0"/>
              <a:t>Eurostat</a:t>
            </a:r>
            <a:r>
              <a:rPr lang="de-AT" altLang="de-DE" sz="3400" dirty="0" smtClean="0"/>
              <a:t> – </a:t>
            </a:r>
            <a:r>
              <a:rPr lang="de-AT" altLang="de-DE" sz="3400" dirty="0" err="1" smtClean="0"/>
              <a:t>Priorit</a:t>
            </a:r>
            <a:r>
              <a:rPr lang="hr-HR" altLang="de-DE" sz="3400" dirty="0" smtClean="0"/>
              <a:t>etne varijable</a:t>
            </a:r>
            <a:endParaRPr lang="de-AT" altLang="de-DE" sz="3400" dirty="0" smtClean="0"/>
          </a:p>
        </p:txBody>
      </p:sp>
      <p:sp>
        <p:nvSpPr>
          <p:cNvPr id="9219" name="Inhaltsplatzhalter 1"/>
          <p:cNvSpPr>
            <a:spLocks noGrp="1"/>
          </p:cNvSpPr>
          <p:nvPr>
            <p:ph idx="1"/>
          </p:nvPr>
        </p:nvSpPr>
        <p:spPr>
          <a:xfrm>
            <a:off x="1403350" y="2349500"/>
            <a:ext cx="7416800" cy="1008063"/>
          </a:xfrm>
        </p:spPr>
        <p:txBody>
          <a:bodyPr/>
          <a:lstStyle/>
          <a:p>
            <a:pPr>
              <a:defRPr/>
            </a:pPr>
            <a:r>
              <a:rPr lang="hr-HR" altLang="de-DE" sz="2400" b="1" dirty="0" smtClean="0"/>
              <a:t>Popratne okolnosti</a:t>
            </a:r>
            <a:r>
              <a:rPr lang="de-AT" altLang="de-DE" sz="2400" dirty="0" smtClean="0"/>
              <a:t/>
            </a:r>
            <a:br>
              <a:rPr lang="de-AT" altLang="de-DE" sz="2400" dirty="0" smtClean="0"/>
            </a:br>
            <a:r>
              <a:rPr lang="hr-HR" altLang="de-DE" sz="2400" dirty="0" smtClean="0"/>
              <a:t>Radno mjesto</a:t>
            </a:r>
            <a:r>
              <a:rPr lang="de-AT" altLang="de-DE" sz="2400" dirty="0" smtClean="0"/>
              <a:t>, </a:t>
            </a:r>
            <a:r>
              <a:rPr lang="hr-HR" altLang="de-DE" sz="2400" dirty="0" smtClean="0"/>
              <a:t>radno okruženje</a:t>
            </a:r>
            <a:r>
              <a:rPr lang="de-AT" altLang="de-DE" sz="2400" dirty="0" smtClean="0"/>
              <a:t>, </a:t>
            </a:r>
            <a:r>
              <a:rPr lang="hr-HR" altLang="de-DE" sz="2400" dirty="0" smtClean="0"/>
              <a:t>radni proces</a:t>
            </a:r>
            <a:r>
              <a:rPr lang="de-AT" altLang="de-DE" sz="2400" dirty="0" smtClean="0"/>
              <a:t>,</a:t>
            </a:r>
            <a:br>
              <a:rPr lang="de-AT" altLang="de-DE" sz="2400" dirty="0" smtClean="0"/>
            </a:br>
            <a:r>
              <a:rPr lang="hr-HR" altLang="de-DE" sz="2400" dirty="0" smtClean="0"/>
              <a:t>specifična djelatnost</a:t>
            </a:r>
            <a:endParaRPr lang="de-AT" altLang="de-DE" sz="2400" dirty="0" smtClean="0"/>
          </a:p>
          <a:p>
            <a:pPr>
              <a:defRPr/>
            </a:pPr>
            <a:r>
              <a:rPr lang="hr-HR" altLang="de-DE" sz="2400" b="1" dirty="0" smtClean="0"/>
              <a:t>Odstupanje</a:t>
            </a:r>
            <a:endParaRPr lang="de-AT" altLang="de-DE" sz="2400" dirty="0" smtClean="0"/>
          </a:p>
          <a:p>
            <a:pPr>
              <a:defRPr/>
            </a:pPr>
            <a:r>
              <a:rPr lang="de-AT" altLang="de-DE" sz="2400" b="1" dirty="0" smtClean="0"/>
              <a:t>Kontakt – </a:t>
            </a:r>
            <a:r>
              <a:rPr lang="hr-HR" altLang="de-DE" sz="2400" b="1" dirty="0" smtClean="0"/>
              <a:t>Vrsta ozljede</a:t>
            </a:r>
            <a:endParaRPr lang="de-AT" altLang="de-DE" sz="2400" b="1" dirty="0" smtClean="0"/>
          </a:p>
          <a:p>
            <a:pPr>
              <a:defRPr/>
            </a:pPr>
            <a:r>
              <a:rPr lang="hr-HR" altLang="de-DE" sz="2400" b="1" dirty="0" smtClean="0"/>
              <a:t>Predmet</a:t>
            </a:r>
            <a:r>
              <a:rPr lang="de-AT" altLang="de-DE" sz="2400" b="1" dirty="0" smtClean="0"/>
              <a:t/>
            </a:r>
            <a:br>
              <a:rPr lang="de-AT" altLang="de-DE" sz="2400" b="1" dirty="0" smtClean="0"/>
            </a:br>
            <a:r>
              <a:rPr lang="hr-HR" altLang="de-DE" sz="2400" dirty="0" smtClean="0"/>
              <a:t>specifične djelatnosti</a:t>
            </a:r>
            <a:r>
              <a:rPr lang="de-AT" altLang="de-DE" sz="2400" dirty="0" smtClean="0"/>
              <a:t>*, </a:t>
            </a:r>
            <a:r>
              <a:rPr lang="hr-HR" altLang="de-DE" sz="2400" dirty="0" smtClean="0"/>
              <a:t>odstupanja</a:t>
            </a:r>
            <a:r>
              <a:rPr lang="de-AT" altLang="de-DE" sz="2400" dirty="0" smtClean="0"/>
              <a:t>, </a:t>
            </a:r>
            <a:r>
              <a:rPr lang="hr-HR" altLang="de-DE" sz="2400" dirty="0" smtClean="0"/>
              <a:t>uzroka ozljede</a:t>
            </a:r>
            <a:endParaRPr lang="de-AT" altLang="de-DE" sz="24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AT" altLang="de-DE" sz="2400" i="1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hr-HR" altLang="de-DE" sz="2400" i="1" dirty="0" smtClean="0"/>
              <a:t>Najmanje jedan podatak</a:t>
            </a:r>
            <a:r>
              <a:rPr lang="de-AT" altLang="de-DE" sz="2400" i="1" dirty="0" smtClean="0"/>
              <a:t> </a:t>
            </a:r>
            <a:r>
              <a:rPr lang="hr-HR" altLang="de-DE" sz="2400" i="1" dirty="0" smtClean="0"/>
              <a:t>uz svaku od </a:t>
            </a:r>
            <a:r>
              <a:rPr lang="de-AT" altLang="de-DE" sz="2400" i="1" dirty="0" smtClean="0"/>
              <a:t>4 </a:t>
            </a:r>
            <a:r>
              <a:rPr lang="hr-HR" altLang="de-DE" sz="2400" i="1" dirty="0" smtClean="0"/>
              <a:t>točke</a:t>
            </a:r>
            <a:r>
              <a:rPr lang="de-AT" altLang="de-DE" sz="2400" i="1" dirty="0" smtClean="0"/>
              <a:t>!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AT" altLang="de-DE" sz="1200" i="1" dirty="0"/>
              <a:t> * </a:t>
            </a:r>
            <a:r>
              <a:rPr lang="hr-HR" altLang="de-DE" sz="1200" i="1" dirty="0" smtClean="0"/>
              <a:t>uvijek </a:t>
            </a:r>
            <a:r>
              <a:rPr lang="de-AT" altLang="de-DE" sz="1200" i="1" dirty="0" smtClean="0"/>
              <a:t>fakultativ</a:t>
            </a:r>
            <a:r>
              <a:rPr lang="hr-HR" altLang="de-DE" sz="1200" i="1" dirty="0" smtClean="0"/>
              <a:t>no</a:t>
            </a:r>
            <a:endParaRPr lang="de-AT" altLang="de-DE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27630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37" descr="auva_ver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2852738"/>
            <a:ext cx="486568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80728"/>
            <a:ext cx="4646613" cy="533400"/>
          </a:xfrm>
        </p:spPr>
        <p:txBody>
          <a:bodyPr/>
          <a:lstStyle/>
          <a:p>
            <a:pPr eaLnBrk="1" hangingPunct="1"/>
            <a:r>
              <a:rPr lang="hr-HR" altLang="de-DE" dirty="0" smtClean="0"/>
              <a:t>Pokazatelji</a:t>
            </a:r>
            <a:endParaRPr lang="de-AT" altLang="de-DE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2816"/>
            <a:ext cx="7777163" cy="4751809"/>
          </a:xfrm>
        </p:spPr>
        <p:txBody>
          <a:bodyPr/>
          <a:lstStyle/>
          <a:p>
            <a:pPr eaLnBrk="1" hangingPunct="1"/>
            <a:r>
              <a:rPr lang="hr-HR" altLang="de-DE" dirty="0" smtClean="0"/>
              <a:t>Broj ozljeda</a:t>
            </a:r>
            <a:endParaRPr lang="de-AT" altLang="de-DE" dirty="0" smtClean="0"/>
          </a:p>
          <a:p>
            <a:pPr eaLnBrk="1" hangingPunct="1"/>
            <a:r>
              <a:rPr lang="hr-HR" altLang="de-DE" dirty="0" smtClean="0"/>
              <a:t>Broj zaposlenika</a:t>
            </a:r>
            <a:endParaRPr lang="de-AT" altLang="de-DE" dirty="0" smtClean="0"/>
          </a:p>
          <a:p>
            <a:pPr eaLnBrk="1" hangingPunct="1"/>
            <a:r>
              <a:rPr lang="hr-HR" altLang="de-DE" dirty="0" smtClean="0"/>
              <a:t>Stopa ozljeda</a:t>
            </a:r>
            <a:endParaRPr lang="de-AT" altLang="de-DE" dirty="0" smtClean="0"/>
          </a:p>
          <a:p>
            <a:pPr eaLnBrk="1" hangingPunct="1"/>
            <a:r>
              <a:rPr lang="hr-HR" altLang="de-DE" dirty="0" smtClean="0"/>
              <a:t>Dani bolovanja</a:t>
            </a:r>
            <a:endParaRPr lang="de-AT" altLang="de-DE" dirty="0" smtClean="0"/>
          </a:p>
          <a:p>
            <a:pPr eaLnBrk="1" hangingPunct="1"/>
            <a:r>
              <a:rPr lang="hr-HR" altLang="de-DE" dirty="0" smtClean="0"/>
              <a:t>Popratni troškovi ozljede</a:t>
            </a:r>
            <a:endParaRPr lang="de-AT" altLang="de-DE" dirty="0" smtClean="0"/>
          </a:p>
          <a:p>
            <a:pPr eaLnBrk="1" hangingPunct="1"/>
            <a:r>
              <a:rPr lang="hr-HR" altLang="de-DE" dirty="0" smtClean="0"/>
              <a:t>Broj mirovina</a:t>
            </a:r>
            <a:endParaRPr lang="de-AT" altLang="de-DE" dirty="0" smtClean="0"/>
          </a:p>
          <a:p>
            <a:pPr eaLnBrk="1" hangingPunct="1"/>
            <a:r>
              <a:rPr lang="hr-HR" altLang="de-DE" dirty="0" smtClean="0"/>
              <a:t>Troškovi mirovina</a:t>
            </a:r>
            <a:endParaRPr lang="de-AT" altLang="de-DE" dirty="0" smtClean="0"/>
          </a:p>
          <a:p>
            <a:pPr eaLnBrk="1" hangingPunct="1"/>
            <a:r>
              <a:rPr lang="hr-HR" altLang="de-DE" dirty="0" smtClean="0"/>
              <a:t>Troškovi plaćanja u naturi</a:t>
            </a:r>
            <a:endParaRPr lang="de-AT" altLang="de-DE" dirty="0" smtClean="0"/>
          </a:p>
          <a:p>
            <a:pPr eaLnBrk="1" hangingPunct="1"/>
            <a:endParaRPr lang="de-AT" altLang="de-DE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AT" altLang="de-DE" dirty="0" smtClean="0"/>
              <a:t>	</a:t>
            </a:r>
            <a:endParaRPr lang="de-AT" altLang="de-DE" i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355976" y="2871817"/>
            <a:ext cx="36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Promjene stopa nezgoda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45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268" y="1124744"/>
            <a:ext cx="7863408" cy="533400"/>
          </a:xfrm>
        </p:spPr>
        <p:txBody>
          <a:bodyPr/>
          <a:lstStyle/>
          <a:p>
            <a:r>
              <a:rPr lang="hr-HR" dirty="0" smtClean="0"/>
              <a:t>Kretanje stopa ozljeda od</a:t>
            </a:r>
            <a:r>
              <a:rPr lang="de-AT" dirty="0" smtClean="0"/>
              <a:t> 1955</a:t>
            </a:r>
            <a:r>
              <a:rPr lang="hr-HR" dirty="0" smtClean="0"/>
              <a:t>.</a:t>
            </a:r>
            <a:endParaRPr lang="de-AT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7241632"/>
              </p:ext>
            </p:extLst>
          </p:nvPr>
        </p:nvGraphicFramePr>
        <p:xfrm>
          <a:off x="251520" y="1844824"/>
          <a:ext cx="835292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94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7287344" cy="533400"/>
          </a:xfrm>
        </p:spPr>
        <p:txBody>
          <a:bodyPr/>
          <a:lstStyle/>
          <a:p>
            <a:r>
              <a:rPr lang="hr-HR" dirty="0" smtClean="0"/>
              <a:t>Kretanje na primjeru  s</a:t>
            </a:r>
            <a:r>
              <a:rPr lang="de-AT" dirty="0" err="1" smtClean="0"/>
              <a:t>ektor</a:t>
            </a:r>
            <a:r>
              <a:rPr lang="hr-HR" dirty="0" smtClean="0"/>
              <a:t>a</a:t>
            </a:r>
            <a:r>
              <a:rPr lang="de-AT" dirty="0" smtClean="0"/>
              <a:t> F</a:t>
            </a:r>
            <a:endParaRPr lang="de-AT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90330"/>
              </p:ext>
            </p:extLst>
          </p:nvPr>
        </p:nvGraphicFramePr>
        <p:xfrm>
          <a:off x="467545" y="1484784"/>
          <a:ext cx="8250817" cy="3058466"/>
        </p:xfrm>
        <a:graphic>
          <a:graphicData uri="http://schemas.openxmlformats.org/drawingml/2006/table">
            <a:tbl>
              <a:tblPr firstRow="1" lastRow="1" bandRow="1">
                <a:tableStyleId>{073A0DAA-6AF3-43AB-8588-CEC1D06C72B9}</a:tableStyleId>
              </a:tblPr>
              <a:tblGrid>
                <a:gridCol w="3210817">
                  <a:extLst>
                    <a:ext uri="{9D8B030D-6E8A-4147-A177-3AD203B41FA5}">
                      <a16:colId xmlns="" xmlns:a16="http://schemas.microsoft.com/office/drawing/2014/main" val="951036439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1299969099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1359973894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830378523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1770731391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3326220805"/>
                    </a:ext>
                  </a:extLst>
                </a:gridCol>
              </a:tblGrid>
              <a:tr h="511428">
                <a:tc>
                  <a:txBody>
                    <a:bodyPr/>
                    <a:lstStyle/>
                    <a:p>
                      <a:pPr algn="ctr" fontAlgn="t"/>
                      <a:r>
                        <a:rPr lang="hr-HR" sz="1600" u="none" strike="noStrike" dirty="0" smtClean="0">
                          <a:effectLst/>
                        </a:rPr>
                        <a:t>Ozljede obvezne za prijavu </a:t>
                      </a:r>
                      <a:r>
                        <a:rPr lang="hr-HR" sz="1600" u="none" strike="noStrike" baseline="0" dirty="0" smtClean="0">
                          <a:effectLst/>
                        </a:rPr>
                        <a:t> osiguranju od nezgoda</a:t>
                      </a:r>
                      <a:endParaRPr lang="de-A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 dirty="0">
                          <a:effectLst/>
                        </a:rPr>
                        <a:t>2014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 dirty="0">
                          <a:effectLst/>
                        </a:rPr>
                        <a:t>2015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 dirty="0">
                          <a:effectLst/>
                        </a:rPr>
                        <a:t>2016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 dirty="0">
                          <a:effectLst/>
                        </a:rPr>
                        <a:t>2017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>
                          <a:effectLst/>
                        </a:rPr>
                        <a:t>2018</a:t>
                      </a:r>
                      <a:endParaRPr lang="de-A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extLst>
                  <a:ext uri="{0D108BD9-81ED-4DB2-BD59-A6C34878D82A}">
                    <a16:rowId xmlns="" xmlns:a16="http://schemas.microsoft.com/office/drawing/2014/main" val="3877673428"/>
                  </a:ext>
                </a:extLst>
              </a:tr>
              <a:tr h="60659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u="none" strike="noStrike" dirty="0" smtClean="0">
                          <a:effectLst/>
                        </a:rPr>
                        <a:t>Visokogradnja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 dirty="0">
                          <a:effectLst/>
                        </a:rPr>
                        <a:t>3.557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 dirty="0">
                          <a:effectLst/>
                        </a:rPr>
                        <a:t>3.538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 dirty="0">
                          <a:effectLst/>
                        </a:rPr>
                        <a:t>3.518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 dirty="0">
                          <a:effectLst/>
                        </a:rPr>
                        <a:t>3.617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 dirty="0">
                          <a:effectLst/>
                        </a:rPr>
                        <a:t>3.778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extLst>
                  <a:ext uri="{0D108BD9-81ED-4DB2-BD59-A6C34878D82A}">
                    <a16:rowId xmlns="" xmlns:a16="http://schemas.microsoft.com/office/drawing/2014/main" val="2343617224"/>
                  </a:ext>
                </a:extLst>
              </a:tr>
              <a:tr h="60659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u="none" strike="noStrike" dirty="0" smtClean="0">
                          <a:effectLst/>
                        </a:rPr>
                        <a:t>Niskogradnja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>
                          <a:effectLst/>
                        </a:rPr>
                        <a:t>2.178</a:t>
                      </a:r>
                      <a:endParaRPr lang="de-A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 dirty="0">
                          <a:effectLst/>
                        </a:rPr>
                        <a:t>1.888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>
                          <a:effectLst/>
                        </a:rPr>
                        <a:t>1.855</a:t>
                      </a:r>
                      <a:endParaRPr lang="de-A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 dirty="0">
                          <a:effectLst/>
                        </a:rPr>
                        <a:t>1.758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 dirty="0">
                          <a:effectLst/>
                        </a:rPr>
                        <a:t>1.808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extLst>
                  <a:ext uri="{0D108BD9-81ED-4DB2-BD59-A6C34878D82A}">
                    <a16:rowId xmlns="" xmlns:a16="http://schemas.microsoft.com/office/drawing/2014/main" val="3102036575"/>
                  </a:ext>
                </a:extLst>
              </a:tr>
              <a:tr h="60659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Završni</a:t>
                      </a:r>
                      <a:r>
                        <a:rPr lang="hr-HR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radovi u graditeljstvu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>
                          <a:effectLst/>
                        </a:rPr>
                        <a:t>6.518</a:t>
                      </a:r>
                      <a:endParaRPr lang="de-A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 dirty="0">
                          <a:effectLst/>
                        </a:rPr>
                        <a:t>6.326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 dirty="0">
                          <a:effectLst/>
                        </a:rPr>
                        <a:t>6.498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 dirty="0">
                          <a:effectLst/>
                        </a:rPr>
                        <a:t>6.372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 dirty="0">
                          <a:effectLst/>
                        </a:rPr>
                        <a:t>6.633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extLst>
                  <a:ext uri="{0D108BD9-81ED-4DB2-BD59-A6C34878D82A}">
                    <a16:rowId xmlns="" xmlns:a16="http://schemas.microsoft.com/office/drawing/2014/main" val="1586246649"/>
                  </a:ext>
                </a:extLst>
              </a:tr>
              <a:tr h="727253"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 dirty="0">
                          <a:effectLst/>
                        </a:rPr>
                        <a:t>F – </a:t>
                      </a:r>
                      <a:r>
                        <a:rPr lang="hr-HR" sz="1600" u="none" strike="noStrike" dirty="0" smtClean="0">
                          <a:effectLst/>
                        </a:rPr>
                        <a:t>Graditeljstvo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 dirty="0">
                          <a:effectLst/>
                        </a:rPr>
                        <a:t>12.253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 dirty="0">
                          <a:effectLst/>
                        </a:rPr>
                        <a:t>11.752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 dirty="0">
                          <a:effectLst/>
                        </a:rPr>
                        <a:t>11.871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 dirty="0">
                          <a:effectLst/>
                        </a:rPr>
                        <a:t>11.747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 dirty="0">
                          <a:effectLst/>
                        </a:rPr>
                        <a:t>12.219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4" marR="3344" marT="3344" marB="0" anchor="ctr"/>
                </a:tc>
                <a:extLst>
                  <a:ext uri="{0D108BD9-81ED-4DB2-BD59-A6C34878D82A}">
                    <a16:rowId xmlns="" xmlns:a16="http://schemas.microsoft.com/office/drawing/2014/main" val="4129877976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751137"/>
              </p:ext>
            </p:extLst>
          </p:nvPr>
        </p:nvGraphicFramePr>
        <p:xfrm>
          <a:off x="462444" y="4725144"/>
          <a:ext cx="8285460" cy="1915222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3245460">
                  <a:extLst>
                    <a:ext uri="{9D8B030D-6E8A-4147-A177-3AD203B41FA5}">
                      <a16:colId xmlns="" xmlns:a16="http://schemas.microsoft.com/office/drawing/2014/main" val="508219702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3381754963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348263615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166931336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674554253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17641688"/>
                    </a:ext>
                  </a:extLst>
                </a:gridCol>
              </a:tblGrid>
              <a:tr h="405310">
                <a:tc>
                  <a:txBody>
                    <a:bodyPr/>
                    <a:lstStyle/>
                    <a:p>
                      <a:pPr algn="ctr" fontAlgn="t"/>
                      <a:r>
                        <a:rPr lang="hr-HR" sz="1600" u="none" strike="noStrike" dirty="0" smtClean="0">
                          <a:effectLst/>
                        </a:rPr>
                        <a:t>Ustupljena radna snaga</a:t>
                      </a:r>
                      <a:endParaRPr lang="de-A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u="none" strike="noStrike" dirty="0">
                          <a:effectLst/>
                        </a:rPr>
                        <a:t>2014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u="none" strike="noStrike">
                          <a:effectLst/>
                        </a:rPr>
                        <a:t>2015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u="none" strike="noStrike">
                          <a:effectLst/>
                        </a:rPr>
                        <a:t>2016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u="none" strike="noStrike">
                          <a:effectLst/>
                        </a:rPr>
                        <a:t>2017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u="none" strike="noStrike" dirty="0">
                          <a:effectLst/>
                        </a:rPr>
                        <a:t>2018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extLst>
                  <a:ext uri="{0D108BD9-81ED-4DB2-BD59-A6C34878D82A}">
                    <a16:rowId xmlns="" xmlns:a16="http://schemas.microsoft.com/office/drawing/2014/main" val="1465834983"/>
                  </a:ext>
                </a:extLst>
              </a:tr>
              <a:tr h="377478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 smtClean="0">
                          <a:effectLst/>
                        </a:rPr>
                        <a:t>Visokogradnja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 dirty="0">
                          <a:effectLst/>
                        </a:rPr>
                        <a:t>172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 dirty="0">
                          <a:effectLst/>
                        </a:rPr>
                        <a:t>145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>
                          <a:effectLst/>
                        </a:rPr>
                        <a:t>164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>
                          <a:effectLst/>
                        </a:rPr>
                        <a:t>239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>
                          <a:effectLst/>
                        </a:rPr>
                        <a:t>259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extLst>
                  <a:ext uri="{0D108BD9-81ED-4DB2-BD59-A6C34878D82A}">
                    <a16:rowId xmlns="" xmlns:a16="http://schemas.microsoft.com/office/drawing/2014/main" val="3271436193"/>
                  </a:ext>
                </a:extLst>
              </a:tr>
              <a:tr h="377478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 smtClean="0">
                          <a:effectLst/>
                        </a:rPr>
                        <a:t>Niskogradnja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>
                          <a:effectLst/>
                        </a:rPr>
                        <a:t>100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 dirty="0">
                          <a:effectLst/>
                        </a:rPr>
                        <a:t>86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 dirty="0">
                          <a:effectLst/>
                        </a:rPr>
                        <a:t>120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>
                          <a:effectLst/>
                        </a:rPr>
                        <a:t>130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>
                          <a:effectLst/>
                        </a:rPr>
                        <a:t>152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extLst>
                  <a:ext uri="{0D108BD9-81ED-4DB2-BD59-A6C34878D82A}">
                    <a16:rowId xmlns="" xmlns:a16="http://schemas.microsoft.com/office/drawing/2014/main" val="1442181328"/>
                  </a:ext>
                </a:extLst>
              </a:tr>
              <a:tr h="377478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Završni</a:t>
                      </a:r>
                      <a:r>
                        <a:rPr lang="hr-HR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radovi u graditeljstvu 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 dirty="0">
                          <a:effectLst/>
                        </a:rPr>
                        <a:t>312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 dirty="0">
                          <a:effectLst/>
                        </a:rPr>
                        <a:t>302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 dirty="0">
                          <a:effectLst/>
                        </a:rPr>
                        <a:t>362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 dirty="0">
                          <a:effectLst/>
                        </a:rPr>
                        <a:t>379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>
                          <a:effectLst/>
                        </a:rPr>
                        <a:t>363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extLst>
                  <a:ext uri="{0D108BD9-81ED-4DB2-BD59-A6C34878D82A}">
                    <a16:rowId xmlns="" xmlns:a16="http://schemas.microsoft.com/office/drawing/2014/main" val="3414751926"/>
                  </a:ext>
                </a:extLst>
              </a:tr>
              <a:tr h="37747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u="none" strike="noStrike" dirty="0">
                          <a:effectLst/>
                        </a:rPr>
                        <a:t>F – </a:t>
                      </a:r>
                      <a:r>
                        <a:rPr lang="hr-HR" sz="1400" u="none" strike="noStrike" smtClean="0">
                          <a:effectLst/>
                        </a:rPr>
                        <a:t>Graditeljstvo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 dirty="0">
                          <a:effectLst/>
                        </a:rPr>
                        <a:t>584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 dirty="0">
                          <a:effectLst/>
                        </a:rPr>
                        <a:t>533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 dirty="0">
                          <a:effectLst/>
                        </a:rPr>
                        <a:t>646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 dirty="0">
                          <a:effectLst/>
                        </a:rPr>
                        <a:t>748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 dirty="0">
                          <a:effectLst/>
                        </a:rPr>
                        <a:t>774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1" marR="3171" marT="3171" marB="0" anchor="ctr"/>
                </a:tc>
                <a:extLst>
                  <a:ext uri="{0D108BD9-81ED-4DB2-BD59-A6C34878D82A}">
                    <a16:rowId xmlns="" xmlns:a16="http://schemas.microsoft.com/office/drawing/2014/main" val="3269338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77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616" y="1124744"/>
            <a:ext cx="8223448" cy="533400"/>
          </a:xfrm>
        </p:spPr>
        <p:txBody>
          <a:bodyPr/>
          <a:lstStyle/>
          <a:p>
            <a:r>
              <a:rPr lang="hr-HR" dirty="0" smtClean="0"/>
              <a:t>Primjer kretanja </a:t>
            </a:r>
            <a:r>
              <a:rPr lang="de-AT" dirty="0" smtClean="0"/>
              <a:t>Sektor I</a:t>
            </a:r>
            <a:endParaRPr lang="de-AT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068617"/>
              </p:ext>
            </p:extLst>
          </p:nvPr>
        </p:nvGraphicFramePr>
        <p:xfrm>
          <a:off x="451827" y="1916832"/>
          <a:ext cx="8169058" cy="1876476"/>
        </p:xfrm>
        <a:graphic>
          <a:graphicData uri="http://schemas.openxmlformats.org/drawingml/2006/table">
            <a:tbl>
              <a:tblPr firstRow="1" lastRow="1" bandRow="1">
                <a:tableStyleId>{775DCB02-9BB8-47FD-8907-85C794F793BA}</a:tableStyleId>
              </a:tblPr>
              <a:tblGrid>
                <a:gridCol w="3849058">
                  <a:extLst>
                    <a:ext uri="{9D8B030D-6E8A-4147-A177-3AD203B41FA5}">
                      <a16:colId xmlns="" xmlns:a16="http://schemas.microsoft.com/office/drawing/2014/main" val="4047578478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3378799942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3866278872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967086175"/>
                    </a:ext>
                  </a:extLst>
                </a:gridCol>
                <a:gridCol w="991483">
                  <a:extLst>
                    <a:ext uri="{9D8B030D-6E8A-4147-A177-3AD203B41FA5}">
                      <a16:colId xmlns="" xmlns:a16="http://schemas.microsoft.com/office/drawing/2014/main" val="244471688"/>
                    </a:ext>
                  </a:extLst>
                </a:gridCol>
                <a:gridCol w="736517">
                  <a:extLst>
                    <a:ext uri="{9D8B030D-6E8A-4147-A177-3AD203B41FA5}">
                      <a16:colId xmlns="" xmlns:a16="http://schemas.microsoft.com/office/drawing/2014/main" val="3555643509"/>
                    </a:ext>
                  </a:extLst>
                </a:gridCol>
              </a:tblGrid>
              <a:tr h="469119">
                <a:tc>
                  <a:txBody>
                    <a:bodyPr/>
                    <a:lstStyle/>
                    <a:p>
                      <a:pPr algn="ctr" fontAlgn="t"/>
                      <a:r>
                        <a:rPr lang="hr-HR" sz="1600" u="none" strike="noStrike" dirty="0" smtClean="0">
                          <a:effectLst/>
                        </a:rPr>
                        <a:t>Priznate ozljede na radu</a:t>
                      </a:r>
                      <a:endParaRPr lang="de-A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u="none" strike="noStrike" dirty="0" smtClean="0">
                          <a:effectLst/>
                        </a:rPr>
                        <a:t>2014</a:t>
                      </a:r>
                      <a:r>
                        <a:rPr lang="hr-HR" sz="1400" u="none" strike="noStrike" dirty="0" smtClean="0">
                          <a:effectLst/>
                        </a:rPr>
                        <a:t>.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u="none" strike="noStrike" dirty="0" smtClean="0">
                          <a:effectLst/>
                        </a:rPr>
                        <a:t>2015</a:t>
                      </a:r>
                      <a:r>
                        <a:rPr lang="hr-HR" sz="1400" u="none" strike="noStrike" dirty="0" smtClean="0">
                          <a:effectLst/>
                        </a:rPr>
                        <a:t>.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u="none" strike="noStrike" dirty="0" smtClean="0">
                          <a:effectLst/>
                        </a:rPr>
                        <a:t>2016</a:t>
                      </a:r>
                      <a:r>
                        <a:rPr lang="hr-HR" sz="1400" u="none" strike="noStrike" dirty="0" smtClean="0">
                          <a:effectLst/>
                        </a:rPr>
                        <a:t>.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u="none" strike="noStrike" dirty="0" smtClean="0">
                          <a:effectLst/>
                        </a:rPr>
                        <a:t>2017</a:t>
                      </a:r>
                      <a:r>
                        <a:rPr lang="hr-HR" sz="1400" u="none" strike="noStrike" dirty="0" smtClean="0">
                          <a:effectLst/>
                        </a:rPr>
                        <a:t>.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u="none" strike="noStrike" dirty="0" smtClean="0">
                          <a:effectLst/>
                        </a:rPr>
                        <a:t>2018</a:t>
                      </a:r>
                      <a:r>
                        <a:rPr lang="hr-HR" sz="1400" u="none" strike="noStrike" dirty="0" smtClean="0">
                          <a:effectLst/>
                        </a:rPr>
                        <a:t>.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="" xmlns:a16="http://schemas.microsoft.com/office/drawing/2014/main" val="1430456324"/>
                  </a:ext>
                </a:extLst>
              </a:tr>
              <a:tr h="469119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 smtClean="0">
                          <a:effectLst/>
                        </a:rPr>
                        <a:t>Smještaj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 dirty="0">
                          <a:effectLst/>
                        </a:rPr>
                        <a:t>2.420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 dirty="0">
                          <a:effectLst/>
                        </a:rPr>
                        <a:t>2.526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 dirty="0">
                          <a:effectLst/>
                        </a:rPr>
                        <a:t>2.568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 dirty="0">
                          <a:effectLst/>
                        </a:rPr>
                        <a:t>2.545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>
                          <a:effectLst/>
                        </a:rPr>
                        <a:t>2.694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="" xmlns:a16="http://schemas.microsoft.com/office/drawing/2014/main" val="3505576159"/>
                  </a:ext>
                </a:extLst>
              </a:tr>
              <a:tr h="469119"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u="none" strike="noStrike" dirty="0" err="1" smtClean="0">
                          <a:effectLst/>
                        </a:rPr>
                        <a:t>Gastrono</a:t>
                      </a:r>
                      <a:r>
                        <a:rPr lang="hr-HR" sz="1400" u="none" strike="noStrike" dirty="0" err="1" smtClean="0">
                          <a:effectLst/>
                        </a:rPr>
                        <a:t>mija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>
                          <a:effectLst/>
                        </a:rPr>
                        <a:t>3.952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 dirty="0">
                          <a:effectLst/>
                        </a:rPr>
                        <a:t>3.857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 dirty="0">
                          <a:effectLst/>
                        </a:rPr>
                        <a:t>4.089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 dirty="0">
                          <a:effectLst/>
                        </a:rPr>
                        <a:t>3.796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 dirty="0">
                          <a:effectLst/>
                        </a:rPr>
                        <a:t>3.908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="" xmlns:a16="http://schemas.microsoft.com/office/drawing/2014/main" val="535396739"/>
                  </a:ext>
                </a:extLst>
              </a:tr>
              <a:tr h="469119"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u="none" strike="noStrike" dirty="0">
                          <a:effectLst/>
                        </a:rPr>
                        <a:t>I – </a:t>
                      </a:r>
                      <a:r>
                        <a:rPr lang="hr-HR" sz="1400" u="none" strike="noStrike" dirty="0" smtClean="0">
                          <a:effectLst/>
                        </a:rPr>
                        <a:t>Smještaj i gastronomija 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>
                          <a:effectLst/>
                        </a:rPr>
                        <a:t>6.372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 dirty="0">
                          <a:effectLst/>
                        </a:rPr>
                        <a:t>6.383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 dirty="0">
                          <a:effectLst/>
                        </a:rPr>
                        <a:t>6.657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 dirty="0">
                          <a:effectLst/>
                        </a:rPr>
                        <a:t>6.341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u="none" strike="noStrike" dirty="0">
                          <a:effectLst/>
                        </a:rPr>
                        <a:t>6.602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="" xmlns:a16="http://schemas.microsoft.com/office/drawing/2014/main" val="3847091688"/>
                  </a:ext>
                </a:extLst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099959"/>
              </p:ext>
            </p:extLst>
          </p:nvPr>
        </p:nvGraphicFramePr>
        <p:xfrm>
          <a:off x="402605" y="4365104"/>
          <a:ext cx="8193459" cy="1735904"/>
        </p:xfrm>
        <a:graphic>
          <a:graphicData uri="http://schemas.openxmlformats.org/drawingml/2006/table">
            <a:tbl>
              <a:tblPr firstRow="1" lastRow="1" bandRow="1">
                <a:tableStyleId>{284E427A-3D55-4303-BF80-6455036E1DE7}</a:tableStyleId>
              </a:tblPr>
              <a:tblGrid>
                <a:gridCol w="3873459">
                  <a:extLst>
                    <a:ext uri="{9D8B030D-6E8A-4147-A177-3AD203B41FA5}">
                      <a16:colId xmlns="" xmlns:a16="http://schemas.microsoft.com/office/drawing/2014/main" val="1435680577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378648492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076471492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3416406509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137703991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353810378"/>
                    </a:ext>
                  </a:extLst>
                </a:gridCol>
              </a:tblGrid>
              <a:tr h="433976">
                <a:tc>
                  <a:txBody>
                    <a:bodyPr/>
                    <a:lstStyle/>
                    <a:p>
                      <a:pPr algn="ctr" fontAlgn="t"/>
                      <a:r>
                        <a:rPr lang="hr-HR" sz="1600" u="none" strike="noStrike" dirty="0" smtClean="0">
                          <a:effectLst/>
                        </a:rPr>
                        <a:t>Stopa ozljeda na </a:t>
                      </a:r>
                      <a:r>
                        <a:rPr lang="de-AT" sz="1600" u="none" strike="noStrike" dirty="0" smtClean="0">
                          <a:effectLst/>
                        </a:rPr>
                        <a:t>1000</a:t>
                      </a:r>
                      <a:endParaRPr lang="de-A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 dirty="0" smtClean="0">
                          <a:effectLst/>
                        </a:rPr>
                        <a:t>2014</a:t>
                      </a:r>
                      <a:r>
                        <a:rPr lang="hr-HR" sz="1600" u="none" strike="noStrike" dirty="0" smtClean="0">
                          <a:effectLst/>
                        </a:rPr>
                        <a:t>.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 dirty="0" smtClean="0">
                          <a:effectLst/>
                        </a:rPr>
                        <a:t>2015</a:t>
                      </a:r>
                      <a:r>
                        <a:rPr lang="hr-HR" sz="1600" u="none" strike="noStrike" dirty="0" smtClean="0">
                          <a:effectLst/>
                        </a:rPr>
                        <a:t>.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 dirty="0" smtClean="0">
                          <a:effectLst/>
                        </a:rPr>
                        <a:t>2016</a:t>
                      </a:r>
                      <a:r>
                        <a:rPr lang="hr-HR" sz="1600" u="none" strike="noStrike" dirty="0" smtClean="0">
                          <a:effectLst/>
                        </a:rPr>
                        <a:t>.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 dirty="0" smtClean="0">
                          <a:effectLst/>
                        </a:rPr>
                        <a:t>2017</a:t>
                      </a:r>
                      <a:r>
                        <a:rPr lang="hr-HR" sz="1600" u="none" strike="noStrike" dirty="0" smtClean="0">
                          <a:effectLst/>
                        </a:rPr>
                        <a:t>.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 dirty="0" smtClean="0">
                          <a:effectLst/>
                        </a:rPr>
                        <a:t>2018</a:t>
                      </a:r>
                      <a:r>
                        <a:rPr lang="hr-HR" sz="1600" u="none" strike="noStrike" dirty="0" smtClean="0">
                          <a:effectLst/>
                        </a:rPr>
                        <a:t>.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7" marR="3897" marT="3897" marB="0" anchor="ctr"/>
                </a:tc>
                <a:extLst>
                  <a:ext uri="{0D108BD9-81ED-4DB2-BD59-A6C34878D82A}">
                    <a16:rowId xmlns="" xmlns:a16="http://schemas.microsoft.com/office/drawing/2014/main" val="2063906168"/>
                  </a:ext>
                </a:extLst>
              </a:tr>
              <a:tr h="43397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u="none" strike="noStrike" dirty="0" smtClean="0">
                          <a:effectLst/>
                        </a:rPr>
                        <a:t>Smještaj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>
                          <a:effectLst/>
                        </a:rPr>
                        <a:t>24,38</a:t>
                      </a:r>
                      <a:endParaRPr lang="de-A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 dirty="0">
                          <a:effectLst/>
                        </a:rPr>
                        <a:t>25,11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 dirty="0">
                          <a:effectLst/>
                        </a:rPr>
                        <a:t>25,26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 dirty="0">
                          <a:effectLst/>
                        </a:rPr>
                        <a:t>24,15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>
                          <a:effectLst/>
                        </a:rPr>
                        <a:t>25,19</a:t>
                      </a:r>
                      <a:endParaRPr lang="de-A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7" marR="3897" marT="3897" marB="0" anchor="ctr"/>
                </a:tc>
                <a:extLst>
                  <a:ext uri="{0D108BD9-81ED-4DB2-BD59-A6C34878D82A}">
                    <a16:rowId xmlns="" xmlns:a16="http://schemas.microsoft.com/office/drawing/2014/main" val="1889163672"/>
                  </a:ext>
                </a:extLst>
              </a:tr>
              <a:tr h="433976"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 dirty="0" err="1" smtClean="0">
                          <a:effectLst/>
                        </a:rPr>
                        <a:t>Gastronomi</a:t>
                      </a:r>
                      <a:r>
                        <a:rPr lang="hr-HR" sz="1600" u="none" strike="noStrike" dirty="0" smtClean="0">
                          <a:effectLst/>
                        </a:rPr>
                        <a:t>ja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>
                          <a:effectLst/>
                        </a:rPr>
                        <a:t>25,01</a:t>
                      </a:r>
                      <a:endParaRPr lang="de-A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>
                          <a:effectLst/>
                        </a:rPr>
                        <a:t>23,66</a:t>
                      </a:r>
                      <a:endParaRPr lang="de-A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 dirty="0">
                          <a:effectLst/>
                        </a:rPr>
                        <a:t>24,45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 dirty="0">
                          <a:effectLst/>
                        </a:rPr>
                        <a:t>22,84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>
                          <a:effectLst/>
                        </a:rPr>
                        <a:t>23,15</a:t>
                      </a:r>
                      <a:endParaRPr lang="de-A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7" marR="3897" marT="3897" marB="0" anchor="ctr"/>
                </a:tc>
                <a:extLst>
                  <a:ext uri="{0D108BD9-81ED-4DB2-BD59-A6C34878D82A}">
                    <a16:rowId xmlns="" xmlns:a16="http://schemas.microsoft.com/office/drawing/2014/main" val="701914113"/>
                  </a:ext>
                </a:extLst>
              </a:tr>
              <a:tr h="433976"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 dirty="0">
                          <a:effectLst/>
                        </a:rPr>
                        <a:t>I – </a:t>
                      </a:r>
                      <a:r>
                        <a:rPr lang="hr-HR" sz="1600" u="none" strike="noStrike" dirty="0" smtClean="0">
                          <a:effectLst/>
                        </a:rPr>
                        <a:t>Smještaj  i gastronomija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 dirty="0">
                          <a:effectLst/>
                        </a:rPr>
                        <a:t>24,77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 dirty="0">
                          <a:effectLst/>
                        </a:rPr>
                        <a:t>24,21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 dirty="0">
                          <a:effectLst/>
                        </a:rPr>
                        <a:t>24,76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 dirty="0">
                          <a:effectLst/>
                        </a:rPr>
                        <a:t>23,35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 dirty="0">
                          <a:effectLst/>
                        </a:rPr>
                        <a:t>23,94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7" marR="3897" marT="3897" marB="0" anchor="ctr"/>
                </a:tc>
                <a:extLst>
                  <a:ext uri="{0D108BD9-81ED-4DB2-BD59-A6C34878D82A}">
                    <a16:rowId xmlns="" xmlns:a16="http://schemas.microsoft.com/office/drawing/2014/main" val="1472901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07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008392"/>
            <a:ext cx="6560516" cy="533400"/>
          </a:xfrm>
        </p:spPr>
        <p:txBody>
          <a:bodyPr/>
          <a:lstStyle/>
          <a:p>
            <a:pPr eaLnBrk="1" hangingPunct="1"/>
            <a:r>
              <a:rPr lang="hr-HR" altLang="de-DE" dirty="0" smtClean="0"/>
              <a:t>Vrednovanje ozljeda </a:t>
            </a:r>
            <a:r>
              <a:rPr lang="hr-HR" altLang="de-DE" sz="2800" dirty="0" smtClean="0"/>
              <a:t>po temama</a:t>
            </a:r>
            <a:endParaRPr lang="de-AT" altLang="de-DE" sz="2800" dirty="0" smtClean="0"/>
          </a:p>
        </p:txBody>
      </p:sp>
      <p:sp>
        <p:nvSpPr>
          <p:cNvPr id="3" name="Rechteck 2"/>
          <p:cNvSpPr/>
          <p:nvPr/>
        </p:nvSpPr>
        <p:spPr>
          <a:xfrm>
            <a:off x="-1237136" y="3038324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Graditeljstvo</a:t>
            </a:r>
            <a:endParaRPr lang="de-D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551961" y="1893718"/>
            <a:ext cx="8301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Radovi u šumarstvu</a:t>
            </a:r>
            <a:endParaRPr lang="de-DE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477019" y="3372368"/>
            <a:ext cx="44644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Zanimanja u zdravstvu</a:t>
            </a:r>
            <a:endParaRPr lang="de-DE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0755" y="5574188"/>
            <a:ext cx="22322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Učenički sport</a:t>
            </a:r>
            <a:endParaRPr lang="de-DE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972963" y="4011347"/>
            <a:ext cx="3115112" cy="369332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b="1" dirty="0" smtClean="0">
                <a:ln w="12700">
                  <a:solidFill>
                    <a:srgbClr val="0070C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Promet i robni terminal</a:t>
            </a:r>
            <a:endParaRPr lang="de-DE" sz="1800" b="1" cap="none" spc="0" dirty="0">
              <a:ln w="12700">
                <a:solidFill>
                  <a:srgbClr val="0070C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267853" y="4991839"/>
            <a:ext cx="2454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K</a:t>
            </a:r>
            <a:r>
              <a:rPr lang="de-DE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emi</a:t>
            </a:r>
            <a:r>
              <a:rPr lang="hr-HR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ja</a:t>
            </a:r>
            <a:endParaRPr lang="de-D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574770" y="1385796"/>
            <a:ext cx="1954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Metal</a:t>
            </a:r>
            <a:endParaRPr lang="de-DE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142758" y="3937836"/>
            <a:ext cx="1762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cap="none" spc="0" dirty="0" smtClean="0">
                <a:ln/>
                <a:solidFill>
                  <a:schemeClr val="accent4"/>
                </a:solidFill>
                <a:effectLst/>
              </a:rPr>
              <a:t>Drvo</a:t>
            </a:r>
            <a:endParaRPr lang="de-DE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064195" y="5762912"/>
            <a:ext cx="2326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</a:t>
            </a:r>
            <a:r>
              <a:rPr lang="hr-H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ks</a:t>
            </a:r>
            <a:r>
              <a:rPr lang="de-DE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til</a:t>
            </a:r>
            <a:endParaRPr lang="de-D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746371" y="2575487"/>
            <a:ext cx="5686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Gubitak kontrole</a:t>
            </a:r>
            <a:endParaRPr lang="de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-39473" y="4411994"/>
            <a:ext cx="4685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5400" b="1" dirty="0" smtClean="0">
                <a:ln/>
                <a:solidFill>
                  <a:schemeClr val="accent3"/>
                </a:solidFill>
              </a:rPr>
              <a:t>Pad, rušenje</a:t>
            </a:r>
            <a:r>
              <a:rPr lang="de-DE" sz="5400" b="1" cap="none" spc="0" dirty="0" smtClean="0">
                <a:ln/>
                <a:solidFill>
                  <a:schemeClr val="accent3"/>
                </a:solidFill>
                <a:effectLst/>
              </a:rPr>
              <a:t>, </a:t>
            </a:r>
            <a:endParaRPr lang="de-DE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-207019" y="2391452"/>
            <a:ext cx="4852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Profesionalne bolesti</a:t>
            </a:r>
            <a:endParaRPr lang="de-DE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204184" y="5592819"/>
            <a:ext cx="34916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Gastronomi</a:t>
            </a:r>
            <a:r>
              <a:rPr lang="hr-HR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ja</a:t>
            </a:r>
            <a:endParaRPr lang="de-DE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76225" y="6477000"/>
            <a:ext cx="1414463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5D9D29-6766-49D5-844C-BB9B0413F49E}" type="slidenum">
              <a:rPr lang="en-US" altLang="de-DE" sz="1200"/>
              <a:pPr eaLnBrk="1" hangingPunct="1"/>
              <a:t>16</a:t>
            </a:fld>
            <a:endParaRPr lang="en-US" altLang="de-DE" sz="12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057400"/>
            <a:ext cx="8686800" cy="4479925"/>
          </a:xfrm>
        </p:spPr>
        <p:txBody>
          <a:bodyPr/>
          <a:lstStyle/>
          <a:p>
            <a:r>
              <a:rPr lang="hr-HR" altLang="de-DE" sz="2400" dirty="0" smtClean="0"/>
              <a:t>Odabir tvrtki za  skrb</a:t>
            </a:r>
            <a:endParaRPr lang="de-AT" altLang="de-DE" sz="2400" dirty="0" smtClean="0"/>
          </a:p>
          <a:p>
            <a:pPr lvl="1"/>
            <a:r>
              <a:rPr lang="de-AT" altLang="de-DE" sz="2000" dirty="0" smtClean="0"/>
              <a:t>Male i </a:t>
            </a:r>
            <a:r>
              <a:rPr lang="de-AT" altLang="de-DE" sz="2000" dirty="0" err="1" smtClean="0"/>
              <a:t>srednje</a:t>
            </a:r>
            <a:r>
              <a:rPr lang="de-AT" altLang="de-DE" sz="2000" dirty="0" smtClean="0"/>
              <a:t> </a:t>
            </a:r>
            <a:r>
              <a:rPr lang="de-AT" altLang="de-DE" sz="2000" dirty="0" err="1" smtClean="0"/>
              <a:t>velike</a:t>
            </a:r>
            <a:r>
              <a:rPr lang="de-AT" altLang="de-DE" sz="2000" dirty="0" smtClean="0"/>
              <a:t> </a:t>
            </a:r>
            <a:r>
              <a:rPr lang="de-AT" altLang="de-DE" sz="2000" dirty="0" err="1" smtClean="0"/>
              <a:t>tvrtke</a:t>
            </a:r>
            <a:r>
              <a:rPr lang="de-AT" altLang="de-DE" sz="2000" dirty="0" smtClean="0"/>
              <a:t> – </a:t>
            </a:r>
            <a:r>
              <a:rPr lang="hr-HR" altLang="de-DE" sz="2000" dirty="0" smtClean="0"/>
              <a:t>Vrijeme skrbi</a:t>
            </a:r>
            <a:endParaRPr lang="de-AT" altLang="de-DE" sz="2000" dirty="0" smtClean="0"/>
          </a:p>
          <a:p>
            <a:pPr lvl="1"/>
            <a:r>
              <a:rPr lang="de-AT" altLang="de-DE" sz="2000" dirty="0" smtClean="0"/>
              <a:t> </a:t>
            </a:r>
            <a:r>
              <a:rPr lang="de-DE" altLang="de-DE" sz="2000" dirty="0" smtClean="0"/>
              <a:t>V</a:t>
            </a:r>
            <a:r>
              <a:rPr lang="hr-HR" altLang="de-DE" sz="2000" dirty="0" err="1" smtClean="0"/>
              <a:t>eće</a:t>
            </a:r>
            <a:r>
              <a:rPr lang="hr-HR" altLang="de-DE" sz="2000" dirty="0" smtClean="0"/>
              <a:t> tvrtke </a:t>
            </a:r>
            <a:r>
              <a:rPr lang="de-AT" altLang="de-DE" sz="2000" dirty="0" smtClean="0"/>
              <a:t>- </a:t>
            </a:r>
            <a:r>
              <a:rPr lang="hr-HR" altLang="de-DE" sz="2000" dirty="0" smtClean="0"/>
              <a:t>odabir</a:t>
            </a:r>
            <a:endParaRPr lang="de-AT" altLang="de-DE" sz="2000" dirty="0" smtClean="0"/>
          </a:p>
          <a:p>
            <a:pPr>
              <a:buFont typeface="Wingdings" panose="05000000000000000000" pitchFamily="2" charset="2"/>
              <a:buNone/>
            </a:pPr>
            <a:endParaRPr lang="de-AT" altLang="de-DE" sz="2400" dirty="0" smtClean="0"/>
          </a:p>
          <a:p>
            <a:r>
              <a:rPr lang="hr-HR" altLang="de-DE" sz="2400" dirty="0" smtClean="0"/>
              <a:t>Vrednovanja pojedinih tvrtki</a:t>
            </a:r>
            <a:endParaRPr lang="de-AT" altLang="de-DE" sz="2400" dirty="0" smtClean="0"/>
          </a:p>
          <a:p>
            <a:pPr marL="457200" lvl="1" indent="0">
              <a:buNone/>
            </a:pPr>
            <a:r>
              <a:rPr lang="de-AT" altLang="de-DE" sz="1600" dirty="0" smtClean="0"/>
              <a:t>  </a:t>
            </a:r>
          </a:p>
          <a:p>
            <a:pPr lvl="1"/>
            <a:r>
              <a:rPr lang="hr-HR" altLang="de-DE" sz="2000" dirty="0" smtClean="0"/>
              <a:t>Tvrtka sama</a:t>
            </a:r>
            <a:endParaRPr lang="de-AT" altLang="de-DE" sz="2000" dirty="0" smtClean="0"/>
          </a:p>
          <a:p>
            <a:pPr lvl="1"/>
            <a:r>
              <a:rPr lang="hr-HR" altLang="de-DE" sz="2000" smtClean="0"/>
              <a:t>Skrbnik</a:t>
            </a:r>
            <a:endParaRPr lang="de-AT" altLang="de-DE" sz="2000" dirty="0" smtClean="0"/>
          </a:p>
          <a:p>
            <a:pPr>
              <a:buFont typeface="Wingdings" panose="05000000000000000000" pitchFamily="2" charset="2"/>
              <a:buNone/>
            </a:pPr>
            <a:endParaRPr lang="de-AT" altLang="de-DE" sz="2400" dirty="0" smtClean="0"/>
          </a:p>
          <a:p>
            <a:r>
              <a:rPr lang="hr-HR" altLang="de-DE" sz="2400" dirty="0" smtClean="0"/>
              <a:t>Usporedbe branši</a:t>
            </a:r>
            <a:endParaRPr lang="de-AT" altLang="de-DE" sz="2400" dirty="0" smtClean="0"/>
          </a:p>
          <a:p>
            <a:pPr lvl="1"/>
            <a:r>
              <a:rPr lang="de-AT" altLang="de-DE" sz="2000" dirty="0" smtClean="0"/>
              <a:t>Benchmarking</a:t>
            </a:r>
          </a:p>
          <a:p>
            <a:endParaRPr lang="de-AT" altLang="de-DE" sz="2400" dirty="0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68363"/>
            <a:ext cx="8686800" cy="1189037"/>
          </a:xfrm>
        </p:spPr>
        <p:txBody>
          <a:bodyPr/>
          <a:lstStyle/>
          <a:p>
            <a:r>
              <a:rPr lang="hr-HR" altLang="de-DE" dirty="0" smtClean="0"/>
              <a:t>Vrednovanja za prevenciju</a:t>
            </a:r>
            <a:endParaRPr lang="en-US" altLang="de-DE" dirty="0" smtClean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82563" y="6323013"/>
            <a:ext cx="85963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46038" bIns="46038" anchor="b"/>
          <a:lstStyle>
            <a:lvl1pPr marL="400050" indent="-400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800">
                <a:solidFill>
                  <a:schemeClr val="bg1"/>
                </a:solidFill>
                <a:cs typeface="Arial" panose="020B0604020202020204" pitchFamily="34" charset="0"/>
              </a:rPr>
              <a:t>Source:	If applicable, describe source origin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042988" y="213360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116013" y="220503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1551847" y="2174876"/>
            <a:ext cx="4968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036496" cy="68160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332656"/>
            <a:ext cx="2952328" cy="16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r-HR" sz="1200" dirty="0"/>
              <a:t>Ruka mi je već dugo ozlijeđena …</a:t>
            </a:r>
          </a:p>
          <a:p>
            <a:pPr algn="ctr"/>
            <a:r>
              <a:rPr lang="hr-HR" sz="1200" dirty="0"/>
              <a:t>Dolazite prekasno…</a:t>
            </a:r>
          </a:p>
          <a:p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260648"/>
            <a:ext cx="3348000" cy="158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r-HR" sz="1200" dirty="0"/>
              <a:t>Prvo sam se pokušao liječiti primjenjujući  statistiku ..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2564903"/>
            <a:ext cx="2340000" cy="187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r-HR" sz="1200" dirty="0"/>
              <a:t>Statistika pomaže, ali ne liječi…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17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981075"/>
            <a:ext cx="4646613" cy="533400"/>
          </a:xfrm>
        </p:spPr>
        <p:txBody>
          <a:bodyPr/>
          <a:lstStyle/>
          <a:p>
            <a:pPr eaLnBrk="1" hangingPunct="1"/>
            <a:r>
              <a:rPr lang="hr-HR" altLang="de-DE" sz="2800" dirty="0" smtClean="0"/>
              <a:t>Pitajte nas</a:t>
            </a:r>
            <a:r>
              <a:rPr lang="de-AT" altLang="de-DE" sz="2800" dirty="0" smtClean="0"/>
              <a:t>!</a:t>
            </a:r>
            <a:br>
              <a:rPr lang="de-AT" altLang="de-DE" sz="2800" dirty="0" smtClean="0"/>
            </a:br>
            <a:endParaRPr lang="de-AT" altLang="de-DE" sz="28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724400"/>
            <a:ext cx="7532687" cy="3436938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de-AT" altLang="de-DE" dirty="0" smtClean="0"/>
          </a:p>
          <a:p>
            <a:pPr eaLnBrk="1" hangingPunct="1">
              <a:defRPr/>
            </a:pPr>
            <a:r>
              <a:rPr lang="de-AT" altLang="de-DE" dirty="0" smtClean="0">
                <a:hlinkClick r:id="rId3"/>
              </a:rPr>
              <a:t>http://www.auva.at/statistik</a:t>
            </a:r>
            <a:endParaRPr lang="de-AT" altLang="de-DE" dirty="0" smtClean="0"/>
          </a:p>
          <a:p>
            <a:pPr eaLnBrk="1" hangingPunct="1">
              <a:defRPr/>
            </a:pPr>
            <a:r>
              <a:rPr lang="de-AT" altLang="de-DE" dirty="0" smtClean="0"/>
              <a:t>HST – </a:t>
            </a:r>
            <a:r>
              <a:rPr lang="hr-HR" altLang="de-DE" dirty="0" smtClean="0"/>
              <a:t>Odjel </a:t>
            </a:r>
            <a:r>
              <a:rPr lang="de-AT" altLang="de-DE" dirty="0" smtClean="0"/>
              <a:t>Homepage (Sharepoint)</a:t>
            </a:r>
            <a:endParaRPr lang="de-AT" altLang="de-DE" i="1" dirty="0" smtClean="0"/>
          </a:p>
          <a:p>
            <a:pPr eaLnBrk="1" hangingPunct="1">
              <a:defRPr/>
            </a:pPr>
            <a:r>
              <a:rPr lang="de-AT" altLang="de-DE" dirty="0" smtClean="0">
                <a:hlinkClick r:id="rId4"/>
              </a:rPr>
              <a:t>HST@auva.at</a:t>
            </a:r>
            <a:endParaRPr lang="de-AT" altLang="de-DE" dirty="0" smtClean="0"/>
          </a:p>
          <a:p>
            <a:pPr eaLnBrk="1" hangingPunct="1">
              <a:defRPr/>
            </a:pPr>
            <a:endParaRPr lang="de-AT" altLang="de-DE" dirty="0" smtClean="0"/>
          </a:p>
          <a:p>
            <a:pPr eaLnBrk="1" hangingPunct="1">
              <a:defRPr/>
            </a:pPr>
            <a:endParaRPr lang="de-AT" altLang="de-DE" dirty="0" smtClean="0"/>
          </a:p>
        </p:txBody>
      </p:sp>
      <p:pic>
        <p:nvPicPr>
          <p:cNvPr id="2560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9"/>
          <a:stretch>
            <a:fillRect/>
          </a:stretch>
        </p:blipFill>
        <p:spPr bwMode="auto">
          <a:xfrm>
            <a:off x="2484438" y="1412875"/>
            <a:ext cx="6227762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53975" y="554038"/>
            <a:ext cx="9036050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2000">
                <a:srgbClr val="FFFF00"/>
              </a:gs>
              <a:gs pos="100000">
                <a:srgbClr val="EA8516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 podataka nastaju informacije</a:t>
            </a:r>
            <a:endParaRPr lang="de-DE" sz="44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203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93800"/>
            <a:ext cx="7777112" cy="533400"/>
          </a:xfrm>
        </p:spPr>
        <p:txBody>
          <a:bodyPr/>
          <a:lstStyle/>
          <a:p>
            <a:pPr eaLnBrk="1" hangingPunct="1"/>
            <a:r>
              <a:rPr lang="hr-HR" altLang="de-DE" dirty="0" smtClean="0"/>
              <a:t>Od prijave ozljede do vrednovanja </a:t>
            </a:r>
            <a:endParaRPr lang="de-AT" altLang="de-DE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204864"/>
            <a:ext cx="8466137" cy="4248471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de-AT" altLang="de-DE" sz="3600" dirty="0" smtClean="0"/>
              <a:t> </a:t>
            </a:r>
            <a:r>
              <a:rPr lang="hr-HR" altLang="de-DE" sz="3600" dirty="0" smtClean="0"/>
              <a:t>poboljšanje kvalitete podataka</a:t>
            </a:r>
            <a:endParaRPr lang="de-AT" altLang="de-DE" sz="3200" dirty="0" smtClean="0"/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de-AT" altLang="de-DE" sz="3200" dirty="0" smtClean="0"/>
              <a:t>  </a:t>
            </a:r>
            <a:r>
              <a:rPr lang="hr-HR" altLang="de-DE" sz="3200" dirty="0" smtClean="0"/>
              <a:t>unos</a:t>
            </a:r>
            <a:r>
              <a:rPr lang="de-AT" altLang="de-DE" sz="3200" dirty="0" smtClean="0"/>
              <a:t>, </a:t>
            </a:r>
            <a:r>
              <a:rPr lang="hr-HR" altLang="de-DE" sz="3200" dirty="0" smtClean="0"/>
              <a:t>kontrola sustava</a:t>
            </a:r>
            <a:r>
              <a:rPr lang="de-AT" altLang="de-DE" sz="3200" dirty="0" smtClean="0"/>
              <a:t/>
            </a:r>
            <a:br>
              <a:rPr lang="de-AT" altLang="de-DE" sz="3200" dirty="0" smtClean="0"/>
            </a:br>
            <a:endParaRPr lang="de-AT" altLang="de-DE" sz="800" dirty="0" smtClean="0"/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de-AT" altLang="de-DE" sz="3600" dirty="0" smtClean="0"/>
              <a:t> </a:t>
            </a:r>
            <a:r>
              <a:rPr lang="hr-HR" altLang="de-DE" sz="3600" dirty="0" smtClean="0"/>
              <a:t>upravljanje podacima </a:t>
            </a:r>
            <a:endParaRPr lang="de-AT" altLang="de-DE" sz="3200" dirty="0" smtClean="0"/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de-AT" altLang="de-DE" sz="3200" dirty="0" smtClean="0"/>
              <a:t> </a:t>
            </a:r>
            <a:r>
              <a:rPr lang="de-AT" altLang="de-DE" sz="3200" dirty="0" err="1" smtClean="0"/>
              <a:t>sql</a:t>
            </a:r>
            <a:r>
              <a:rPr lang="de-AT" altLang="de-DE" sz="3200" dirty="0" smtClean="0"/>
              <a:t>-DB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de-AT" altLang="de-DE" sz="3600" dirty="0" smtClean="0"/>
              <a:t> </a:t>
            </a:r>
            <a:r>
              <a:rPr lang="hr-HR" altLang="de-DE" sz="3200" dirty="0" smtClean="0"/>
              <a:t>vrednovanje podataka</a:t>
            </a:r>
            <a:endParaRPr lang="de-AT" altLang="de-DE" sz="3200" dirty="0"/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de-AT" altLang="de-DE" sz="3200" dirty="0" smtClean="0"/>
              <a:t> BI-Tools</a:t>
            </a:r>
          </a:p>
        </p:txBody>
      </p:sp>
      <p:pic>
        <p:nvPicPr>
          <p:cNvPr id="6148" name="Picture 4" descr="auva-april-0904rgb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463925"/>
            <a:ext cx="292100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52513"/>
            <a:ext cx="4646612" cy="533400"/>
          </a:xfrm>
        </p:spPr>
        <p:txBody>
          <a:bodyPr/>
          <a:lstStyle/>
          <a:p>
            <a:pPr eaLnBrk="1" hangingPunct="1"/>
            <a:r>
              <a:rPr lang="de-AT" altLang="de-DE" dirty="0" err="1" smtClean="0"/>
              <a:t>Kriter</a:t>
            </a:r>
            <a:r>
              <a:rPr lang="hr-HR" altLang="de-DE" dirty="0" err="1" smtClean="0"/>
              <a:t>iji</a:t>
            </a:r>
            <a:endParaRPr lang="de-AT" altLang="de-DE" dirty="0" smtClean="0"/>
          </a:p>
        </p:txBody>
      </p:sp>
      <p:pic>
        <p:nvPicPr>
          <p:cNvPr id="6" name="Content Placeholder 5" descr="sturz_neu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927225"/>
            <a:ext cx="6188075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4373" y="2106191"/>
            <a:ext cx="7777163" cy="475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7EC6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7EC6"/>
              </a:buClr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hr-HR" altLang="de-DE" kern="0" dirty="0" smtClean="0"/>
              <a:t>Žrtva</a:t>
            </a:r>
            <a:endParaRPr lang="de-AT" altLang="de-DE" kern="0" dirty="0" smtClean="0"/>
          </a:p>
          <a:p>
            <a:pPr eaLnBrk="1" hangingPunct="1"/>
            <a:r>
              <a:rPr lang="hr-HR" altLang="de-DE" kern="0" dirty="0" smtClean="0"/>
              <a:t>Tvrtka</a:t>
            </a:r>
            <a:endParaRPr lang="de-AT" altLang="de-DE" kern="0" dirty="0" smtClean="0"/>
          </a:p>
          <a:p>
            <a:pPr eaLnBrk="1" hangingPunct="1"/>
            <a:r>
              <a:rPr lang="hr-HR" altLang="de-DE" kern="0" dirty="0" smtClean="0"/>
              <a:t>Ozljeda</a:t>
            </a:r>
            <a:endParaRPr lang="de-AT" altLang="de-DE" kern="0" dirty="0" smtClean="0"/>
          </a:p>
          <a:p>
            <a:pPr eaLnBrk="1" hangingPunct="1"/>
            <a:r>
              <a:rPr lang="hr-HR" altLang="de-DE" kern="0" dirty="0" smtClean="0"/>
              <a:t>Posljedice</a:t>
            </a:r>
            <a:endParaRPr lang="de-AT" altLang="de-DE" kern="0" dirty="0" smtClean="0"/>
          </a:p>
          <a:p>
            <a:pPr eaLnBrk="1" hangingPunct="1"/>
            <a:endParaRPr lang="de-AT" altLang="de-DE" kern="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AT" altLang="de-DE" kern="0" dirty="0" smtClean="0"/>
              <a:t>	</a:t>
            </a:r>
            <a:endParaRPr lang="de-AT" altLang="de-DE" i="1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7150" y="1598613"/>
            <a:ext cx="6430963" cy="1752600"/>
          </a:xfrm>
        </p:spPr>
        <p:txBody>
          <a:bodyPr/>
          <a:lstStyle/>
          <a:p>
            <a:pPr eaLnBrk="1" hangingPunct="1"/>
            <a:r>
              <a:rPr lang="hr-HR" altLang="de-DE" dirty="0" smtClean="0"/>
              <a:t>Radni proces</a:t>
            </a:r>
            <a:endParaRPr lang="de-AT" altLang="de-DE" dirty="0" smtClean="0"/>
          </a:p>
          <a:p>
            <a:pPr eaLnBrk="1" hangingPunct="1"/>
            <a:r>
              <a:rPr lang="hr-HR" altLang="de-DE" dirty="0" smtClean="0"/>
              <a:t>Radno okruženje</a:t>
            </a:r>
            <a:endParaRPr lang="de-AT" altLang="de-DE" dirty="0" smtClean="0"/>
          </a:p>
          <a:p>
            <a:pPr eaLnBrk="1" hangingPunct="1"/>
            <a:r>
              <a:rPr lang="hr-HR" altLang="de-DE" dirty="0" smtClean="0"/>
              <a:t>Tijek ozljede</a:t>
            </a:r>
            <a:endParaRPr lang="de-AT" altLang="de-DE" dirty="0" smtClean="0"/>
          </a:p>
          <a:p>
            <a:pPr eaLnBrk="1" hangingPunct="1"/>
            <a:endParaRPr lang="de-AT" altLang="de-DE" dirty="0" smtClean="0"/>
          </a:p>
          <a:p>
            <a:pPr eaLnBrk="1" hangingPunct="1"/>
            <a:endParaRPr lang="de-AT" altLang="de-DE" dirty="0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333500" y="3351213"/>
            <a:ext cx="74168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37EC6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237EC6"/>
              </a:buClr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hr-HR" altLang="de-DE" sz="2400" dirty="0" smtClean="0"/>
              <a:t>Što je netko radio u trenutku ozljede</a:t>
            </a:r>
            <a:r>
              <a:rPr lang="de-AT" altLang="de-DE" sz="2400" dirty="0" smtClean="0"/>
              <a:t>?</a:t>
            </a:r>
            <a:endParaRPr lang="de-AT" altLang="de-DE" sz="2400" dirty="0"/>
          </a:p>
          <a:p>
            <a:pPr lvl="3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AT" altLang="de-DE" sz="2400" dirty="0"/>
              <a:t>     </a:t>
            </a:r>
            <a:r>
              <a:rPr lang="hr-HR" altLang="de-DE" sz="2400" dirty="0" smtClean="0"/>
              <a:t>Čime</a:t>
            </a:r>
            <a:r>
              <a:rPr lang="de-AT" altLang="de-DE" sz="2400" dirty="0" smtClean="0"/>
              <a:t>?</a:t>
            </a:r>
            <a:r>
              <a:rPr lang="de-AT" altLang="de-DE" sz="2400" dirty="0"/>
              <a:t/>
            </a:r>
            <a:br>
              <a:rPr lang="de-AT" altLang="de-DE" sz="2400" dirty="0"/>
            </a:br>
            <a:endParaRPr lang="de-AT" altLang="de-DE" sz="2400" dirty="0"/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hr-HR" altLang="de-DE" sz="2400" dirty="0" smtClean="0"/>
              <a:t>Što je bilo “drugačije” od planiranog</a:t>
            </a:r>
            <a:r>
              <a:rPr lang="de-AT" altLang="de-DE" sz="2400" dirty="0" smtClean="0"/>
              <a:t>? </a:t>
            </a:r>
            <a:endParaRPr lang="de-AT" altLang="de-DE" sz="2400" dirty="0"/>
          </a:p>
          <a:p>
            <a:pPr lvl="1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hr-HR" altLang="de-DE" dirty="0" smtClean="0"/>
              <a:t>Što nije funkcioniralo</a:t>
            </a:r>
            <a:r>
              <a:rPr lang="de-AT" altLang="de-DE" dirty="0" smtClean="0"/>
              <a:t>, </a:t>
            </a:r>
            <a:r>
              <a:rPr lang="hr-HR" altLang="de-DE" dirty="0" smtClean="0"/>
              <a:t>što je bilo u kvaru</a:t>
            </a:r>
            <a:r>
              <a:rPr lang="de-AT" altLang="de-DE" dirty="0" smtClean="0"/>
              <a:t>?     </a:t>
            </a:r>
            <a:r>
              <a:rPr lang="de-AT" altLang="de-DE" dirty="0"/>
              <a:t/>
            </a:r>
            <a:br>
              <a:rPr lang="de-AT" altLang="de-DE" dirty="0"/>
            </a:br>
            <a:r>
              <a:rPr lang="de-AT" altLang="de-DE" dirty="0"/>
              <a:t>   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hr-HR" altLang="de-DE" sz="2400" dirty="0" smtClean="0"/>
              <a:t>Kako se on/ona ozlijedio</a:t>
            </a:r>
            <a:r>
              <a:rPr lang="de-AT" altLang="de-DE" sz="2400" dirty="0" smtClean="0"/>
              <a:t>?</a:t>
            </a:r>
            <a:endParaRPr lang="de-AT" altLang="de-DE" sz="2400" dirty="0"/>
          </a:p>
          <a:p>
            <a:pPr lvl="4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AT" altLang="de-DE" sz="2400" dirty="0"/>
              <a:t>     </a:t>
            </a:r>
            <a:r>
              <a:rPr lang="hr-HR" altLang="de-DE" sz="2400" dirty="0" smtClean="0"/>
              <a:t>Kako je došao/došla u kontakt</a:t>
            </a:r>
            <a:r>
              <a:rPr lang="de-AT" altLang="de-DE" sz="2400" dirty="0" smtClean="0"/>
              <a:t>?</a:t>
            </a:r>
            <a:endParaRPr lang="de-AT" altLang="de-DE" sz="2400" dirty="0"/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de-AT" altLang="de-DE" sz="2400" dirty="0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395288" y="836613"/>
            <a:ext cx="46466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lr>
                <a:srgbClr val="237EC6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237EC6"/>
              </a:buClr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3200" dirty="0" smtClean="0">
                <a:solidFill>
                  <a:srgbClr val="237EC6"/>
                </a:solidFill>
              </a:rPr>
              <a:t>Tijek ozljede</a:t>
            </a:r>
            <a:endParaRPr lang="de-AT" altLang="de-DE" sz="3200" dirty="0">
              <a:solidFill>
                <a:srgbClr val="237EC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9"/>
          <p:cNvSpPr>
            <a:spLocks noGrp="1" noChangeArrowheads="1"/>
          </p:cNvSpPr>
          <p:nvPr>
            <p:ph type="title"/>
          </p:nvPr>
        </p:nvSpPr>
        <p:spPr>
          <a:xfrm>
            <a:off x="323850" y="836613"/>
            <a:ext cx="6567488" cy="533400"/>
          </a:xfrm>
        </p:spPr>
        <p:txBody>
          <a:bodyPr/>
          <a:lstStyle/>
          <a:p>
            <a:pPr eaLnBrk="1" hangingPunct="1"/>
            <a:r>
              <a:rPr lang="de-AT" altLang="de-DE" dirty="0" err="1" smtClean="0"/>
              <a:t>Kriteri</a:t>
            </a:r>
            <a:r>
              <a:rPr lang="hr-HR" altLang="de-DE" dirty="0" err="1" smtClean="0"/>
              <a:t>ji</a:t>
            </a:r>
            <a:r>
              <a:rPr lang="de-AT" altLang="de-DE" dirty="0" smtClean="0"/>
              <a:t>/</a:t>
            </a:r>
            <a:r>
              <a:rPr lang="de-AT" altLang="de-DE" dirty="0" err="1" smtClean="0"/>
              <a:t>Va</a:t>
            </a:r>
            <a:r>
              <a:rPr lang="hr-HR" altLang="de-DE" dirty="0" err="1" smtClean="0"/>
              <a:t>rijable</a:t>
            </a:r>
            <a:endParaRPr lang="de-AT" altLang="de-DE" dirty="0" smtClean="0"/>
          </a:p>
        </p:txBody>
      </p:sp>
      <p:graphicFrame>
        <p:nvGraphicFramePr>
          <p:cNvPr id="4" name="Diagramm 3"/>
          <p:cNvGraphicFramePr/>
          <p:nvPr/>
        </p:nvGraphicFramePr>
        <p:xfrm>
          <a:off x="539552" y="1124744"/>
          <a:ext cx="8352928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2" name="Textfeld 6"/>
          <p:cNvSpPr txBox="1">
            <a:spLocks noChangeArrowheads="1"/>
          </p:cNvSpPr>
          <p:nvPr/>
        </p:nvSpPr>
        <p:spPr bwMode="auto">
          <a:xfrm>
            <a:off x="6804025" y="4940300"/>
            <a:ext cx="201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37EC6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37EC6"/>
              </a:buClr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1200" dirty="0" smtClean="0"/>
              <a:t>Ozljeda</a:t>
            </a:r>
            <a:endParaRPr lang="de-AT" altLang="de-DE" sz="12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1200" dirty="0" smtClean="0"/>
              <a:t>Ozlijeđeni dio tijela</a:t>
            </a:r>
            <a:endParaRPr lang="de-AT" altLang="de-DE" sz="12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1200" dirty="0" smtClean="0"/>
              <a:t>Dani izostanka s posla</a:t>
            </a:r>
            <a:endParaRPr lang="de-AT" altLang="de-DE" sz="1200" dirty="0"/>
          </a:p>
        </p:txBody>
      </p:sp>
      <p:sp>
        <p:nvSpPr>
          <p:cNvPr id="7173" name="Textfeld 9"/>
          <p:cNvSpPr txBox="1">
            <a:spLocks noChangeArrowheads="1"/>
          </p:cNvSpPr>
          <p:nvPr/>
        </p:nvSpPr>
        <p:spPr bwMode="auto">
          <a:xfrm>
            <a:off x="684213" y="1614488"/>
            <a:ext cx="223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37EC6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37EC6"/>
              </a:buClr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1200" dirty="0" smtClean="0"/>
              <a:t>Zanimanje</a:t>
            </a:r>
            <a:endParaRPr lang="de-AT" altLang="de-DE" sz="1200" dirty="0"/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1200" dirty="0" smtClean="0"/>
              <a:t>Dob</a:t>
            </a:r>
            <a:endParaRPr lang="de-AT" altLang="de-DE" sz="1200" dirty="0"/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1200" dirty="0" smtClean="0"/>
              <a:t>Spol</a:t>
            </a:r>
            <a:endParaRPr lang="de-AT" altLang="de-DE" sz="1200" dirty="0"/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1200" dirty="0" smtClean="0"/>
              <a:t>Državljanstvo</a:t>
            </a:r>
            <a:endParaRPr lang="de-AT" altLang="de-DE" sz="1200" dirty="0"/>
          </a:p>
        </p:txBody>
      </p:sp>
    </p:spTree>
    <p:extLst>
      <p:ext uri="{BB962C8B-B14F-4D97-AF65-F5344CB8AC3E}">
        <p14:creationId xmlns:p14="http://schemas.microsoft.com/office/powerpoint/2010/main" val="26065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342772"/>
              </p:ext>
            </p:extLst>
          </p:nvPr>
        </p:nvGraphicFramePr>
        <p:xfrm>
          <a:off x="4427984" y="2420888"/>
          <a:ext cx="4716016" cy="4366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4646613" cy="533400"/>
          </a:xfrm>
        </p:spPr>
        <p:txBody>
          <a:bodyPr/>
          <a:lstStyle/>
          <a:p>
            <a:r>
              <a:rPr lang="hr-HR" dirty="0" smtClean="0"/>
              <a:t>Daljnje varijable o ozljedi na radu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44824"/>
            <a:ext cx="6430962" cy="1752600"/>
          </a:xfrm>
        </p:spPr>
        <p:txBody>
          <a:bodyPr/>
          <a:lstStyle/>
          <a:p>
            <a:r>
              <a:rPr lang="hr-HR" dirty="0" smtClean="0"/>
              <a:t>Prometna ozljeda d</a:t>
            </a:r>
            <a:r>
              <a:rPr lang="de-AT" dirty="0" smtClean="0"/>
              <a:t>a/ne</a:t>
            </a:r>
          </a:p>
          <a:p>
            <a:r>
              <a:rPr lang="hr-HR" dirty="0" smtClean="0"/>
              <a:t>Mjesto ozljede</a:t>
            </a:r>
            <a:endParaRPr lang="de-AT" dirty="0" smtClean="0"/>
          </a:p>
          <a:p>
            <a:r>
              <a:rPr lang="hr-HR" dirty="0" smtClean="0"/>
              <a:t>Težina ozljede</a:t>
            </a:r>
            <a:endParaRPr lang="de-AT" dirty="0" smtClean="0"/>
          </a:p>
          <a:p>
            <a:pPr lvl="1"/>
            <a:r>
              <a:rPr lang="hr-HR" dirty="0" smtClean="0"/>
              <a:t>Težina dijagnoze</a:t>
            </a:r>
            <a:endParaRPr lang="de-AT" dirty="0" smtClean="0"/>
          </a:p>
          <a:p>
            <a:r>
              <a:rPr lang="hr-HR" dirty="0" smtClean="0"/>
              <a:t>Vrijeme ozljede</a:t>
            </a:r>
            <a:endParaRPr lang="de-AT" dirty="0" smtClean="0"/>
          </a:p>
          <a:p>
            <a:pPr lvl="1"/>
            <a:r>
              <a:rPr lang="hr-HR" dirty="0" smtClean="0"/>
              <a:t>Prethodni radni sati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 smtClean="0"/>
          </a:p>
          <a:p>
            <a:endParaRPr lang="de-AT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26582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/>
              <a:t>Ostalo, Ostali</a:t>
            </a:r>
            <a:endParaRPr lang="hr-H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532843" y="3796025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/>
              <a:t>kamion, teretno vozilo</a:t>
            </a:r>
            <a:endParaRPr lang="hr-HR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50912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/>
              <a:t>motor</a:t>
            </a:r>
            <a:endParaRPr lang="hr-H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504384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smtClean="0"/>
              <a:t>moped</a:t>
            </a:r>
            <a:endParaRPr lang="hr-HR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563848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/>
              <a:t>bicikl</a:t>
            </a:r>
            <a:endParaRPr lang="hr-HR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532843" y="6128002"/>
            <a:ext cx="851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/>
              <a:t>osobni automobil 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9264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5328592" cy="533400"/>
          </a:xfrm>
        </p:spPr>
        <p:txBody>
          <a:bodyPr/>
          <a:lstStyle/>
          <a:p>
            <a:r>
              <a:rPr lang="hr-HR" dirty="0" smtClean="0"/>
              <a:t>Potražnja</a:t>
            </a:r>
            <a:endParaRPr lang="de-AT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453872"/>
              </p:ext>
            </p:extLst>
          </p:nvPr>
        </p:nvGraphicFramePr>
        <p:xfrm>
          <a:off x="251514" y="1628800"/>
          <a:ext cx="8640959" cy="4516702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439423">
                  <a:extLst>
                    <a:ext uri="{9D8B030D-6E8A-4147-A177-3AD203B41FA5}">
                      <a16:colId xmlns="" xmlns:a16="http://schemas.microsoft.com/office/drawing/2014/main" val="3611250201"/>
                    </a:ext>
                  </a:extLst>
                </a:gridCol>
                <a:gridCol w="585824">
                  <a:extLst>
                    <a:ext uri="{9D8B030D-6E8A-4147-A177-3AD203B41FA5}">
                      <a16:colId xmlns="" xmlns:a16="http://schemas.microsoft.com/office/drawing/2014/main" val="4177708679"/>
                    </a:ext>
                  </a:extLst>
                </a:gridCol>
                <a:gridCol w="585824">
                  <a:extLst>
                    <a:ext uri="{9D8B030D-6E8A-4147-A177-3AD203B41FA5}">
                      <a16:colId xmlns="" xmlns:a16="http://schemas.microsoft.com/office/drawing/2014/main" val="3321403194"/>
                    </a:ext>
                  </a:extLst>
                </a:gridCol>
                <a:gridCol w="585824">
                  <a:extLst>
                    <a:ext uri="{9D8B030D-6E8A-4147-A177-3AD203B41FA5}">
                      <a16:colId xmlns="" xmlns:a16="http://schemas.microsoft.com/office/drawing/2014/main" val="959581212"/>
                    </a:ext>
                  </a:extLst>
                </a:gridCol>
                <a:gridCol w="585824">
                  <a:extLst>
                    <a:ext uri="{9D8B030D-6E8A-4147-A177-3AD203B41FA5}">
                      <a16:colId xmlns="" xmlns:a16="http://schemas.microsoft.com/office/drawing/2014/main" val="2939555873"/>
                    </a:ext>
                  </a:extLst>
                </a:gridCol>
                <a:gridCol w="585824">
                  <a:extLst>
                    <a:ext uri="{9D8B030D-6E8A-4147-A177-3AD203B41FA5}">
                      <a16:colId xmlns="" xmlns:a16="http://schemas.microsoft.com/office/drawing/2014/main" val="2223137857"/>
                    </a:ext>
                  </a:extLst>
                </a:gridCol>
                <a:gridCol w="585824">
                  <a:extLst>
                    <a:ext uri="{9D8B030D-6E8A-4147-A177-3AD203B41FA5}">
                      <a16:colId xmlns="" xmlns:a16="http://schemas.microsoft.com/office/drawing/2014/main" val="1570151170"/>
                    </a:ext>
                  </a:extLst>
                </a:gridCol>
                <a:gridCol w="585824">
                  <a:extLst>
                    <a:ext uri="{9D8B030D-6E8A-4147-A177-3AD203B41FA5}">
                      <a16:colId xmlns="" xmlns:a16="http://schemas.microsoft.com/office/drawing/2014/main" val="2491720823"/>
                    </a:ext>
                  </a:extLst>
                </a:gridCol>
                <a:gridCol w="585824">
                  <a:extLst>
                    <a:ext uri="{9D8B030D-6E8A-4147-A177-3AD203B41FA5}">
                      <a16:colId xmlns="" xmlns:a16="http://schemas.microsoft.com/office/drawing/2014/main" val="421631850"/>
                    </a:ext>
                  </a:extLst>
                </a:gridCol>
                <a:gridCol w="585824">
                  <a:extLst>
                    <a:ext uri="{9D8B030D-6E8A-4147-A177-3AD203B41FA5}">
                      <a16:colId xmlns="" xmlns:a16="http://schemas.microsoft.com/office/drawing/2014/main" val="3985178264"/>
                    </a:ext>
                  </a:extLst>
                </a:gridCol>
                <a:gridCol w="585824">
                  <a:extLst>
                    <a:ext uri="{9D8B030D-6E8A-4147-A177-3AD203B41FA5}">
                      <a16:colId xmlns="" xmlns:a16="http://schemas.microsoft.com/office/drawing/2014/main" val="1191047843"/>
                    </a:ext>
                  </a:extLst>
                </a:gridCol>
                <a:gridCol w="585824">
                  <a:extLst>
                    <a:ext uri="{9D8B030D-6E8A-4147-A177-3AD203B41FA5}">
                      <a16:colId xmlns="" xmlns:a16="http://schemas.microsoft.com/office/drawing/2014/main" val="2098039164"/>
                    </a:ext>
                  </a:extLst>
                </a:gridCol>
                <a:gridCol w="585824">
                  <a:extLst>
                    <a:ext uri="{9D8B030D-6E8A-4147-A177-3AD203B41FA5}">
                      <a16:colId xmlns="" xmlns:a16="http://schemas.microsoft.com/office/drawing/2014/main" val="1851124478"/>
                    </a:ext>
                  </a:extLst>
                </a:gridCol>
                <a:gridCol w="585824">
                  <a:extLst>
                    <a:ext uri="{9D8B030D-6E8A-4147-A177-3AD203B41FA5}">
                      <a16:colId xmlns="" xmlns:a16="http://schemas.microsoft.com/office/drawing/2014/main" val="3656295446"/>
                    </a:ext>
                  </a:extLst>
                </a:gridCol>
                <a:gridCol w="585824">
                  <a:extLst>
                    <a:ext uri="{9D8B030D-6E8A-4147-A177-3AD203B41FA5}">
                      <a16:colId xmlns="" xmlns:a16="http://schemas.microsoft.com/office/drawing/2014/main" val="4103372084"/>
                    </a:ext>
                  </a:extLst>
                </a:gridCol>
              </a:tblGrid>
              <a:tr h="3096344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  <a:endParaRPr lang="de-AT" sz="2400" b="1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u="none" strike="noStrike" dirty="0" smtClean="0">
                          <a:effectLst/>
                        </a:rPr>
                        <a:t>Gospodarska klasa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u="none" strike="noStrike" dirty="0" smtClean="0">
                          <a:effectLst/>
                        </a:rPr>
                        <a:t>Savezna pokrajina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u="none" strike="noStrike" dirty="0" smtClean="0">
                          <a:effectLst/>
                        </a:rPr>
                        <a:t>Ozljeda, dio</a:t>
                      </a:r>
                      <a:r>
                        <a:rPr lang="hr-HR" sz="1600" u="none" strike="noStrike" baseline="0" dirty="0" smtClean="0">
                          <a:effectLst/>
                        </a:rPr>
                        <a:t> tijela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u="none" strike="noStrike" dirty="0" smtClean="0">
                          <a:effectLst/>
                        </a:rPr>
                        <a:t>Radni</a:t>
                      </a:r>
                      <a:r>
                        <a:rPr lang="hr-HR" sz="1600" u="none" strike="noStrike" baseline="0" dirty="0" smtClean="0">
                          <a:effectLst/>
                        </a:rPr>
                        <a:t> proces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u="none" strike="noStrike" dirty="0" smtClean="0">
                          <a:effectLst/>
                        </a:rPr>
                        <a:t>Radno okruženje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u="none" strike="noStrike" dirty="0" smtClean="0">
                          <a:effectLst/>
                        </a:rPr>
                        <a:t>Specifična djelatnost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u="none" strike="noStrike" dirty="0" smtClean="0">
                          <a:effectLst/>
                        </a:rPr>
                        <a:t>Predmet specifične djelatnosti 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u="none" strike="noStrike" dirty="0" smtClean="0">
                          <a:effectLst/>
                        </a:rPr>
                        <a:t>Odstupanje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u="none" strike="noStrike" dirty="0" smtClean="0">
                          <a:effectLst/>
                        </a:rPr>
                        <a:t>Predmet odstupanja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u="none" strike="noStrike" dirty="0" smtClean="0">
                          <a:effectLst/>
                        </a:rPr>
                        <a:t>Uzrok ozljede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u="none" strike="noStrike" dirty="0" smtClean="0">
                          <a:effectLst/>
                        </a:rPr>
                        <a:t>Predmet uzroka ozljede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u="none" strike="noStrike" dirty="0" smtClean="0">
                          <a:effectLst/>
                        </a:rPr>
                        <a:t>Vrsta</a:t>
                      </a:r>
                      <a:r>
                        <a:rPr lang="hr-HR" sz="1600" u="none" strike="noStrike" baseline="0" dirty="0" smtClean="0">
                          <a:effectLst/>
                        </a:rPr>
                        <a:t> profesionalne bolesti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u="none" strike="noStrike" dirty="0" smtClean="0">
                          <a:effectLst/>
                        </a:rPr>
                        <a:t>Zanimanje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Sva vrednovanja</a:t>
                      </a:r>
                      <a:endParaRPr lang="de-AT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vert="vert270" anchor="b"/>
                </a:tc>
                <a:extLst>
                  <a:ext uri="{0D108BD9-81ED-4DB2-BD59-A6C34878D82A}">
                    <a16:rowId xmlns="" xmlns:a16="http://schemas.microsoft.com/office/drawing/2014/main" val="4038001147"/>
                  </a:ext>
                </a:extLst>
              </a:tr>
              <a:tr h="1420358">
                <a:tc>
                  <a:txBody>
                    <a:bodyPr/>
                    <a:lstStyle/>
                    <a:p>
                      <a:pPr algn="l" fontAlgn="b"/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400" u="none" strike="noStrike" dirty="0">
                          <a:effectLst/>
                        </a:rPr>
                        <a:t>191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400" u="none" strike="noStrike" dirty="0">
                          <a:effectLst/>
                        </a:rPr>
                        <a:t>135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400" u="none" strike="noStrike" dirty="0">
                          <a:effectLst/>
                        </a:rPr>
                        <a:t>262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400" u="none" strike="noStrike" dirty="0">
                          <a:effectLst/>
                        </a:rPr>
                        <a:t>14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400" u="none" strike="noStrike" dirty="0">
                          <a:effectLst/>
                        </a:rPr>
                        <a:t>28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400" u="none" strike="noStrike" dirty="0">
                          <a:effectLst/>
                        </a:rPr>
                        <a:t>47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400" u="none" strike="noStrike" dirty="0">
                          <a:effectLst/>
                        </a:rPr>
                        <a:t>17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400" u="none" strike="noStrike" dirty="0">
                          <a:effectLst/>
                        </a:rPr>
                        <a:t>287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400" u="none" strike="noStrike" dirty="0">
                          <a:effectLst/>
                        </a:rPr>
                        <a:t>266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400" u="none" strike="noStrike" dirty="0">
                          <a:effectLst/>
                        </a:rPr>
                        <a:t>22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400" u="none" strike="noStrike" dirty="0">
                          <a:effectLst/>
                        </a:rPr>
                        <a:t>13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400" u="none" strike="noStrike" dirty="0">
                          <a:effectLst/>
                        </a:rPr>
                        <a:t>75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400" u="none" strike="noStrike" dirty="0">
                          <a:effectLst/>
                        </a:rPr>
                        <a:t>66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b="1" u="none" strike="noStrike" dirty="0">
                          <a:effectLst/>
                        </a:rPr>
                        <a:t>1.014</a:t>
                      </a:r>
                      <a:endParaRPr lang="de-AT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vert="vert270" anchor="b"/>
                </a:tc>
                <a:extLst>
                  <a:ext uri="{0D108BD9-81ED-4DB2-BD59-A6C34878D82A}">
                    <a16:rowId xmlns="" xmlns:a16="http://schemas.microsoft.com/office/drawing/2014/main" val="1746080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7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836712"/>
            <a:ext cx="7791400" cy="593427"/>
          </a:xfrm>
        </p:spPr>
        <p:txBody>
          <a:bodyPr/>
          <a:lstStyle/>
          <a:p>
            <a:r>
              <a:rPr lang="de-AT" dirty="0" err="1" smtClean="0"/>
              <a:t>EUROstat</a:t>
            </a:r>
            <a:r>
              <a:rPr lang="de-AT" dirty="0" smtClean="0"/>
              <a:t> – </a:t>
            </a:r>
            <a:r>
              <a:rPr lang="hr-HR" dirty="0" smtClean="0"/>
              <a:t>Mogućnosti usporedbe</a:t>
            </a:r>
            <a:r>
              <a:rPr lang="de-AT" dirty="0" smtClean="0"/>
              <a:t>?</a:t>
            </a:r>
            <a:endParaRPr lang="de-AT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017492"/>
              </p:ext>
            </p:extLst>
          </p:nvPr>
        </p:nvGraphicFramePr>
        <p:xfrm>
          <a:off x="381000" y="1700808"/>
          <a:ext cx="8316000" cy="4519048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1188000">
                  <a:extLst>
                    <a:ext uri="{9D8B030D-6E8A-4147-A177-3AD203B41FA5}">
                      <a16:colId xmlns="" xmlns:a16="http://schemas.microsoft.com/office/drawing/2014/main" val="4136329251"/>
                    </a:ext>
                  </a:extLst>
                </a:gridCol>
                <a:gridCol w="1188000">
                  <a:extLst>
                    <a:ext uri="{9D8B030D-6E8A-4147-A177-3AD203B41FA5}">
                      <a16:colId xmlns="" xmlns:a16="http://schemas.microsoft.com/office/drawing/2014/main" val="486255131"/>
                    </a:ext>
                  </a:extLst>
                </a:gridCol>
                <a:gridCol w="1188000">
                  <a:extLst>
                    <a:ext uri="{9D8B030D-6E8A-4147-A177-3AD203B41FA5}">
                      <a16:colId xmlns="" xmlns:a16="http://schemas.microsoft.com/office/drawing/2014/main" val="2396683929"/>
                    </a:ext>
                  </a:extLst>
                </a:gridCol>
                <a:gridCol w="1188000">
                  <a:extLst>
                    <a:ext uri="{9D8B030D-6E8A-4147-A177-3AD203B41FA5}">
                      <a16:colId xmlns="" xmlns:a16="http://schemas.microsoft.com/office/drawing/2014/main" val="3275794513"/>
                    </a:ext>
                  </a:extLst>
                </a:gridCol>
                <a:gridCol w="1188000">
                  <a:extLst>
                    <a:ext uri="{9D8B030D-6E8A-4147-A177-3AD203B41FA5}">
                      <a16:colId xmlns="" xmlns:a16="http://schemas.microsoft.com/office/drawing/2014/main" val="584898543"/>
                    </a:ext>
                  </a:extLst>
                </a:gridCol>
                <a:gridCol w="1188000">
                  <a:extLst>
                    <a:ext uri="{9D8B030D-6E8A-4147-A177-3AD203B41FA5}">
                      <a16:colId xmlns="" xmlns:a16="http://schemas.microsoft.com/office/drawing/2014/main" val="1024768545"/>
                    </a:ext>
                  </a:extLst>
                </a:gridCol>
                <a:gridCol w="1188000">
                  <a:extLst>
                    <a:ext uri="{9D8B030D-6E8A-4147-A177-3AD203B41FA5}">
                      <a16:colId xmlns="" xmlns:a16="http://schemas.microsoft.com/office/drawing/2014/main" val="3735221379"/>
                    </a:ext>
                  </a:extLst>
                </a:gridCol>
              </a:tblGrid>
              <a:tr h="23042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i="0" u="none" strike="noStrike" dirty="0" smtClean="0">
                          <a:effectLst/>
                          <a:latin typeface="+mn-lt"/>
                        </a:rPr>
                        <a:t>Odabrane</a:t>
                      </a:r>
                      <a:r>
                        <a:rPr lang="hr-HR" sz="1200" b="1" i="0" u="none" strike="noStrike" baseline="0" dirty="0" smtClean="0">
                          <a:effectLst/>
                          <a:latin typeface="+mn-lt"/>
                        </a:rPr>
                        <a:t> zemlje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 dirty="0" smtClean="0">
                          <a:effectLst/>
                        </a:rPr>
                        <a:t>Ukupno</a:t>
                      </a:r>
                      <a:r>
                        <a:rPr lang="de-AT" sz="1200" u="none" strike="noStrike" dirty="0" smtClean="0">
                          <a:effectLst/>
                        </a:rPr>
                        <a:t>- 2017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Deviation due to electrical problems, explosion, fire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Deviation by overflow, overturn, leak, flow, </a:t>
                      </a:r>
                      <a:r>
                        <a:rPr lang="en-US" sz="1200" u="none" strike="noStrike" dirty="0" err="1">
                          <a:effectLst/>
                        </a:rPr>
                        <a:t>vaporisation</a:t>
                      </a:r>
                      <a:r>
                        <a:rPr lang="en-US" sz="1200" u="none" strike="noStrike" dirty="0">
                          <a:effectLst/>
                        </a:rPr>
                        <a:t>, emission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Breakage, bursting, splitting, slipping, fall, collapse of Material Agent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Loss of control (total or partial) of machine, means of transport or handling equipment, hand-held tool, object, animal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Slipping - Stumbling and falling - Fall of persons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vert="vert270" anchor="b"/>
                </a:tc>
                <a:extLst>
                  <a:ext uri="{0D108BD9-81ED-4DB2-BD59-A6C34878D82A}">
                    <a16:rowId xmlns="" xmlns:a16="http://schemas.microsoft.com/office/drawing/2014/main" val="4275697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u="none" strike="noStrike" dirty="0" err="1" smtClean="0">
                          <a:effectLst/>
                        </a:rPr>
                        <a:t>Europ</a:t>
                      </a:r>
                      <a:r>
                        <a:rPr lang="hr-HR" sz="1200" u="none" strike="noStrike" dirty="0" err="1" smtClean="0">
                          <a:effectLst/>
                        </a:rPr>
                        <a:t>ska</a:t>
                      </a:r>
                      <a:r>
                        <a:rPr lang="de-AT" sz="1200" u="none" strike="noStrike" dirty="0" smtClean="0">
                          <a:effectLst/>
                        </a:rPr>
                        <a:t> </a:t>
                      </a:r>
                      <a:r>
                        <a:rPr lang="hr-HR" sz="1200" u="none" strike="noStrike" dirty="0" smtClean="0">
                          <a:effectLst/>
                        </a:rPr>
                        <a:t>u</a:t>
                      </a:r>
                      <a:r>
                        <a:rPr lang="de-AT" sz="1200" u="none" strike="noStrike" dirty="0" smtClean="0">
                          <a:effectLst/>
                        </a:rPr>
                        <a:t>ni</a:t>
                      </a:r>
                      <a:r>
                        <a:rPr lang="hr-HR" sz="1200" u="none" strike="noStrike" dirty="0" smtClean="0">
                          <a:effectLst/>
                        </a:rPr>
                        <a:t>ja</a:t>
                      </a:r>
                      <a:r>
                        <a:rPr lang="de-AT" sz="1200" u="none" strike="noStrike" dirty="0" smtClean="0">
                          <a:effectLst/>
                        </a:rPr>
                        <a:t> </a:t>
                      </a:r>
                      <a:r>
                        <a:rPr lang="de-AT" sz="1200" u="none" strike="noStrike" dirty="0">
                          <a:effectLst/>
                        </a:rPr>
                        <a:t>- 28 </a:t>
                      </a:r>
                      <a:r>
                        <a:rPr lang="hr-HR" sz="1200" u="none" strike="noStrike" dirty="0" smtClean="0">
                          <a:effectLst/>
                        </a:rPr>
                        <a:t>zemalja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3.344.474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13.312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50.752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198.060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698.749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648.067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extLst>
                  <a:ext uri="{0D108BD9-81ED-4DB2-BD59-A6C34878D82A}">
                    <a16:rowId xmlns="" xmlns:a16="http://schemas.microsoft.com/office/drawing/2014/main" val="818205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u="none" strike="noStrike" dirty="0" err="1" smtClean="0">
                          <a:effectLst/>
                        </a:rPr>
                        <a:t>Belgi</a:t>
                      </a:r>
                      <a:r>
                        <a:rPr lang="hr-HR" sz="1200" u="none" strike="noStrike" dirty="0" smtClean="0">
                          <a:effectLst/>
                        </a:rPr>
                        <a:t>ja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70.895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376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1.462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7.458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12.434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15.695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extLst>
                  <a:ext uri="{0D108BD9-81ED-4DB2-BD59-A6C34878D82A}">
                    <a16:rowId xmlns="" xmlns:a16="http://schemas.microsoft.com/office/drawing/2014/main" val="1928210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u="none" strike="noStrike" dirty="0" err="1" smtClean="0">
                          <a:effectLst/>
                        </a:rPr>
                        <a:t>Bu</a:t>
                      </a:r>
                      <a:r>
                        <a:rPr lang="hr-HR" sz="1200" u="none" strike="noStrike" dirty="0" err="1" smtClean="0">
                          <a:effectLst/>
                        </a:rPr>
                        <a:t>garska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2.230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52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30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274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671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720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extLst>
                  <a:ext uri="{0D108BD9-81ED-4DB2-BD59-A6C34878D82A}">
                    <a16:rowId xmlns="" xmlns:a16="http://schemas.microsoft.com/office/drawing/2014/main" val="1322629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 smtClean="0">
                          <a:effectLst/>
                          <a:latin typeface="+mn-lt"/>
                        </a:rPr>
                        <a:t>Češka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45.009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0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0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0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0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0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extLst>
                  <a:ext uri="{0D108BD9-81ED-4DB2-BD59-A6C34878D82A}">
                    <a16:rowId xmlns="" xmlns:a16="http://schemas.microsoft.com/office/drawing/2014/main" val="1275085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u="none" strike="noStrike" dirty="0" smtClean="0">
                          <a:effectLst/>
                        </a:rPr>
                        <a:t>D</a:t>
                      </a:r>
                      <a:r>
                        <a:rPr lang="hr-HR" sz="1200" u="none" strike="noStrike" dirty="0" err="1" smtClean="0">
                          <a:effectLst/>
                        </a:rPr>
                        <a:t>anska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48.842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128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279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1.360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3.525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6.404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extLst>
                  <a:ext uri="{0D108BD9-81ED-4DB2-BD59-A6C34878D82A}">
                    <a16:rowId xmlns="" xmlns:a16="http://schemas.microsoft.com/office/drawing/2014/main" val="4278434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 smtClean="0">
                          <a:effectLst/>
                          <a:latin typeface="+mn-lt"/>
                        </a:rPr>
                        <a:t>Španjolska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453.437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2.466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7.693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26.349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77.403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81.629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extLst>
                  <a:ext uri="{0D108BD9-81ED-4DB2-BD59-A6C34878D82A}">
                    <a16:rowId xmlns="" xmlns:a16="http://schemas.microsoft.com/office/drawing/2014/main" val="3831728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 smtClean="0">
                          <a:effectLst/>
                          <a:latin typeface="+mn-lt"/>
                        </a:rPr>
                        <a:t>Hrvatska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14.164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103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241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1.485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3.328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3.360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extLst>
                  <a:ext uri="{0D108BD9-81ED-4DB2-BD59-A6C34878D82A}">
                    <a16:rowId xmlns="" xmlns:a16="http://schemas.microsoft.com/office/drawing/2014/main" val="791446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u="none" strike="noStrike" dirty="0" err="1" smtClean="0">
                          <a:effectLst/>
                        </a:rPr>
                        <a:t>Ital</a:t>
                      </a:r>
                      <a:r>
                        <a:rPr lang="hr-HR" sz="1200" u="none" strike="noStrike" dirty="0" err="1" smtClean="0">
                          <a:effectLst/>
                        </a:rPr>
                        <a:t>ija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294.161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1.254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3.830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17.706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54.576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41.417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extLst>
                  <a:ext uri="{0D108BD9-81ED-4DB2-BD59-A6C34878D82A}">
                    <a16:rowId xmlns="" xmlns:a16="http://schemas.microsoft.com/office/drawing/2014/main" val="1669295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u="none" strike="noStrike" dirty="0" smtClean="0">
                          <a:effectLst/>
                        </a:rPr>
                        <a:t>N</a:t>
                      </a:r>
                      <a:r>
                        <a:rPr lang="hr-HR" sz="1200" u="none" strike="noStrike" dirty="0" err="1" smtClean="0">
                          <a:effectLst/>
                        </a:rPr>
                        <a:t>izozemska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93.305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0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0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0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0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16.959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extLst>
                  <a:ext uri="{0D108BD9-81ED-4DB2-BD59-A6C34878D82A}">
                    <a16:rowId xmlns="" xmlns:a16="http://schemas.microsoft.com/office/drawing/2014/main" val="3133722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u="none" strike="noStrike" dirty="0" err="1" smtClean="0">
                          <a:effectLst/>
                        </a:rPr>
                        <a:t>Austri</a:t>
                      </a:r>
                      <a:r>
                        <a:rPr lang="hr-HR" sz="1200" u="none" strike="noStrike" dirty="0" smtClean="0">
                          <a:effectLst/>
                        </a:rPr>
                        <a:t>ja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63.993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243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877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5.040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22.038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14.009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extLst>
                  <a:ext uri="{0D108BD9-81ED-4DB2-BD59-A6C34878D82A}">
                    <a16:rowId xmlns="" xmlns:a16="http://schemas.microsoft.com/office/drawing/2014/main" val="1723463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u="none" strike="noStrike">
                          <a:effectLst/>
                        </a:rPr>
                        <a:t>Portugal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135.488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342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5.947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5.022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31.124</a:t>
                      </a:r>
                      <a:endParaRPr lang="de-A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 dirty="0">
                          <a:effectLst/>
                        </a:rPr>
                        <a:t>23.512</a:t>
                      </a:r>
                      <a:endParaRPr lang="de-A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9" marR="1839" marT="1839" marB="0" anchor="b"/>
                </a:tc>
                <a:extLst>
                  <a:ext uri="{0D108BD9-81ED-4DB2-BD59-A6C34878D82A}">
                    <a16:rowId xmlns="" xmlns:a16="http://schemas.microsoft.com/office/drawing/2014/main" val="474036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09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VA CD 2010">
  <a:themeElements>
    <a:clrScheme name="AUVA CD 2010 2">
      <a:dk1>
        <a:srgbClr val="000000"/>
      </a:dk1>
      <a:lt1>
        <a:srgbClr val="FFFFFF"/>
      </a:lt1>
      <a:dk2>
        <a:srgbClr val="237EC6"/>
      </a:dk2>
      <a:lt2>
        <a:srgbClr val="EEECE1"/>
      </a:lt2>
      <a:accent1>
        <a:srgbClr val="D1E5F9"/>
      </a:accent1>
      <a:accent2>
        <a:srgbClr val="C60086"/>
      </a:accent2>
      <a:accent3>
        <a:srgbClr val="FFFFFF"/>
      </a:accent3>
      <a:accent4>
        <a:srgbClr val="000000"/>
      </a:accent4>
      <a:accent5>
        <a:srgbClr val="E5F0FB"/>
      </a:accent5>
      <a:accent6>
        <a:srgbClr val="B30079"/>
      </a:accent6>
      <a:hlink>
        <a:srgbClr val="0AA1E3"/>
      </a:hlink>
      <a:folHlink>
        <a:srgbClr val="D0DC2D"/>
      </a:folHlink>
    </a:clrScheme>
    <a:fontScheme name="AUVA CD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UVA CD 2010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VA CD 2010 2">
        <a:dk1>
          <a:srgbClr val="000000"/>
        </a:dk1>
        <a:lt1>
          <a:srgbClr val="FFFFFF"/>
        </a:lt1>
        <a:dk2>
          <a:srgbClr val="237EC6"/>
        </a:dk2>
        <a:lt2>
          <a:srgbClr val="EEECE1"/>
        </a:lt2>
        <a:accent1>
          <a:srgbClr val="D1E5F9"/>
        </a:accent1>
        <a:accent2>
          <a:srgbClr val="C60086"/>
        </a:accent2>
        <a:accent3>
          <a:srgbClr val="FFFFFF"/>
        </a:accent3>
        <a:accent4>
          <a:srgbClr val="000000"/>
        </a:accent4>
        <a:accent5>
          <a:srgbClr val="E5F0FB"/>
        </a:accent5>
        <a:accent6>
          <a:srgbClr val="B30079"/>
        </a:accent6>
        <a:hlink>
          <a:srgbClr val="0AA1E3"/>
        </a:hlink>
        <a:folHlink>
          <a:srgbClr val="D0DC2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-Design">
  <a:themeElements>
    <a:clrScheme name="1_Office-Design 2">
      <a:dk1>
        <a:srgbClr val="000000"/>
      </a:dk1>
      <a:lt1>
        <a:srgbClr val="FFFFFF"/>
      </a:lt1>
      <a:dk2>
        <a:srgbClr val="237EC6"/>
      </a:dk2>
      <a:lt2>
        <a:srgbClr val="EEECE1"/>
      </a:lt2>
      <a:accent1>
        <a:srgbClr val="D1E5F9"/>
      </a:accent1>
      <a:accent2>
        <a:srgbClr val="C60086"/>
      </a:accent2>
      <a:accent3>
        <a:srgbClr val="FFFFFF"/>
      </a:accent3>
      <a:accent4>
        <a:srgbClr val="000000"/>
      </a:accent4>
      <a:accent5>
        <a:srgbClr val="E5F0FB"/>
      </a:accent5>
      <a:accent6>
        <a:srgbClr val="B30079"/>
      </a:accent6>
      <a:hlink>
        <a:srgbClr val="0AA1E3"/>
      </a:hlink>
      <a:folHlink>
        <a:srgbClr val="D0DC2D"/>
      </a:folHlink>
    </a:clrScheme>
    <a:fontScheme name="1_Office-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Design 2">
        <a:dk1>
          <a:srgbClr val="000000"/>
        </a:dk1>
        <a:lt1>
          <a:srgbClr val="FFFFFF"/>
        </a:lt1>
        <a:dk2>
          <a:srgbClr val="237EC6"/>
        </a:dk2>
        <a:lt2>
          <a:srgbClr val="EEECE1"/>
        </a:lt2>
        <a:accent1>
          <a:srgbClr val="D1E5F9"/>
        </a:accent1>
        <a:accent2>
          <a:srgbClr val="C60086"/>
        </a:accent2>
        <a:accent3>
          <a:srgbClr val="FFFFFF"/>
        </a:accent3>
        <a:accent4>
          <a:srgbClr val="000000"/>
        </a:accent4>
        <a:accent5>
          <a:srgbClr val="E5F0FB"/>
        </a:accent5>
        <a:accent6>
          <a:srgbClr val="B30079"/>
        </a:accent6>
        <a:hlink>
          <a:srgbClr val="0AA1E3"/>
        </a:hlink>
        <a:folHlink>
          <a:srgbClr val="D0DC2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1078</Words>
  <Application>Microsoft Office PowerPoint</Application>
  <PresentationFormat>On-screen Show (4:3)</PresentationFormat>
  <Paragraphs>394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Wingdings</vt:lpstr>
      <vt:lpstr>AUVA CD 2010</vt:lpstr>
      <vt:lpstr>Benutzerdefiniertes Design</vt:lpstr>
      <vt:lpstr>1_Office-Design</vt:lpstr>
      <vt:lpstr> Statistika o ozljedama na radu u Austriji                 </vt:lpstr>
      <vt:lpstr>PowerPoint Presentation</vt:lpstr>
      <vt:lpstr>Od prijave ozljede do vrednovanja </vt:lpstr>
      <vt:lpstr>Kriteriji</vt:lpstr>
      <vt:lpstr>PowerPoint Presentation</vt:lpstr>
      <vt:lpstr>Kriteriji/Varijable</vt:lpstr>
      <vt:lpstr>Daljnje varijable o ozljedi na radu</vt:lpstr>
      <vt:lpstr>Potražnja</vt:lpstr>
      <vt:lpstr>EUROstat – Mogućnosti usporedbe?</vt:lpstr>
      <vt:lpstr>Faza III Eurostat – Prioritetne varijable</vt:lpstr>
      <vt:lpstr>Pokazatelji</vt:lpstr>
      <vt:lpstr>Kretanje stopa ozljeda od 1955.</vt:lpstr>
      <vt:lpstr>Kretanje na primjeru  sektora F</vt:lpstr>
      <vt:lpstr>Primjer kretanja Sektor I</vt:lpstr>
      <vt:lpstr>Vrednovanje ozljeda po temama</vt:lpstr>
      <vt:lpstr>Vrednovanja za prevenciju</vt:lpstr>
      <vt:lpstr>PowerPoint Presentation</vt:lpstr>
      <vt:lpstr>Pitajte nas! </vt:lpstr>
      <vt:lpstr>PowerPoint Presentation</vt:lpstr>
    </vt:vector>
  </TitlesOfParts>
  <Company>AUVA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Georg Effenberger</dc:creator>
  <cp:lastModifiedBy>Sandra</cp:lastModifiedBy>
  <cp:revision>145</cp:revision>
  <cp:lastPrinted>2019-12-11T12:37:34Z</cp:lastPrinted>
  <dcterms:created xsi:type="dcterms:W3CDTF">2010-09-24T06:55:03Z</dcterms:created>
  <dcterms:modified xsi:type="dcterms:W3CDTF">2019-12-11T13:13:33Z</dcterms:modified>
</cp:coreProperties>
</file>