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25"/>
  </p:notesMasterIdLst>
  <p:handoutMasterIdLst>
    <p:handoutMasterId r:id="rId26"/>
  </p:handoutMasterIdLst>
  <p:sldIdLst>
    <p:sldId id="256" r:id="rId3"/>
    <p:sldId id="257" r:id="rId4"/>
    <p:sldId id="258" r:id="rId5"/>
    <p:sldId id="259" r:id="rId6"/>
    <p:sldId id="274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672" userDrawn="1">
          <p15:clr>
            <a:srgbClr val="A4A3A4"/>
          </p15:clr>
        </p15:guide>
        <p15:guide id="4" orient="horz" pos="168" userDrawn="1">
          <p15:clr>
            <a:srgbClr val="A4A3A4"/>
          </p15:clr>
        </p15:guide>
        <p15:guide id="5" pos="7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18" autoAdjust="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>
        <p:guide orient="horz" pos="2160"/>
        <p:guide pos="3840"/>
        <p:guide pos="6672"/>
        <p:guide orient="horz" pos="168"/>
        <p:guide pos="705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68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84C55-34AB-4F04-8C6E-103378987567}" type="datetimeFigureOut">
              <a:rPr lang="en-US" smtClean="0"/>
              <a:t>11/20/2017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82C9A-B1C0-4AB3-B851-094A8352B5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160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32DD9-7C6A-4C91-8CF1-0788B8213502}" type="datetimeFigureOut">
              <a:rPr lang="en-US" smtClean="0"/>
              <a:t>11/20/2017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A033CE-42BD-48B0-899B-D9D2A3E08D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559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033CE-42BD-48B0-899B-D9D2A3E08DB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350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DA2E-A198-42B8-A77A-6063A9DC8646}" type="datetime1">
              <a:rPr lang="en-US" smtClean="0"/>
              <a:t>11/20/2017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 userDrawn="1"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2">
              <a:lumMod val="75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3" name="Freeform 12"/>
          <p:cNvSpPr>
            <a:spLocks/>
          </p:cNvSpPr>
          <p:nvPr userDrawn="1"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</p:spTree>
    <p:extLst>
      <p:ext uri="{BB962C8B-B14F-4D97-AF65-F5344CB8AC3E}">
        <p14:creationId xmlns:p14="http://schemas.microsoft.com/office/powerpoint/2010/main" val="300717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467C-85F7-469C-B16D-CF41F04F5F22}" type="datetime1">
              <a:rPr lang="en-US" smtClean="0"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4918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9436-BD82-44D9-9B6F-6D45FC4FB282}" type="datetime1">
              <a:rPr lang="en-US" smtClean="0"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5077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B0D3-E9C4-4790-9AFC-472238E9D978}" type="datetime1">
              <a:rPr lang="en-US" smtClean="0"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4223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FB39F-05CF-4198-9763-0EA4BE92E0D0}" type="datetime1">
              <a:rPr lang="en-US" smtClean="0"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8600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1D0-1B86-4F30-8D90-913BBBB0A4F2}" type="datetime1">
              <a:rPr lang="en-US" smtClean="0"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158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D5D4-22BE-49CA-89DE-DEB7778B4EA0}" type="datetime1">
              <a:rPr lang="en-US" smtClean="0"/>
              <a:t>11/20/2017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7924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42CB-856E-4E4B-8C89-197AEAE66A5F}" type="datetime1">
              <a:rPr lang="en-US" smtClean="0"/>
              <a:t>11/20/2017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416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A565-20AE-4CD1-A4DD-E062216372E9}" type="datetime1">
              <a:rPr lang="en-US" smtClean="0"/>
              <a:t>11/20/2017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504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9077-B497-459B-927D-21898BE78E1B}" type="datetime1">
              <a:rPr lang="en-US" smtClean="0"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599" y="214424"/>
            <a:ext cx="9448801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94488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88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E5371151-446F-4595-B3D3-21EF3A6E9BFE}" type="datetime1">
              <a:rPr lang="en-US" smtClean="0"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311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2">
              <a:lumMod val="75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0" name="Date Placeholder 9"/>
          <p:cNvSpPr>
            <a:spLocks noGrp="1"/>
          </p:cNvSpPr>
          <p:nvPr userDrawn="1">
            <p:ph type="dt" sz="half" idx="2"/>
          </p:nvPr>
        </p:nvSpPr>
        <p:spPr bwMode="invGray"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fld id="{671E04DB-BE65-47F8-B877-7DBE6DFA71B8}" type="datetime1">
              <a:rPr lang="en-US" smtClean="0"/>
              <a:t>11/20/2017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 userDrawn="1">
            <p:ph type="ftr" sz="quarter" idx="3"/>
          </p:nvPr>
        </p:nvSpPr>
        <p:spPr bwMode="invGray"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 userDrawn="1">
            <p:ph type="sldNum" sz="quarter" idx="4"/>
          </p:nvPr>
        </p:nvSpPr>
        <p:spPr bwMode="invGray"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 userDrawn="1"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 userDrawn="1"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</p:spTree>
    <p:extLst>
      <p:ext uri="{BB962C8B-B14F-4D97-AF65-F5344CB8AC3E}">
        <p14:creationId xmlns:p14="http://schemas.microsoft.com/office/powerpoint/2010/main" val="344051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obilten.com/objavljen-sluzbeni-glasnik-rs-broj-102-od-20-12-2016-godin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btitle 1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RS" sz="2400" b="1" dirty="0"/>
              <a:t>Dejan </a:t>
            </a:r>
            <a:r>
              <a:rPr lang="sr-Latn-RS" sz="2400" b="1" dirty="0" err="1"/>
              <a:t>Radujkov</a:t>
            </a:r>
            <a:r>
              <a:rPr lang="sr-Latn-RS" sz="2400" dirty="0"/>
              <a:t>, </a:t>
            </a:r>
            <a:r>
              <a:rPr lang="sr-Latn-RS" sz="2400" dirty="0" err="1"/>
              <a:t>dipl.inž</a:t>
            </a:r>
            <a:r>
              <a:rPr lang="sr-Latn-RS" sz="2400" dirty="0"/>
              <a:t>. Direktor Instituta za </a:t>
            </a:r>
            <a:r>
              <a:rPr lang="sr-Latn-RS" sz="2400" dirty="0" err="1"/>
              <a:t>preventivu</a:t>
            </a:r>
            <a:r>
              <a:rPr lang="sr-Latn-RS" sz="2400" dirty="0"/>
              <a:t>, zaštitu </a:t>
            </a:r>
          </a:p>
          <a:p>
            <a:r>
              <a:rPr lang="sr-Latn-RS" sz="2400" dirty="0"/>
              <a:t>na radu, protivpožarnu zaštitu i razvoj Novi Sad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Zakon o zaštiti na radu u republici </a:t>
            </a:r>
            <a:r>
              <a:rPr lang="sr-Latn-RS" dirty="0" err="1"/>
              <a:t>srbiji</a:t>
            </a:r>
            <a:br>
              <a:rPr lang="sr-Latn-RS" dirty="0"/>
            </a:br>
            <a:br>
              <a:rPr lang="sr-Latn-RS" dirty="0"/>
            </a:br>
            <a:br>
              <a:rPr lang="en-US" dirty="0"/>
            </a:b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8B99418-1973-4220-AA8D-6C06A5831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584" y="822047"/>
            <a:ext cx="7983565" cy="1184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125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8E99BD5-0D77-478D-A3EA-97125C487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/>
              <a:t>Preventivne mere u ostvarivanju bezbednosti i zdravlja na radu (član 7 zakona) obezbeđuju se primenom savremenih tehničkih, </a:t>
            </a:r>
            <a:r>
              <a:rPr lang="sr-Latn-RS" dirty="0" err="1"/>
              <a:t>ergonomskih</a:t>
            </a:r>
            <a:r>
              <a:rPr lang="sr-Latn-RS" dirty="0"/>
              <a:t>, zdravstvenih, obrazovnih, socijalnih, organizacionih i drugih mera i sredstava za otklanjanje rizika od povređivanja i oštećenja zdravlja zaposlenih, i/ili njihovog svođenja na najmanju moguću meru, u postupku:</a:t>
            </a:r>
          </a:p>
          <a:p>
            <a:r>
              <a:rPr lang="sr-Latn-RS" dirty="0"/>
              <a:t>projektovanja, izgradnje, korišćenja i održavanja objekata namenjenih za radne i pomoćne prostorije, kao i objekata namenjenih za rad na otvorenom prostoru u cilju bezbednog odvijanja procesa rada;</a:t>
            </a:r>
          </a:p>
          <a:p>
            <a:r>
              <a:rPr lang="sr-Latn-RS" dirty="0"/>
              <a:t>projektovanja, izgradnje, korišćenja i održavanja tehnoloških procesa rada sa svom pripadajućom opremom za rad, u cilju bezbednog rada zaposlenih i usklađivanja hemijskih, fizičkih i bioloških štetnosti, </a:t>
            </a:r>
            <a:r>
              <a:rPr lang="sr-Latn-RS" dirty="0" err="1"/>
              <a:t>mikroklime</a:t>
            </a:r>
            <a:r>
              <a:rPr lang="sr-Latn-RS" dirty="0"/>
              <a:t> i osvetljenja na radnim mestima i u radnim i pomoćnim prostorijama sa propisanim merama i normativima za delatnost koja se obavlja na tim radnim mestima i u tim radnim prostorijama;</a:t>
            </a:r>
          </a:p>
          <a:p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1F533E-14FC-4EA8-B963-2B7BD42FE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Preventivne mere (član 7 Zakona)</a:t>
            </a:r>
          </a:p>
        </p:txBody>
      </p:sp>
    </p:spTree>
    <p:extLst>
      <p:ext uri="{BB962C8B-B14F-4D97-AF65-F5344CB8AC3E}">
        <p14:creationId xmlns:p14="http://schemas.microsoft.com/office/powerpoint/2010/main" val="2110329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7212C5-3874-42C7-87E0-A1403351E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/>
              <a:t>Članom 13 zakona poslodavac se obavezuje da donese akt o proceni rizika u pismenoj formi za sva radna mesta u radnoj okolini i da utvrdi način i mere za njihovo otklanjanje.</a:t>
            </a:r>
          </a:p>
          <a:p>
            <a:r>
              <a:rPr lang="sr-Latn-RS" dirty="0"/>
              <a:t>Poslodavac je dužan da izmeni akt o proceni rizika u slučaju pojave svake nove opasnosti i promene nivoa rizika u procesu rada.</a:t>
            </a:r>
          </a:p>
          <a:p>
            <a:r>
              <a:rPr lang="sr-Latn-RS" dirty="0"/>
              <a:t>Akt o proceni rizika zasniva se na utvrđivanju mogućih vrsta opasnosti i štetnosti na radnom mestu u radnoj okolini, na osnovu kojih se vrši procena rizika od nastanka povreda i oštećenja zdravlja zaposlenog.</a:t>
            </a:r>
          </a:p>
          <a:p>
            <a:r>
              <a:rPr lang="sr-Latn-RS" dirty="0"/>
              <a:t>Poslodavac je dužan da izvrši osposobljavanje zaposlenog za bezbedan i zdrav rad kod zasnivanja radnog odnosa, odnosno drugog radnog angažovanja, premeštaja na druge poslove, prilikom uvođenja nove tehnologije ili novih sredstava za rad ili promene opreme za rad, kao i kod promene procesa rada koji može prouzrokovati promenu mera za bezbedan i zdrav rad.</a:t>
            </a:r>
          </a:p>
          <a:p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6581D35-B9EF-47D2-9E6A-2EFB40D41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/>
              <a:t>Obaveze i odgovornost poslodavaca (članovi zakona 8-31)</a:t>
            </a:r>
            <a:br>
              <a:rPr lang="sr-Latn-RS" sz="3200" dirty="0"/>
            </a:b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402306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29B561E-4994-4D89-A270-08D74D2F8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/>
              <a:t>Zaposleni ima pravo i obavezu da se pre početka rada upozna sa merama bezbednosti i zdravlja na radu na poslovima ili na radnom mestu na koje je određen, kao i da se osposobljava za njihovo sprovođenje.</a:t>
            </a:r>
          </a:p>
          <a:p>
            <a:r>
              <a:rPr lang="sr-Latn-RS" dirty="0"/>
              <a:t>Zaposleni ima pravo:</a:t>
            </a:r>
          </a:p>
          <a:p>
            <a:r>
              <a:rPr lang="sr-Latn-RS" dirty="0"/>
              <a:t>da poslodavcu daje predloge, primedbe i obaveštenja o pitanjima bezbednosti i zdravlja na radu;</a:t>
            </a:r>
          </a:p>
          <a:p>
            <a:r>
              <a:rPr lang="sr-Latn-RS" dirty="0"/>
              <a:t>da kontroliše svoje zdravlje prema rizicima radnog mesta, u skladu sa propisima o zdravstvenoj zaštiti.</a:t>
            </a:r>
          </a:p>
          <a:p>
            <a:r>
              <a:rPr lang="sr-Latn-RS" dirty="0"/>
              <a:t>Zaposleni koji radi na radnom mestu sa povećanim rizikom, ima pravo i obavezu da obavi lekarski pregled na koji ga upućuje poslodavac.</a:t>
            </a:r>
          </a:p>
          <a:p>
            <a:r>
              <a:rPr lang="sr-Latn-RS" dirty="0"/>
              <a:t>Zaposleni je dužan da radi na radnom mestu sa povećanim rizikom, na osnovu izveštaja službe medicine rada, kojim se utvrđuje da je zdravstveno sposoban za rad na tom radnom mestu.</a:t>
            </a:r>
          </a:p>
          <a:p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CB85ADB-5520-4DFA-A42C-635F40558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4000" dirty="0"/>
              <a:t>Prava i obaveze </a:t>
            </a:r>
            <a:r>
              <a:rPr lang="sr-Latn-RS" sz="4000" dirty="0" err="1"/>
              <a:t>zap</a:t>
            </a:r>
            <a:r>
              <a:rPr lang="sr-Cyrl-RS" sz="4000" dirty="0"/>
              <a:t>о</a:t>
            </a:r>
            <a:r>
              <a:rPr lang="sr-Latn-RS" sz="4000" dirty="0" err="1"/>
              <a:t>slenih</a:t>
            </a:r>
            <a:r>
              <a:rPr lang="sr-Latn-RS" sz="4000" dirty="0"/>
              <a:t> (članovi zakona 32-36)</a:t>
            </a:r>
            <a:br>
              <a:rPr lang="sr-Latn-RS" dirty="0"/>
            </a:b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72759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5CBF58-95CC-406F-AFF3-5E73499C2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/>
              <a:t>Poslodavac je dužan da organizuje poslove za bezbednost i zdravlje na radu.</a:t>
            </a:r>
          </a:p>
          <a:p>
            <a:r>
              <a:rPr lang="sr-Latn-RS" dirty="0"/>
              <a:t>Poslove bezbednosti i zdravlja na radu može da obavlja lice koje ima položen stručni ispit u skladu sa zakonom.</a:t>
            </a:r>
          </a:p>
          <a:p>
            <a:r>
              <a:rPr lang="sr-Latn-RS" dirty="0"/>
              <a:t>Poslove bezbednosti i zdravlja na radu poslodavac može da obavlja sam u delatnostima trgovine na malo, usluga smeštaja i ishrane, informisanja i komunikacija, finansijskim i osiguranja, poslovanja nekretninama, stručnim, naučnim, inovacionim, administrativnim i pomoćnim uslužnim delatnostima, obaveznog socijalnog osiguranja, obrazovanja, umetnosti, zabave i rekreacije, kao i ostalim uslužnim delatnostima, ako ima do 20 zaposlenih i nije dužan da ima položen stručni ispit.</a:t>
            </a:r>
          </a:p>
          <a:p>
            <a:r>
              <a:rPr lang="sr-Latn-RS" dirty="0"/>
              <a:t>Za obavljanje poslova bezbednosti i zdravlja na radu poslodavac može da odredi jednog ili više od svojih zaposlenih ili da angažuje pravno lice, odnosno preduzetnika koji imaju licencu.</a:t>
            </a:r>
          </a:p>
          <a:p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0905C87-1C32-4DDE-B322-AC4CCF913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3200" dirty="0"/>
              <a:t>Organizovanje poslova bezbednosti i zdravlja na radu (članovi zakona 37-43)</a:t>
            </a:r>
            <a:br>
              <a:rPr lang="sr-Latn-RS" sz="3200" dirty="0"/>
            </a:b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420216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00E6009-013D-483F-AAF6-78B17C3FC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/>
              <a:t>Član 37a - Poslodavac u delatnostima građevinarstva, poljoprivrede, šumarstva i ribarstva, rudarstva, prerađivačke industrije, snabdevanja električnom energijom, gasom, parom i klimatizacije (osim trgovine električnom energijom i gasovitim gorivima preko gasovodne mreže), snabdevanja vodom, upravljanja otpadnim vodama, kontrolisanja procesa uklanjanja otpada i sličnim aktivnostima, kao i u delatnostima zdravstvene i socijalne zaštite, dužan je da za poslove bezbednosti i zdravlja na radu odredi lice koje ima najmanje stečeno visoko obrazovanje na osnovnim akademskim studijama u obimu od najmanje 180 ESPB bodova, osnovnim strukovnim studijama, odnosno na studijama u trajanju do tri godine iz naučne, odnosno stručne oblasti u okviru obrazovno-naučnog polja tehničko-tehnoloških nauka, prirodno-matematičkih nauka ili medicinskih nauka. </a:t>
            </a:r>
          </a:p>
          <a:p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7E0EBF0-81E6-4AB4-A3E1-C6B24B10D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>
            <a:noAutofit/>
          </a:bodyPr>
          <a:lstStyle/>
          <a:p>
            <a:r>
              <a:rPr lang="sr-Latn-RS" sz="3200" dirty="0"/>
              <a:t>Organizovanje poslova bezbednosti i zdravlja na radu (članovi zakona 37-43)</a:t>
            </a:r>
            <a:br>
              <a:rPr lang="sr-Latn-RS" sz="3200" dirty="0"/>
            </a:b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191407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98B5DB-44F3-4BEC-AD4C-836D80245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/>
              <a:t>sprovodi postupak procene rizika;</a:t>
            </a:r>
          </a:p>
          <a:p>
            <a:r>
              <a:rPr lang="sr-Latn-RS" dirty="0"/>
              <a:t>vrši kontrolu i daje savete poslodavcu u planiranju, izboru, korišćenju i održavanju sredstava za rad, opasnih materija i sredstava i opreme za ličnu zaštitu na radu; </a:t>
            </a:r>
          </a:p>
          <a:p>
            <a:r>
              <a:rPr lang="sr-Latn-RS" dirty="0"/>
              <a:t>učestvuje u opremanju i uređivanju radnog mesta u cilju obezbeđivanja bezbednih i zdravih uslova rada;</a:t>
            </a:r>
          </a:p>
          <a:p>
            <a:r>
              <a:rPr lang="sr-Latn-RS" dirty="0"/>
              <a:t>organizuje preventivna i periodična ispitivanja uslova radne okoline;</a:t>
            </a:r>
          </a:p>
          <a:p>
            <a:r>
              <a:rPr lang="sr-Latn-RS" dirty="0"/>
              <a:t>organizuje preventivne i periodične preglede i proveru opreme za rad;</a:t>
            </a:r>
          </a:p>
          <a:p>
            <a:r>
              <a:rPr lang="sr-Latn-RS" dirty="0"/>
              <a:t>predlaže mere za poboljšanje uslova rada, naročito na radnom mestu sa povećanim rizikom;</a:t>
            </a:r>
          </a:p>
          <a:p>
            <a:r>
              <a:rPr lang="sr-Latn-RS" dirty="0"/>
              <a:t>svakodnevno prati i kontroliše primenu mera za bezbednost i zdravlje kod poslodavca;</a:t>
            </a:r>
          </a:p>
          <a:p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16976D4-4A91-4135-8D61-84F836004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3200" dirty="0"/>
              <a:t>Lice za bezbednost i zdravlje na radu obavlja poslove u skladu sa zakonom, a naročito:</a:t>
            </a:r>
            <a:br>
              <a:rPr lang="sr-Latn-RS" sz="3200" dirty="0"/>
            </a:b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1346720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898578D-15F4-4A48-99C7-83A2A5400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sz="3400" dirty="0"/>
              <a:t>prati stanje u vezi sa povredama na radu i profesionalnim oboljenjima, kao i bolestima u vezi sa radom, učestvuje u utvrđivanju njihovih uzroka i priprema izveštaje sa predlozima mera za njihovo otklanjanje;</a:t>
            </a:r>
          </a:p>
          <a:p>
            <a:r>
              <a:rPr lang="sr-Latn-RS" sz="3400" dirty="0"/>
              <a:t>priprema i sprovodi osposobljavanje zaposlenih za bezbedan i zdrav rad;</a:t>
            </a:r>
          </a:p>
          <a:p>
            <a:r>
              <a:rPr lang="sr-Latn-RS" sz="3400" dirty="0"/>
              <a:t>priprema uputstva za bezbedan rad i kontroliše njihovu primenu;</a:t>
            </a:r>
          </a:p>
          <a:p>
            <a:r>
              <a:rPr lang="sr-Latn-RS" sz="3400" dirty="0"/>
              <a:t>zabranjuje rad na radnom mestu ili upotrebu sredstva za rad, u slučaju kada utvrdi neposrednu opasnost po život ili zdravlje zaposlenog;</a:t>
            </a:r>
          </a:p>
          <a:p>
            <a:r>
              <a:rPr lang="sr-Latn-RS" sz="3400" dirty="0"/>
              <a:t>sarađuje i koordinira rad sa službom medicine rada po svim pitanjima u oblasti bezbednosti i zdravlja na radu;</a:t>
            </a:r>
          </a:p>
          <a:p>
            <a:r>
              <a:rPr lang="sr-Latn-RS" sz="3400" dirty="0"/>
              <a:t>vodi evidencije u oblasti bezbednosti i zdravlja na radu kod poslodavca.</a:t>
            </a:r>
          </a:p>
          <a:p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BFF23F8-3006-4535-850B-4E3534A17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3200" dirty="0"/>
              <a:t>Lice za bezbednost i zdravlje na radu obavlja poslove u skladu sa zakonom, a naročito:</a:t>
            </a:r>
            <a:br>
              <a:rPr lang="sr-Latn-RS" sz="3200" dirty="0"/>
            </a:b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290034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5BD31F-9972-43A4-BDB2-E6A1C40B7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Zaposleni kod poslodavca imaju pravo da izaberu jednog ili više predstavnika za bezbednost i zdravlje na radu (u daljem tekstu: predstavnik zaposlenih).</a:t>
            </a:r>
          </a:p>
          <a:p>
            <a:r>
              <a:rPr lang="sr-Latn-RS" dirty="0"/>
              <a:t>Najmanje tri predstavnika zaposlenih obrazuju Odbor za bezbednost i zdravlje na radu (u daljem tekstu: Odbor).</a:t>
            </a:r>
          </a:p>
          <a:p>
            <a:r>
              <a:rPr lang="sr-Latn-RS" dirty="0"/>
              <a:t>Poslodavac dužan je da u Odbor imenuje najmanje jednog svog predstavnika, tako da broj predstavnika zaposlenih bude veći za najmanje jedan od broja predstavnika poslodavca.</a:t>
            </a:r>
          </a:p>
          <a:p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130BE2-B1A8-48EE-B6F2-A2B079B3D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CS" sz="3200" dirty="0"/>
              <a:t>Predstavnik zaposlenih za </a:t>
            </a:r>
            <a:r>
              <a:rPr lang="sr-Latn-CS" sz="3200" dirty="0" err="1"/>
              <a:t>bezbednost</a:t>
            </a:r>
            <a:r>
              <a:rPr lang="sr-Latn-CS" sz="3200" dirty="0"/>
              <a:t> i zdravlje na radu (članovi 44-48)</a:t>
            </a:r>
            <a:br>
              <a:rPr lang="sr-Latn-RS" sz="3200" dirty="0"/>
            </a:b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3427406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9DACCF5-2919-4F99-AB47-3D031B5EE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" indent="0">
              <a:buNone/>
            </a:pPr>
            <a:r>
              <a:rPr lang="sr-Latn-RS" dirty="0"/>
              <a:t>Poslodavac je dužan da vodi i čuva evidencije o:</a:t>
            </a:r>
          </a:p>
          <a:p>
            <a:pPr marL="36576" indent="0">
              <a:buNone/>
            </a:pPr>
            <a:r>
              <a:rPr lang="sr-Latn-RS" dirty="0"/>
              <a:t>1) radnim mestima sa povećanim rizikom;</a:t>
            </a:r>
          </a:p>
          <a:p>
            <a:pPr marL="36576" indent="0">
              <a:buNone/>
            </a:pPr>
            <a:r>
              <a:rPr lang="sr-Latn-RS" dirty="0"/>
              <a:t>2) zaposlenima raspoređenim na radna mesta sa povećanim rizikom i lekarskim pregledima zaposlenih raspoređenih na ta radna mesta;</a:t>
            </a:r>
          </a:p>
          <a:p>
            <a:pPr marL="36576" indent="0">
              <a:buNone/>
            </a:pPr>
            <a:r>
              <a:rPr lang="sr-Latn-RS" dirty="0"/>
              <a:t>3) povredama na radu, profesionalnim oboljenjima i bolestima u vezi sa radom;</a:t>
            </a:r>
          </a:p>
          <a:p>
            <a:pPr marL="36576" indent="0">
              <a:buNone/>
            </a:pPr>
            <a:r>
              <a:rPr lang="sr-Latn-RS" dirty="0"/>
              <a:t>4) zaposlenima osposobljenim za bezbedan i zdrav rad;</a:t>
            </a:r>
          </a:p>
          <a:p>
            <a:pPr marL="36576" indent="0">
              <a:buNone/>
            </a:pPr>
            <a:r>
              <a:rPr lang="sr-Latn-RS" dirty="0"/>
              <a:t>5) opasnim materijama koje koristi u toku rada;</a:t>
            </a:r>
          </a:p>
          <a:p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0922A38-91FF-4266-9E57-7E91A05FE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/>
              <a:t>Evidencija, saradnja, izveštavanje (članovi zakona 49-53)</a:t>
            </a:r>
            <a:br>
              <a:rPr lang="sr-Latn-RS" sz="3200" dirty="0"/>
            </a:b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370460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278CF91-BB87-4618-9B64-9E4E0B276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sr-Latn-RS" dirty="0"/>
              <a:t>6) izvršenim ispitivanjima uslova radne okoline;</a:t>
            </a:r>
          </a:p>
          <a:p>
            <a:pPr marL="36576" indent="0">
              <a:buNone/>
            </a:pPr>
            <a:r>
              <a:rPr lang="sr-Latn-RS" dirty="0"/>
              <a:t>7) izvršenim pregledima i proverama opreme za rad;</a:t>
            </a:r>
          </a:p>
          <a:p>
            <a:pPr marL="36576" indent="0">
              <a:buNone/>
            </a:pPr>
            <a:r>
              <a:rPr lang="sr-Latn-RS" dirty="0"/>
              <a:t>8) prijavama iz člana 50. ovog zakona;</a:t>
            </a:r>
          </a:p>
          <a:p>
            <a:pPr marL="36576" indent="0">
              <a:buNone/>
            </a:pPr>
            <a:r>
              <a:rPr lang="sr-Latn-RS" dirty="0"/>
              <a:t>9) izdatim sredstvima i opremi za ličnu zaštitu na radu; </a:t>
            </a:r>
          </a:p>
          <a:p>
            <a:pPr marL="36576" indent="0">
              <a:buNone/>
            </a:pPr>
            <a:r>
              <a:rPr lang="sr-Latn-RS" dirty="0"/>
              <a:t>10) izvršenim lekarskim pregledima zaposlenih u skladu sa propisima o bezbednosti i zdravlju na radu.</a:t>
            </a:r>
          </a:p>
          <a:p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C751D57-1974-4018-8C7C-A471144C1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/>
              <a:t>Evidencija, saradnja, izveštavanje (članovi zakona 49-53)</a:t>
            </a:r>
            <a:br>
              <a:rPr lang="sr-Latn-RS" sz="3200" dirty="0"/>
            </a:b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1674032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CS" b="1" dirty="0"/>
              <a:t>Zakon o </a:t>
            </a:r>
            <a:r>
              <a:rPr lang="sr-Latn-CS" b="1" dirty="0" err="1"/>
              <a:t>bezbednosti</a:t>
            </a:r>
            <a:r>
              <a:rPr lang="sr-Latn-CS" b="1" dirty="0"/>
              <a:t> i zdravlju na radu </a:t>
            </a:r>
            <a:r>
              <a:rPr lang="sr-Latn-CS" dirty="0"/>
              <a:t>(„Sl. glasnik RS“ broj 101/05 i 91/15), proizišao iz Direktive EU 89/391/EEC o uvođenju </a:t>
            </a:r>
            <a:r>
              <a:rPr lang="sr-Latn-CS" dirty="0" err="1"/>
              <a:t>mera</a:t>
            </a:r>
            <a:r>
              <a:rPr lang="sr-Latn-CS" dirty="0"/>
              <a:t> za podsticanje poboljšanja </a:t>
            </a:r>
            <a:r>
              <a:rPr lang="sr-Latn-CS" dirty="0" err="1"/>
              <a:t>bezbednosti</a:t>
            </a:r>
            <a:r>
              <a:rPr lang="sr-Latn-CS" dirty="0"/>
              <a:t> i zdravlja radnika</a:t>
            </a:r>
            <a:endParaRPr lang="sr-Latn-RS" dirty="0"/>
          </a:p>
          <a:p>
            <a:pPr lvl="0"/>
            <a:r>
              <a:rPr lang="sr-Latn-CS" dirty="0"/>
              <a:t>Zakon o radu ("Sl. glasnik RS" br. 24/05, 61/05, 54/09, 32/13,75/14)</a:t>
            </a:r>
            <a:endParaRPr lang="sr-Latn-RS" dirty="0"/>
          </a:p>
          <a:p>
            <a:pPr marL="36576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Zakonske odredbe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668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41BC9E5-12C5-4886-9750-8B9F2358C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sr-Latn-RS" dirty="0"/>
              <a:t>Ministar nadležan za rad rešenjem izdaje licencu:</a:t>
            </a:r>
          </a:p>
          <a:p>
            <a:r>
              <a:rPr lang="sr-Latn-RS" dirty="0"/>
              <a:t>pravnom licu ili preduzetniku za obavljanje poslova bezbednosti i zdravlja na radu </a:t>
            </a:r>
          </a:p>
          <a:p>
            <a:r>
              <a:rPr lang="sr-Latn-RS" dirty="0"/>
              <a:t>pravnom licu za obavljanje poslova pregleda i provere opreme za rad i ispitivanja uslova radne okoline</a:t>
            </a:r>
          </a:p>
          <a:p>
            <a:r>
              <a:rPr lang="sr-Latn-RS" dirty="0"/>
              <a:t>odgovornom licu u pravnom licu </a:t>
            </a:r>
          </a:p>
          <a:p>
            <a:pPr marL="36576" indent="0">
              <a:buNone/>
            </a:pPr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3DEFF4-3FA0-4884-B8EA-D5442FF13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/>
              <a:t>Stručni ispit i izdavanje licenci (članovi zakona 54-58)</a:t>
            </a:r>
            <a:br>
              <a:rPr lang="sr-Latn-RS" sz="3200" dirty="0"/>
            </a:b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1222397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8930B5-8B76-4D50-B1AE-B802958A2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Licenca za obavljanje poslova u oblasti bezbednosti i zdravlja na radu</a:t>
            </a:r>
          </a:p>
          <a:p>
            <a:r>
              <a:rPr lang="sr-Latn-RS" dirty="0"/>
              <a:t>Licencu za obavljanje poslova pregleda i provere opreme za rad</a:t>
            </a:r>
          </a:p>
          <a:p>
            <a:r>
              <a:rPr lang="sr-Latn-RS" dirty="0"/>
              <a:t>Licenca za obavljanje ispitivanja uslova radne okoline</a:t>
            </a:r>
          </a:p>
          <a:p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610A12B-AAE7-47DB-8756-7ECB0BE10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/>
              <a:t>Stručni ispit i izdavanje licenci (članovi zakona 54-58)</a:t>
            </a:r>
            <a:br>
              <a:rPr lang="sr-Latn-RS" sz="3200" dirty="0"/>
            </a:b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321247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0700F-CB9B-4D7D-9566-D8E437E8C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319"/>
            <a:ext cx="9960864" cy="5940213"/>
          </a:xfrm>
        </p:spPr>
        <p:txBody>
          <a:bodyPr/>
          <a:lstStyle/>
          <a:p>
            <a:pPr algn="ctr"/>
            <a:r>
              <a:rPr lang="sr-Latn-RS" dirty="0"/>
              <a:t>Hvala na pažnji!</a:t>
            </a:r>
          </a:p>
        </p:txBody>
      </p:sp>
    </p:spTree>
    <p:extLst>
      <p:ext uri="{BB962C8B-B14F-4D97-AF65-F5344CB8AC3E}">
        <p14:creationId xmlns:p14="http://schemas.microsoft.com/office/powerpoint/2010/main" val="330431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sr-Latn-CS" dirty="0"/>
              <a:t>Pravilnik o načinu i postupku </a:t>
            </a:r>
            <a:r>
              <a:rPr lang="sr-Latn-CS" dirty="0" err="1"/>
              <a:t>procene</a:t>
            </a:r>
            <a:r>
              <a:rPr lang="sr-Latn-CS" dirty="0"/>
              <a:t> rizika na radnom </a:t>
            </a:r>
            <a:r>
              <a:rPr lang="sr-Latn-CS" dirty="0" err="1"/>
              <a:t>mestu</a:t>
            </a:r>
            <a:r>
              <a:rPr lang="sr-Latn-CS" dirty="0"/>
              <a:t> i u radnoj okolini  („Sl. glasnik RS“ broj 72/06, 84/06 ispravka, 30/10 i 102/15)</a:t>
            </a:r>
            <a:endParaRPr lang="sr-Latn-RS" dirty="0"/>
          </a:p>
          <a:p>
            <a:pPr lvl="0"/>
            <a:r>
              <a:rPr lang="sr-Latn-CS" dirty="0"/>
              <a:t>Pravilnik postupku pregleda i </a:t>
            </a:r>
            <a:r>
              <a:rPr lang="sr-Latn-CS" dirty="0" err="1"/>
              <a:t>provere</a:t>
            </a:r>
            <a:r>
              <a:rPr lang="sr-Latn-CS" dirty="0"/>
              <a:t> opreme za rad i ispitivanja uslova radne okoline  („Sl. glasnik RS“ broj 94/06, 108/06-ispravka, 114/14 i 102/15)</a:t>
            </a:r>
            <a:endParaRPr lang="sr-Latn-RS" dirty="0"/>
          </a:p>
          <a:p>
            <a:pPr lvl="0"/>
            <a:r>
              <a:rPr lang="sr-Latn-CS" dirty="0"/>
              <a:t>Pravilnik o preventivnim </a:t>
            </a:r>
            <a:r>
              <a:rPr lang="sr-Latn-CS" dirty="0" err="1"/>
              <a:t>merama</a:t>
            </a:r>
            <a:r>
              <a:rPr lang="sr-Latn-CS" dirty="0"/>
              <a:t> za </a:t>
            </a:r>
            <a:r>
              <a:rPr lang="sr-Latn-CS" dirty="0" err="1"/>
              <a:t>bezbedan</a:t>
            </a:r>
            <a:r>
              <a:rPr lang="sr-Latn-CS" dirty="0"/>
              <a:t> i zdrav rad na radnom </a:t>
            </a:r>
            <a:r>
              <a:rPr lang="sr-Latn-CS" dirty="0" err="1"/>
              <a:t>mestu</a:t>
            </a:r>
            <a:r>
              <a:rPr lang="sr-Latn-CS" dirty="0"/>
              <a:t> ("</a:t>
            </a:r>
            <a:r>
              <a:rPr lang="sr-Latn-CS" dirty="0" err="1"/>
              <a:t>Sl.glasnik</a:t>
            </a:r>
            <a:r>
              <a:rPr lang="sr-Latn-CS" dirty="0"/>
              <a:t> RS" br. 21/2009)</a:t>
            </a:r>
            <a:endParaRPr lang="sr-Latn-RS" dirty="0"/>
          </a:p>
          <a:p>
            <a:pPr lvl="0"/>
            <a:r>
              <a:rPr lang="sr-Latn-CS" dirty="0"/>
              <a:t>Pravilnik o preventivnim </a:t>
            </a:r>
            <a:r>
              <a:rPr lang="sr-Latn-CS" dirty="0" err="1"/>
              <a:t>merama</a:t>
            </a:r>
            <a:r>
              <a:rPr lang="sr-Latn-CS" dirty="0"/>
              <a:t> za </a:t>
            </a:r>
            <a:r>
              <a:rPr lang="sr-Latn-CS" dirty="0" err="1"/>
              <a:t>bezbedan</a:t>
            </a:r>
            <a:r>
              <a:rPr lang="sr-Latn-CS" dirty="0"/>
              <a:t> i zdrav rad pri korišćenju sredstava i opreme za ličnu zaštitu na radu ("Sl. glasnik Srbije" br. 92/08),</a:t>
            </a:r>
            <a:endParaRPr lang="sr-Latn-RS" dirty="0"/>
          </a:p>
          <a:p>
            <a:pPr lvl="0"/>
            <a:r>
              <a:rPr lang="sr-Latn-CS" dirty="0"/>
              <a:t>Pravilnik o preventivnim </a:t>
            </a:r>
            <a:r>
              <a:rPr lang="sr-Latn-CS" dirty="0" err="1"/>
              <a:t>merama</a:t>
            </a:r>
            <a:r>
              <a:rPr lang="sr-Latn-CS" dirty="0"/>
              <a:t> za </a:t>
            </a:r>
            <a:r>
              <a:rPr lang="sr-Latn-CS" dirty="0" err="1"/>
              <a:t>bezbedan</a:t>
            </a:r>
            <a:r>
              <a:rPr lang="sr-Latn-CS" dirty="0"/>
              <a:t> i zdrav rad pri korišćenju opreme za rad  („Sl. glasnik RS“ broj 23/09, 123/12 i 102/15)</a:t>
            </a:r>
            <a:endParaRPr lang="sr-Latn-RS" dirty="0"/>
          </a:p>
          <a:p>
            <a:pPr lvl="0"/>
            <a:r>
              <a:rPr lang="sr-Latn-CS" dirty="0"/>
              <a:t>Pravilnik o preventivnim </a:t>
            </a:r>
            <a:r>
              <a:rPr lang="sr-Latn-CS" dirty="0" err="1"/>
              <a:t>merama</a:t>
            </a:r>
            <a:r>
              <a:rPr lang="sr-Latn-CS" dirty="0"/>
              <a:t> za </a:t>
            </a:r>
            <a:r>
              <a:rPr lang="sr-Latn-CS" dirty="0" err="1"/>
              <a:t>bezbedan</a:t>
            </a:r>
            <a:r>
              <a:rPr lang="sr-Latn-CS" dirty="0"/>
              <a:t> i zdrav rad pri izlaganju hemijskim materijama ("Sl. glasnik Srbije" br. 106/09)</a:t>
            </a:r>
            <a:endParaRPr lang="sr-Latn-RS" dirty="0"/>
          </a:p>
          <a:p>
            <a:pPr marL="36576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Podzakonski akti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77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sr-Latn-CS" dirty="0"/>
              <a:t>Pravilnik o prethodnim i periodičnim </a:t>
            </a:r>
            <a:r>
              <a:rPr lang="sr-Latn-CS" dirty="0" err="1"/>
              <a:t>pregledima</a:t>
            </a:r>
            <a:r>
              <a:rPr lang="sr-Latn-CS" dirty="0"/>
              <a:t> zaposlenih na radnim </a:t>
            </a:r>
            <a:r>
              <a:rPr lang="sr-Latn-CS" dirty="0" err="1"/>
              <a:t>mestima</a:t>
            </a:r>
            <a:r>
              <a:rPr lang="sr-Latn-CS" dirty="0"/>
              <a:t> sa povećanim rizikom ("Sl. glasnik RS" br. 120/07, 93/08),</a:t>
            </a:r>
            <a:endParaRPr lang="sr-Latn-RS" dirty="0"/>
          </a:p>
          <a:p>
            <a:pPr lvl="0"/>
            <a:r>
              <a:rPr lang="sr-Latn-CS" dirty="0"/>
              <a:t>Pravilnik o preventivnim </a:t>
            </a:r>
            <a:r>
              <a:rPr lang="sr-Latn-CS" dirty="0" err="1"/>
              <a:t>merama</a:t>
            </a:r>
            <a:r>
              <a:rPr lang="sr-Latn-CS" dirty="0"/>
              <a:t> za </a:t>
            </a:r>
            <a:r>
              <a:rPr lang="sr-Latn-CS" dirty="0" err="1"/>
              <a:t>bezbedan</a:t>
            </a:r>
            <a:r>
              <a:rPr lang="sr-Latn-CS" dirty="0"/>
              <a:t> i zdrav rad opreme za rad sa ekranom ("Sl. glasnik RS" br. 106/09  i 93/2013),</a:t>
            </a:r>
            <a:endParaRPr lang="sr-Latn-RS" dirty="0"/>
          </a:p>
          <a:p>
            <a:pPr lvl="0"/>
            <a:r>
              <a:rPr lang="sr-Latn-CS" dirty="0"/>
              <a:t>Pravilnik o preventivnim </a:t>
            </a:r>
            <a:r>
              <a:rPr lang="sr-Latn-CS" dirty="0" err="1"/>
              <a:t>merama</a:t>
            </a:r>
            <a:r>
              <a:rPr lang="sr-Latn-CS" dirty="0"/>
              <a:t> za </a:t>
            </a:r>
            <a:r>
              <a:rPr lang="sr-Latn-CS" dirty="0" err="1"/>
              <a:t>bezbedan</a:t>
            </a:r>
            <a:r>
              <a:rPr lang="sr-Latn-CS" dirty="0"/>
              <a:t> i zdrav rad pri ručnom prenošenju tereta («</a:t>
            </a:r>
            <a:r>
              <a:rPr lang="sr-Latn-CS" dirty="0" err="1"/>
              <a:t>Sl.glasnik</a:t>
            </a:r>
            <a:r>
              <a:rPr lang="sr-Latn-CS" dirty="0"/>
              <a:t> Srbije» br. 106/09),</a:t>
            </a:r>
            <a:endParaRPr lang="sr-Latn-RS" dirty="0"/>
          </a:p>
          <a:p>
            <a:pPr lvl="0"/>
            <a:r>
              <a:rPr lang="sr-Latn-CS" dirty="0"/>
              <a:t>Pravilnik o </a:t>
            </a:r>
            <a:r>
              <a:rPr lang="sr-Latn-CS" dirty="0" err="1"/>
              <a:t>merama</a:t>
            </a:r>
            <a:r>
              <a:rPr lang="sr-Latn-CS" dirty="0"/>
              <a:t> za </a:t>
            </a:r>
            <a:r>
              <a:rPr lang="sr-Latn-CS" dirty="0" err="1"/>
              <a:t>bezbedan</a:t>
            </a:r>
            <a:r>
              <a:rPr lang="sr-Latn-CS" dirty="0"/>
              <a:t> i zdrav rad zaposlene žene za </a:t>
            </a:r>
            <a:r>
              <a:rPr lang="sr-Latn-CS" dirty="0" err="1"/>
              <a:t>vreme</a:t>
            </a:r>
            <a:r>
              <a:rPr lang="sr-Latn-CS" dirty="0"/>
              <a:t> trudnoće, porodilje i zaposlene koja doji </a:t>
            </a:r>
            <a:r>
              <a:rPr lang="sr-Latn-CS" dirty="0" err="1"/>
              <a:t>dete</a:t>
            </a:r>
            <a:r>
              <a:rPr lang="sr-Latn-CS" dirty="0"/>
              <a:t>  “Službeni glasnik RS”, broj </a:t>
            </a:r>
            <a:r>
              <a:rPr lang="sr-Latn-CS" dirty="0">
                <a:solidFill>
                  <a:schemeClr val="tx1">
                    <a:lumMod val="95000"/>
                  </a:schemeClr>
                </a:solidFill>
                <a:hlinkClick r:id="rId2"/>
              </a:rPr>
              <a:t>102/2016</a:t>
            </a:r>
            <a:endParaRPr lang="sr-Latn-CS" dirty="0">
              <a:solidFill>
                <a:schemeClr val="tx1">
                  <a:lumMod val="95000"/>
                </a:schemeClr>
              </a:solidFill>
            </a:endParaRPr>
          </a:p>
          <a:p>
            <a:pPr lvl="0"/>
            <a:r>
              <a:rPr lang="sr-Latn-CS">
                <a:solidFill>
                  <a:schemeClr val="tx1">
                    <a:lumMod val="95000"/>
                  </a:schemeClr>
                </a:solidFill>
              </a:rPr>
              <a:t>…</a:t>
            </a:r>
            <a:endParaRPr lang="sr-Latn-RS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Podzakonski akti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40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A272A7B-AE2B-4FAE-8434-47A0E2A7C4F8}"/>
              </a:ext>
            </a:extLst>
          </p:cNvPr>
          <p:cNvSpPr/>
          <p:nvPr/>
        </p:nvSpPr>
        <p:spPr>
          <a:xfrm>
            <a:off x="736599" y="499859"/>
            <a:ext cx="10456333" cy="3029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r-Latn-R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sastavu ministarstva nadležnog za rad obrazuje se </a:t>
            </a:r>
            <a:r>
              <a:rPr lang="sr-Latn-RS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Uprava za bezbednost i zdravlje na radu</a:t>
            </a:r>
            <a:r>
              <a:rPr lang="sr-Latn-R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koja obavlja poslove državne uprave sa ciljem unapređivanja i razvoja bezbednosti i zdravlja na radu, odnosno smanjenja povreda na radu i profesionalnih oboljenja.</a:t>
            </a:r>
          </a:p>
        </p:txBody>
      </p:sp>
    </p:spTree>
    <p:extLst>
      <p:ext uri="{BB962C8B-B14F-4D97-AF65-F5344CB8AC3E}">
        <p14:creationId xmlns:p14="http://schemas.microsoft.com/office/powerpoint/2010/main" val="309503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BFC2A2-B6DA-47AE-A720-382945142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dirty="0"/>
              <a:t>priprema propise u oblasti bezbednosti i zdravlja na radu, kao i mišljenja za njihovu primenu; </a:t>
            </a:r>
          </a:p>
          <a:p>
            <a:r>
              <a:rPr lang="sr-Latn-RS" dirty="0"/>
              <a:t>priprema stručne osnove za izradu nacionalnog programa razvoja bezbednosti i zdravlja na radu i prati njegovo ostvarivanje;</a:t>
            </a:r>
          </a:p>
          <a:p>
            <a:r>
              <a:rPr lang="sr-Latn-RS" dirty="0"/>
              <a:t>prati i ocenjuje stanje bezbednosti i zdravlja na radu i priprema stavove za jedinstveno uređivanje mera bezbednosti i zdravlja na radu koje su predmet ovog zakona i drugih propisa;</a:t>
            </a:r>
          </a:p>
          <a:p>
            <a:r>
              <a:rPr lang="sr-Latn-RS" dirty="0"/>
              <a:t>istražuje i podstiče razvoj u oblasti humanizacije rada;</a:t>
            </a:r>
          </a:p>
          <a:p>
            <a:r>
              <a:rPr lang="sr-Latn-RS" dirty="0"/>
              <a:t>pruža stručnu pomoć u oblasti bezbednosti i zdravlja zaposlenih;</a:t>
            </a:r>
          </a:p>
          <a:p>
            <a:r>
              <a:rPr lang="sr-Latn-RS" dirty="0"/>
              <a:t>priprema metodologije za obavljanje poslova pregleda i ispitivanja u oblasti bezbednosti i zdravlja na radu;</a:t>
            </a:r>
          </a:p>
          <a:p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25FCD6-B8C2-4081-A263-E3E7B950C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Uprava za BZNR obavlja sledeće poslove: </a:t>
            </a:r>
            <a:br>
              <a:rPr lang="sr-Latn-RS" dirty="0"/>
            </a:b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04697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554F27-7B79-4B1D-AA24-A4B75FC5D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RS" dirty="0"/>
              <a:t>proučava uzroke i pojave koji za posledicu imaju povrede na radu, profesionalne bolesti i bolesti u vezi sa radom;</a:t>
            </a:r>
          </a:p>
          <a:p>
            <a:r>
              <a:rPr lang="sr-Latn-RS" dirty="0"/>
              <a:t>organizuje polaganje stručnih ispita iz člana 54. ovog zakona, o čemu vodi evidenciju; </a:t>
            </a:r>
          </a:p>
          <a:p>
            <a:r>
              <a:rPr lang="sr-Latn-RS" dirty="0"/>
              <a:t>vrši nadzor nad radom pravnih lica i preduzetnika kao i odgovornih lica sa licencom i priprema predloge rešenja za izdavanje i oduzimanje licenci iz čl. 55. i 57. ovog zakona, o čemu vodi evidenciju;</a:t>
            </a:r>
          </a:p>
          <a:p>
            <a:r>
              <a:rPr lang="sr-Latn-RS" dirty="0"/>
              <a:t>prikuplja i analizira podatke o povredama na radu, profesionalnim oboljenjima, bolestima u vezi sa radom i pojavama koje utiču na zdravlje zaposlenih;</a:t>
            </a:r>
          </a:p>
          <a:p>
            <a:r>
              <a:rPr lang="sr-Latn-RS" dirty="0"/>
              <a:t>obavlja informaciono-dokumentacionu delatnost u oblasti bezbednosti i zdravlja zaposlenih;</a:t>
            </a:r>
          </a:p>
          <a:p>
            <a:r>
              <a:rPr lang="sr-Latn-RS" dirty="0"/>
              <a:t>organizuje savetovanja, vrši edukaciju zaposlenih, poslodavaca, lica za bezbednost i zdravlje na radu, inspektora i dr., objavljuje različite materijale i informiše javnost o stanju u oblasti bezbednosti i zdravlja na radu;</a:t>
            </a:r>
          </a:p>
          <a:p>
            <a:r>
              <a:rPr lang="sr-Latn-RS" dirty="0"/>
              <a:t>stara se o primeni međunarodnih akata u oblasti bezbednosti i zdravlja na radu;</a:t>
            </a:r>
          </a:p>
          <a:p>
            <a:r>
              <a:rPr lang="sr-Latn-RS" dirty="0"/>
              <a:t>podstiče obrazovanje i razvijanje kulture rada u oblasti bezbednosti i zdravlja na radu, stara se o dodeli nacionalnih priznanja u oblasti bezbednosti i zdravlja na radu, o čemu vodi evidenciju u koju unosi ime i prezime fizičkog lica.</a:t>
            </a:r>
          </a:p>
          <a:p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270265-E625-4462-8865-4132E7286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Uprava za BZNR obavlja sledeće poslove:</a:t>
            </a:r>
          </a:p>
        </p:txBody>
      </p:sp>
    </p:spTree>
    <p:extLst>
      <p:ext uri="{BB962C8B-B14F-4D97-AF65-F5344CB8AC3E}">
        <p14:creationId xmlns:p14="http://schemas.microsoft.com/office/powerpoint/2010/main" val="60345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6751540-BEAA-415F-A2FB-AED32853FAE1}"/>
              </a:ext>
            </a:extLst>
          </p:cNvPr>
          <p:cNvSpPr/>
          <p:nvPr/>
        </p:nvSpPr>
        <p:spPr>
          <a:xfrm>
            <a:off x="1117599" y="1329268"/>
            <a:ext cx="991446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Inspekcijski nadzor</a:t>
            </a:r>
            <a:r>
              <a:rPr lang="sr-Latn-R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nad primenom zakona, propisa donetih na osnovu zakona, tehničkih i drugih mera koje se odnose na bezbednost i zdravlje na radu, kao i nad primenom mera o bezbednosti i zdravlja na radu utvrđenim aktom o proceni rizika, opštim aktom poslodavca, kolektivnim ugovorom ili ugovorom o radu, vrši ministarstvo nadležno za rad preko inspektora rada.</a:t>
            </a:r>
            <a:endParaRPr lang="sr-Latn-R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375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BBC0E8-BE45-4B5C-984B-08C56D764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Zaposleni jeste domaće ili strano fizičko lice koje je u radnom odnosu kod poslodavca, kao i lice koje po bilo kom osnovu obavlja rad ili se osposobljava za rad kod poslodavca, osim lica koje je u radnom odnosu kod poslodavca radi obavljanja poslova kućnog pomoćnog osoblja;</a:t>
            </a:r>
          </a:p>
          <a:p>
            <a:r>
              <a:rPr lang="sr-Latn-RS" dirty="0"/>
              <a:t>Poslodavac jeste domaće ili strano pravno lice, odnosno fizičko lice koje zapošljava, odnosno radno angažuje jedno ili više lica…</a:t>
            </a:r>
          </a:p>
          <a:p>
            <a:r>
              <a:rPr lang="sr-Latn-RS" dirty="0"/>
              <a:t>Predstavnik zaposlenih jeste lice izabrano da predstavlja zaposlene u oblasti bezbednosti i zdravlja na radu kod poslodavca.</a:t>
            </a:r>
          </a:p>
          <a:p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162D7E4-BDC2-4D16-8A71-51AAD9ACC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/>
              <a:t>Osnovne odredbe (članovi zakona 1-6)</a:t>
            </a:r>
            <a:br>
              <a:rPr lang="sr-Latn-RS" dirty="0"/>
            </a:b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3008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eturn on investment of the recruiting process presentation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urn on investment of the recruiting process presentation" id="{D12A29A8-7F1C-4FA6-AA15-4EA8221E45B5}" vid="{E876C2F9-FA89-45B4-A16A-1449D5D52281}"/>
    </a:ext>
  </a:extLst>
</a:theme>
</file>

<file path=ppt/theme/theme2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756AA02-1025-42B3-947D-D7D298381D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Recruiting process return on investment presentation</Template>
  <TotalTime>0</TotalTime>
  <Words>2186</Words>
  <Application>Microsoft Office PowerPoint</Application>
  <PresentationFormat>Widescreen</PresentationFormat>
  <Paragraphs>107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 2</vt:lpstr>
      <vt:lpstr>Return on investment of the recruiting process presentation</vt:lpstr>
      <vt:lpstr>Zakon o zaštiti na radu u republici srbiji   </vt:lpstr>
      <vt:lpstr>Zakonske odredbe</vt:lpstr>
      <vt:lpstr>Podzakonski akti</vt:lpstr>
      <vt:lpstr>Podzakonski akti</vt:lpstr>
      <vt:lpstr>PowerPoint Presentation</vt:lpstr>
      <vt:lpstr>Uprava za BZNR obavlja sledeće poslove:  </vt:lpstr>
      <vt:lpstr>Uprava za BZNR obavlja sledeće poslove:</vt:lpstr>
      <vt:lpstr>PowerPoint Presentation</vt:lpstr>
      <vt:lpstr>Osnovne odredbe (članovi zakona 1-6) </vt:lpstr>
      <vt:lpstr>Preventivne mere (član 7 Zakona)</vt:lpstr>
      <vt:lpstr>Obaveze i odgovornost poslodavaca (članovi zakona 8-31) </vt:lpstr>
      <vt:lpstr>Prava i obaveze zapоslenih (članovi zakona 32-36) </vt:lpstr>
      <vt:lpstr>Organizovanje poslova bezbednosti i zdravlja na radu (članovi zakona 37-43) </vt:lpstr>
      <vt:lpstr>Organizovanje poslova bezbednosti i zdravlja na radu (članovi zakona 37-43) </vt:lpstr>
      <vt:lpstr>Lice za bezbednost i zdravlje na radu obavlja poslove u skladu sa zakonom, a naročito: </vt:lpstr>
      <vt:lpstr>Lice za bezbednost i zdravlje na radu obavlja poslove u skladu sa zakonom, a naročito: </vt:lpstr>
      <vt:lpstr>Predstavnik zaposlenih za bezbednost i zdravlje na radu (članovi 44-48) </vt:lpstr>
      <vt:lpstr>Evidencija, saradnja, izveštavanje (članovi zakona 49-53) </vt:lpstr>
      <vt:lpstr>Evidencija, saradnja, izveštavanje (članovi zakona 49-53) </vt:lpstr>
      <vt:lpstr>Stručni ispit i izdavanje licenci (članovi zakona 54-58) </vt:lpstr>
      <vt:lpstr>Stručni ispit i izdavanje licenci (članovi zakona 54-58) </vt:lpstr>
      <vt:lpstr>Hvala na pažnji!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2017-11-17T11:19:25Z</dcterms:created>
  <dcterms:modified xsi:type="dcterms:W3CDTF">2017-11-20T09:24:34Z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TC034605479991</vt:lpwstr>
  </property>
</Properties>
</file>