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39"/>
  </p:notesMasterIdLst>
  <p:sldIdLst>
    <p:sldId id="813" r:id="rId2"/>
    <p:sldId id="273" r:id="rId3"/>
    <p:sldId id="876" r:id="rId4"/>
    <p:sldId id="877" r:id="rId5"/>
    <p:sldId id="875" r:id="rId6"/>
    <p:sldId id="814" r:id="rId7"/>
    <p:sldId id="874" r:id="rId8"/>
    <p:sldId id="878" r:id="rId9"/>
    <p:sldId id="879" r:id="rId10"/>
    <p:sldId id="881" r:id="rId11"/>
    <p:sldId id="883" r:id="rId12"/>
    <p:sldId id="880" r:id="rId13"/>
    <p:sldId id="885" r:id="rId14"/>
    <p:sldId id="884" r:id="rId15"/>
    <p:sldId id="886" r:id="rId16"/>
    <p:sldId id="887" r:id="rId17"/>
    <p:sldId id="888" r:id="rId18"/>
    <p:sldId id="889" r:id="rId19"/>
    <p:sldId id="899" r:id="rId20"/>
    <p:sldId id="890" r:id="rId21"/>
    <p:sldId id="891" r:id="rId22"/>
    <p:sldId id="892" r:id="rId23"/>
    <p:sldId id="906" r:id="rId24"/>
    <p:sldId id="898" r:id="rId25"/>
    <p:sldId id="893" r:id="rId26"/>
    <p:sldId id="895" r:id="rId27"/>
    <p:sldId id="894" r:id="rId28"/>
    <p:sldId id="896" r:id="rId29"/>
    <p:sldId id="897" r:id="rId30"/>
    <p:sldId id="900" r:id="rId31"/>
    <p:sldId id="901" r:id="rId32"/>
    <p:sldId id="902" r:id="rId33"/>
    <p:sldId id="905" r:id="rId34"/>
    <p:sldId id="903" r:id="rId35"/>
    <p:sldId id="904" r:id="rId36"/>
    <p:sldId id="816" r:id="rId37"/>
    <p:sldId id="718" r:id="rId38"/>
  </p:sldIdLst>
  <p:sldSz cx="9144000" cy="6858000" type="screen4x3"/>
  <p:notesSz cx="6797675" cy="9928225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3300"/>
    <a:srgbClr val="000099"/>
    <a:srgbClr val="0000CC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7" autoAdjust="0"/>
    <p:restoredTop sz="93333" autoAdjust="0"/>
  </p:normalViewPr>
  <p:slideViewPr>
    <p:cSldViewPr>
      <p:cViewPr varScale="1">
        <p:scale>
          <a:sx n="63" d="100"/>
          <a:sy n="63" d="100"/>
        </p:scale>
        <p:origin x="142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855E57-C75F-4365-B299-8CBA0D517430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E98BF913-051A-4C9E-B04F-4BB7919E7349}">
      <dgm:prSet phldrT="[besedilo]"/>
      <dgm:spPr/>
      <dgm:t>
        <a:bodyPr/>
        <a:lstStyle/>
        <a:p>
          <a:r>
            <a:rPr lang="sl-SI" dirty="0"/>
            <a:t>500 EUR</a:t>
          </a:r>
        </a:p>
      </dgm:t>
    </dgm:pt>
    <dgm:pt modelId="{4A9B9758-4FFF-4929-8C08-C9D3930696B2}" type="parTrans" cxnId="{4653C504-A1DD-4288-8248-EEDD41C80BE4}">
      <dgm:prSet/>
      <dgm:spPr/>
      <dgm:t>
        <a:bodyPr/>
        <a:lstStyle/>
        <a:p>
          <a:endParaRPr lang="sl-SI"/>
        </a:p>
      </dgm:t>
    </dgm:pt>
    <dgm:pt modelId="{2D8E6F77-6E06-45DB-B243-77279112FA56}" type="sibTrans" cxnId="{4653C504-A1DD-4288-8248-EEDD41C80BE4}">
      <dgm:prSet/>
      <dgm:spPr/>
      <dgm:t>
        <a:bodyPr/>
        <a:lstStyle/>
        <a:p>
          <a:endParaRPr lang="sl-SI"/>
        </a:p>
      </dgm:t>
    </dgm:pt>
    <dgm:pt modelId="{C833ABE4-50B8-4DDE-AD4D-A36F5BFA889A}" type="asst">
      <dgm:prSet phldrT="[besedilo]"/>
      <dgm:spPr/>
      <dgm:t>
        <a:bodyPr/>
        <a:lstStyle/>
        <a:p>
          <a:r>
            <a:rPr lang="sl-SI" dirty="0"/>
            <a:t>3.500 EUR neposrednih stroškov</a:t>
          </a:r>
        </a:p>
      </dgm:t>
    </dgm:pt>
    <dgm:pt modelId="{0FBF4DE3-96C3-4FDE-B965-8F50B3C1B38A}" type="parTrans" cxnId="{D858B8DF-CF4E-4130-9A47-AF9BB25CB240}">
      <dgm:prSet/>
      <dgm:spPr/>
      <dgm:t>
        <a:bodyPr/>
        <a:lstStyle/>
        <a:p>
          <a:endParaRPr lang="sl-SI"/>
        </a:p>
      </dgm:t>
    </dgm:pt>
    <dgm:pt modelId="{AE43E866-FF3B-4C56-AC5D-3E42813BA7D3}" type="sibTrans" cxnId="{D858B8DF-CF4E-4130-9A47-AF9BB25CB240}">
      <dgm:prSet/>
      <dgm:spPr/>
      <dgm:t>
        <a:bodyPr/>
        <a:lstStyle/>
        <a:p>
          <a:endParaRPr lang="sl-SI"/>
        </a:p>
      </dgm:t>
    </dgm:pt>
    <dgm:pt modelId="{00C71A30-7929-4089-98B6-090D0E156664}">
      <dgm:prSet phldrT="[besedilo]"/>
      <dgm:spPr/>
      <dgm:t>
        <a:bodyPr/>
        <a:lstStyle/>
        <a:p>
          <a:r>
            <a:rPr lang="sl-SI" dirty="0"/>
            <a:t>20.050 EUR posrednih stroškov</a:t>
          </a:r>
        </a:p>
      </dgm:t>
    </dgm:pt>
    <dgm:pt modelId="{42D7A281-A89C-4DC3-B9AB-795242A3CCEF}" type="parTrans" cxnId="{3DCDF3A1-69EF-448C-89F6-354858833EC8}">
      <dgm:prSet/>
      <dgm:spPr/>
      <dgm:t>
        <a:bodyPr/>
        <a:lstStyle/>
        <a:p>
          <a:endParaRPr lang="sl-SI"/>
        </a:p>
      </dgm:t>
    </dgm:pt>
    <dgm:pt modelId="{B18639DF-4DCE-4EA9-B0AF-6EE56C59A940}" type="sibTrans" cxnId="{3DCDF3A1-69EF-448C-89F6-354858833EC8}">
      <dgm:prSet/>
      <dgm:spPr/>
      <dgm:t>
        <a:bodyPr/>
        <a:lstStyle/>
        <a:p>
          <a:endParaRPr lang="sl-SI"/>
        </a:p>
      </dgm:t>
    </dgm:pt>
    <dgm:pt modelId="{12E7BC59-459B-41ED-9938-DEDE2D3E7B5C}" type="pres">
      <dgm:prSet presAssocID="{C8855E57-C75F-4365-B299-8CBA0D517430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42348B3-937C-4AF8-9099-48AC8DEC1085}" type="pres">
      <dgm:prSet presAssocID="{E98BF913-051A-4C9E-B04F-4BB7919E7349}" presName="hierRoot1" presStyleCnt="0">
        <dgm:presLayoutVars>
          <dgm:hierBranch val="init"/>
        </dgm:presLayoutVars>
      </dgm:prSet>
      <dgm:spPr/>
    </dgm:pt>
    <dgm:pt modelId="{58D297EE-F135-4BCC-B203-2D2C795320E2}" type="pres">
      <dgm:prSet presAssocID="{E98BF913-051A-4C9E-B04F-4BB7919E7349}" presName="rootComposite1" presStyleCnt="0"/>
      <dgm:spPr/>
    </dgm:pt>
    <dgm:pt modelId="{B431AC4F-5845-4B4A-8292-B8EF541198C6}" type="pres">
      <dgm:prSet presAssocID="{E98BF913-051A-4C9E-B04F-4BB7919E7349}" presName="rootText1" presStyleLbl="alignAcc1" presStyleIdx="0" presStyleCnt="0" custLinFactNeighborX="445" custLinFactNeighborY="-21765">
        <dgm:presLayoutVars>
          <dgm:chPref val="3"/>
        </dgm:presLayoutVars>
      </dgm:prSet>
      <dgm:spPr/>
    </dgm:pt>
    <dgm:pt modelId="{56344AE6-8191-420F-A109-90F939E86F82}" type="pres">
      <dgm:prSet presAssocID="{E98BF913-051A-4C9E-B04F-4BB7919E7349}" presName="topArc1" presStyleLbl="parChTrans1D1" presStyleIdx="0" presStyleCnt="6"/>
      <dgm:spPr/>
    </dgm:pt>
    <dgm:pt modelId="{E2A4F532-0EF7-4503-9DB2-34CB7CBEE434}" type="pres">
      <dgm:prSet presAssocID="{E98BF913-051A-4C9E-B04F-4BB7919E7349}" presName="bottomArc1" presStyleLbl="parChTrans1D1" presStyleIdx="1" presStyleCnt="6"/>
      <dgm:spPr/>
    </dgm:pt>
    <dgm:pt modelId="{D88C1F09-2C43-4B4E-B5C9-11FDC28945D0}" type="pres">
      <dgm:prSet presAssocID="{E98BF913-051A-4C9E-B04F-4BB7919E7349}" presName="topConnNode1" presStyleLbl="node1" presStyleIdx="0" presStyleCnt="0"/>
      <dgm:spPr/>
    </dgm:pt>
    <dgm:pt modelId="{09B992F2-DCA3-46E9-A1E6-7E0F685E7342}" type="pres">
      <dgm:prSet presAssocID="{E98BF913-051A-4C9E-B04F-4BB7919E7349}" presName="hierChild2" presStyleCnt="0"/>
      <dgm:spPr/>
    </dgm:pt>
    <dgm:pt modelId="{6D04E0A6-C516-48C5-85E1-0A0892D11056}" type="pres">
      <dgm:prSet presAssocID="{42D7A281-A89C-4DC3-B9AB-795242A3CCEF}" presName="Name28" presStyleLbl="parChTrans1D2" presStyleIdx="0" presStyleCnt="2"/>
      <dgm:spPr/>
    </dgm:pt>
    <dgm:pt modelId="{F223E858-7AE5-45FA-9B81-22081715DF6F}" type="pres">
      <dgm:prSet presAssocID="{00C71A30-7929-4089-98B6-090D0E156664}" presName="hierRoot2" presStyleCnt="0">
        <dgm:presLayoutVars>
          <dgm:hierBranch val="init"/>
        </dgm:presLayoutVars>
      </dgm:prSet>
      <dgm:spPr/>
    </dgm:pt>
    <dgm:pt modelId="{DE5D4EC7-9D33-43B9-8D77-8A84F216B6A0}" type="pres">
      <dgm:prSet presAssocID="{00C71A30-7929-4089-98B6-090D0E156664}" presName="rootComposite2" presStyleCnt="0"/>
      <dgm:spPr/>
    </dgm:pt>
    <dgm:pt modelId="{68739C8E-3BC4-495F-A9D1-8134B6D84511}" type="pres">
      <dgm:prSet presAssocID="{00C71A30-7929-4089-98B6-090D0E156664}" presName="rootText2" presStyleLbl="alignAcc1" presStyleIdx="0" presStyleCnt="0" custLinFactNeighborX="445" custLinFactNeighborY="-5606">
        <dgm:presLayoutVars>
          <dgm:chPref val="3"/>
        </dgm:presLayoutVars>
      </dgm:prSet>
      <dgm:spPr/>
    </dgm:pt>
    <dgm:pt modelId="{DE97C303-BBC1-485E-AE9A-EDAFC634BBCF}" type="pres">
      <dgm:prSet presAssocID="{00C71A30-7929-4089-98B6-090D0E156664}" presName="topArc2" presStyleLbl="parChTrans1D1" presStyleIdx="2" presStyleCnt="6"/>
      <dgm:spPr/>
    </dgm:pt>
    <dgm:pt modelId="{8BBD9711-B54E-4982-A841-2732BA3530F6}" type="pres">
      <dgm:prSet presAssocID="{00C71A30-7929-4089-98B6-090D0E156664}" presName="bottomArc2" presStyleLbl="parChTrans1D1" presStyleIdx="3" presStyleCnt="6"/>
      <dgm:spPr/>
    </dgm:pt>
    <dgm:pt modelId="{9B680C8C-8FE3-4E03-92DC-BB61B59AB14D}" type="pres">
      <dgm:prSet presAssocID="{00C71A30-7929-4089-98B6-090D0E156664}" presName="topConnNode2" presStyleLbl="node2" presStyleIdx="0" presStyleCnt="0"/>
      <dgm:spPr/>
    </dgm:pt>
    <dgm:pt modelId="{E89932C8-B23D-4ABE-A75A-558355FAD450}" type="pres">
      <dgm:prSet presAssocID="{00C71A30-7929-4089-98B6-090D0E156664}" presName="hierChild4" presStyleCnt="0"/>
      <dgm:spPr/>
    </dgm:pt>
    <dgm:pt modelId="{71231982-9D5C-4E51-8D56-6DD1E686FEDF}" type="pres">
      <dgm:prSet presAssocID="{00C71A30-7929-4089-98B6-090D0E156664}" presName="hierChild5" presStyleCnt="0"/>
      <dgm:spPr/>
    </dgm:pt>
    <dgm:pt modelId="{04CD95B8-1A0D-472C-ADB2-4D1D94EA0D8C}" type="pres">
      <dgm:prSet presAssocID="{E98BF913-051A-4C9E-B04F-4BB7919E7349}" presName="hierChild3" presStyleCnt="0"/>
      <dgm:spPr/>
    </dgm:pt>
    <dgm:pt modelId="{86DE39B2-3284-4DED-A299-FCDC25551CD4}" type="pres">
      <dgm:prSet presAssocID="{0FBF4DE3-96C3-4FDE-B965-8F50B3C1B38A}" presName="Name101" presStyleLbl="parChTrans1D2" presStyleIdx="1" presStyleCnt="2"/>
      <dgm:spPr/>
    </dgm:pt>
    <dgm:pt modelId="{86B4EE36-85E5-4CF1-8284-FC28C62C74B4}" type="pres">
      <dgm:prSet presAssocID="{C833ABE4-50B8-4DDE-AD4D-A36F5BFA889A}" presName="hierRoot3" presStyleCnt="0">
        <dgm:presLayoutVars>
          <dgm:hierBranch val="init"/>
        </dgm:presLayoutVars>
      </dgm:prSet>
      <dgm:spPr/>
    </dgm:pt>
    <dgm:pt modelId="{D50BFE19-1054-48C7-A270-F95C5FC0B632}" type="pres">
      <dgm:prSet presAssocID="{C833ABE4-50B8-4DDE-AD4D-A36F5BFA889A}" presName="rootComposite3" presStyleCnt="0"/>
      <dgm:spPr/>
    </dgm:pt>
    <dgm:pt modelId="{77CE1345-8282-4062-B193-1B4B863624FE}" type="pres">
      <dgm:prSet presAssocID="{C833ABE4-50B8-4DDE-AD4D-A36F5BFA889A}" presName="rootText3" presStyleLbl="alignAcc1" presStyleIdx="0" presStyleCnt="0">
        <dgm:presLayoutVars>
          <dgm:chPref val="3"/>
        </dgm:presLayoutVars>
      </dgm:prSet>
      <dgm:spPr/>
    </dgm:pt>
    <dgm:pt modelId="{A9294A52-2F82-4070-B16D-732A4E914005}" type="pres">
      <dgm:prSet presAssocID="{C833ABE4-50B8-4DDE-AD4D-A36F5BFA889A}" presName="topArc3" presStyleLbl="parChTrans1D1" presStyleIdx="4" presStyleCnt="6"/>
      <dgm:spPr/>
    </dgm:pt>
    <dgm:pt modelId="{FC650587-FDDD-495E-B936-5413518482EA}" type="pres">
      <dgm:prSet presAssocID="{C833ABE4-50B8-4DDE-AD4D-A36F5BFA889A}" presName="bottomArc3" presStyleLbl="parChTrans1D1" presStyleIdx="5" presStyleCnt="6"/>
      <dgm:spPr/>
    </dgm:pt>
    <dgm:pt modelId="{4E340246-D016-4475-9D85-E2CC0BA14F88}" type="pres">
      <dgm:prSet presAssocID="{C833ABE4-50B8-4DDE-AD4D-A36F5BFA889A}" presName="topConnNode3" presStyleLbl="asst1" presStyleIdx="0" presStyleCnt="0"/>
      <dgm:spPr/>
    </dgm:pt>
    <dgm:pt modelId="{D2F61F9B-A9A7-4D76-BC81-4E94EF4E79DA}" type="pres">
      <dgm:prSet presAssocID="{C833ABE4-50B8-4DDE-AD4D-A36F5BFA889A}" presName="hierChild6" presStyleCnt="0"/>
      <dgm:spPr/>
    </dgm:pt>
    <dgm:pt modelId="{180F458C-4850-4A99-A9D1-C7C26636DB7C}" type="pres">
      <dgm:prSet presAssocID="{C833ABE4-50B8-4DDE-AD4D-A36F5BFA889A}" presName="hierChild7" presStyleCnt="0"/>
      <dgm:spPr/>
    </dgm:pt>
  </dgm:ptLst>
  <dgm:cxnLst>
    <dgm:cxn modelId="{4653C504-A1DD-4288-8248-EEDD41C80BE4}" srcId="{C8855E57-C75F-4365-B299-8CBA0D517430}" destId="{E98BF913-051A-4C9E-B04F-4BB7919E7349}" srcOrd="0" destOrd="0" parTransId="{4A9B9758-4FFF-4929-8C08-C9D3930696B2}" sibTransId="{2D8E6F77-6E06-45DB-B243-77279112FA56}"/>
    <dgm:cxn modelId="{EA777825-B62B-47AF-9C28-7596ABB53827}" type="presOf" srcId="{C833ABE4-50B8-4DDE-AD4D-A36F5BFA889A}" destId="{4E340246-D016-4475-9D85-E2CC0BA14F88}" srcOrd="1" destOrd="0" presId="urn:microsoft.com/office/officeart/2008/layout/HalfCircleOrganizationChart"/>
    <dgm:cxn modelId="{5030F43E-09DA-4062-9E60-55BA908DCDAF}" type="presOf" srcId="{42D7A281-A89C-4DC3-B9AB-795242A3CCEF}" destId="{6D04E0A6-C516-48C5-85E1-0A0892D11056}" srcOrd="0" destOrd="0" presId="urn:microsoft.com/office/officeart/2008/layout/HalfCircleOrganizationChart"/>
    <dgm:cxn modelId="{4A3F6D5E-658C-441F-982D-4C4DBE6EDAE9}" type="presOf" srcId="{C833ABE4-50B8-4DDE-AD4D-A36F5BFA889A}" destId="{77CE1345-8282-4062-B193-1B4B863624FE}" srcOrd="0" destOrd="0" presId="urn:microsoft.com/office/officeart/2008/layout/HalfCircleOrganizationChart"/>
    <dgm:cxn modelId="{A9BA1262-DF9B-4CA3-9FB0-3617C595B876}" type="presOf" srcId="{E98BF913-051A-4C9E-B04F-4BB7919E7349}" destId="{D88C1F09-2C43-4B4E-B5C9-11FDC28945D0}" srcOrd="1" destOrd="0" presId="urn:microsoft.com/office/officeart/2008/layout/HalfCircleOrganizationChart"/>
    <dgm:cxn modelId="{CCE11463-E179-4BF3-8C19-C859E9D01C35}" type="presOf" srcId="{00C71A30-7929-4089-98B6-090D0E156664}" destId="{68739C8E-3BC4-495F-A9D1-8134B6D84511}" srcOrd="0" destOrd="0" presId="urn:microsoft.com/office/officeart/2008/layout/HalfCircleOrganizationChart"/>
    <dgm:cxn modelId="{A6B86347-424B-425A-9CF6-5A30ED7AC99F}" type="presOf" srcId="{C8855E57-C75F-4365-B299-8CBA0D517430}" destId="{12E7BC59-459B-41ED-9938-DEDE2D3E7B5C}" srcOrd="0" destOrd="0" presId="urn:microsoft.com/office/officeart/2008/layout/HalfCircleOrganizationChart"/>
    <dgm:cxn modelId="{0ED92989-85CB-42A0-9218-AC2236F26C74}" type="presOf" srcId="{0FBF4DE3-96C3-4FDE-B965-8F50B3C1B38A}" destId="{86DE39B2-3284-4DED-A299-FCDC25551CD4}" srcOrd="0" destOrd="0" presId="urn:microsoft.com/office/officeart/2008/layout/HalfCircleOrganizationChart"/>
    <dgm:cxn modelId="{2761139F-B85B-4F2F-8F78-884CC27CE0EF}" type="presOf" srcId="{E98BF913-051A-4C9E-B04F-4BB7919E7349}" destId="{B431AC4F-5845-4B4A-8292-B8EF541198C6}" srcOrd="0" destOrd="0" presId="urn:microsoft.com/office/officeart/2008/layout/HalfCircleOrganizationChart"/>
    <dgm:cxn modelId="{3DCDF3A1-69EF-448C-89F6-354858833EC8}" srcId="{E98BF913-051A-4C9E-B04F-4BB7919E7349}" destId="{00C71A30-7929-4089-98B6-090D0E156664}" srcOrd="1" destOrd="0" parTransId="{42D7A281-A89C-4DC3-B9AB-795242A3CCEF}" sibTransId="{B18639DF-4DCE-4EA9-B0AF-6EE56C59A940}"/>
    <dgm:cxn modelId="{C2944AA2-E79A-4327-B186-E3E5EE133C08}" type="presOf" srcId="{00C71A30-7929-4089-98B6-090D0E156664}" destId="{9B680C8C-8FE3-4E03-92DC-BB61B59AB14D}" srcOrd="1" destOrd="0" presId="urn:microsoft.com/office/officeart/2008/layout/HalfCircleOrganizationChart"/>
    <dgm:cxn modelId="{D858B8DF-CF4E-4130-9A47-AF9BB25CB240}" srcId="{E98BF913-051A-4C9E-B04F-4BB7919E7349}" destId="{C833ABE4-50B8-4DDE-AD4D-A36F5BFA889A}" srcOrd="0" destOrd="0" parTransId="{0FBF4DE3-96C3-4FDE-B965-8F50B3C1B38A}" sibTransId="{AE43E866-FF3B-4C56-AC5D-3E42813BA7D3}"/>
    <dgm:cxn modelId="{804158CA-4CCF-47DD-8E04-97C291D34F43}" type="presParOf" srcId="{12E7BC59-459B-41ED-9938-DEDE2D3E7B5C}" destId="{C42348B3-937C-4AF8-9099-48AC8DEC1085}" srcOrd="0" destOrd="0" presId="urn:microsoft.com/office/officeart/2008/layout/HalfCircleOrganizationChart"/>
    <dgm:cxn modelId="{E3C9FE26-78B7-4C73-AC4C-8A2EB7173A6B}" type="presParOf" srcId="{C42348B3-937C-4AF8-9099-48AC8DEC1085}" destId="{58D297EE-F135-4BCC-B203-2D2C795320E2}" srcOrd="0" destOrd="0" presId="urn:microsoft.com/office/officeart/2008/layout/HalfCircleOrganizationChart"/>
    <dgm:cxn modelId="{BAFC0989-D504-4945-8351-1AF702370C60}" type="presParOf" srcId="{58D297EE-F135-4BCC-B203-2D2C795320E2}" destId="{B431AC4F-5845-4B4A-8292-B8EF541198C6}" srcOrd="0" destOrd="0" presId="urn:microsoft.com/office/officeart/2008/layout/HalfCircleOrganizationChart"/>
    <dgm:cxn modelId="{F0F38ED2-F0C0-4AAC-8B5B-EC7E2E42F276}" type="presParOf" srcId="{58D297EE-F135-4BCC-B203-2D2C795320E2}" destId="{56344AE6-8191-420F-A109-90F939E86F82}" srcOrd="1" destOrd="0" presId="urn:microsoft.com/office/officeart/2008/layout/HalfCircleOrganizationChart"/>
    <dgm:cxn modelId="{861F4ACA-7DEA-4117-A591-4B9FA8EF057C}" type="presParOf" srcId="{58D297EE-F135-4BCC-B203-2D2C795320E2}" destId="{E2A4F532-0EF7-4503-9DB2-34CB7CBEE434}" srcOrd="2" destOrd="0" presId="urn:microsoft.com/office/officeart/2008/layout/HalfCircleOrganizationChart"/>
    <dgm:cxn modelId="{0B65FD56-CCF7-483C-9350-9EF8EA709174}" type="presParOf" srcId="{58D297EE-F135-4BCC-B203-2D2C795320E2}" destId="{D88C1F09-2C43-4B4E-B5C9-11FDC28945D0}" srcOrd="3" destOrd="0" presId="urn:microsoft.com/office/officeart/2008/layout/HalfCircleOrganizationChart"/>
    <dgm:cxn modelId="{6A08E06F-38B6-43A0-B6EC-5ED16E76874E}" type="presParOf" srcId="{C42348B3-937C-4AF8-9099-48AC8DEC1085}" destId="{09B992F2-DCA3-46E9-A1E6-7E0F685E7342}" srcOrd="1" destOrd="0" presId="urn:microsoft.com/office/officeart/2008/layout/HalfCircleOrganizationChart"/>
    <dgm:cxn modelId="{F349FF41-FB94-4529-8700-F073B15425D3}" type="presParOf" srcId="{09B992F2-DCA3-46E9-A1E6-7E0F685E7342}" destId="{6D04E0A6-C516-48C5-85E1-0A0892D11056}" srcOrd="0" destOrd="0" presId="urn:microsoft.com/office/officeart/2008/layout/HalfCircleOrganizationChart"/>
    <dgm:cxn modelId="{A9234E57-FA3F-45C4-955C-1327345DEDF5}" type="presParOf" srcId="{09B992F2-DCA3-46E9-A1E6-7E0F685E7342}" destId="{F223E858-7AE5-45FA-9B81-22081715DF6F}" srcOrd="1" destOrd="0" presId="urn:microsoft.com/office/officeart/2008/layout/HalfCircleOrganizationChart"/>
    <dgm:cxn modelId="{26E62662-E747-4A1B-9435-A74891F67497}" type="presParOf" srcId="{F223E858-7AE5-45FA-9B81-22081715DF6F}" destId="{DE5D4EC7-9D33-43B9-8D77-8A84F216B6A0}" srcOrd="0" destOrd="0" presId="urn:microsoft.com/office/officeart/2008/layout/HalfCircleOrganizationChart"/>
    <dgm:cxn modelId="{EA1608A8-D810-491B-A6FF-6F7E538A9766}" type="presParOf" srcId="{DE5D4EC7-9D33-43B9-8D77-8A84F216B6A0}" destId="{68739C8E-3BC4-495F-A9D1-8134B6D84511}" srcOrd="0" destOrd="0" presId="urn:microsoft.com/office/officeart/2008/layout/HalfCircleOrganizationChart"/>
    <dgm:cxn modelId="{26A0C412-170B-4656-8D7E-F27940F01B2A}" type="presParOf" srcId="{DE5D4EC7-9D33-43B9-8D77-8A84F216B6A0}" destId="{DE97C303-BBC1-485E-AE9A-EDAFC634BBCF}" srcOrd="1" destOrd="0" presId="urn:microsoft.com/office/officeart/2008/layout/HalfCircleOrganizationChart"/>
    <dgm:cxn modelId="{619428FE-A299-43F3-B0AC-AC25BBAD6832}" type="presParOf" srcId="{DE5D4EC7-9D33-43B9-8D77-8A84F216B6A0}" destId="{8BBD9711-B54E-4982-A841-2732BA3530F6}" srcOrd="2" destOrd="0" presId="urn:microsoft.com/office/officeart/2008/layout/HalfCircleOrganizationChart"/>
    <dgm:cxn modelId="{0ACDEBC4-F3E0-4124-A10A-1EAED959C357}" type="presParOf" srcId="{DE5D4EC7-9D33-43B9-8D77-8A84F216B6A0}" destId="{9B680C8C-8FE3-4E03-92DC-BB61B59AB14D}" srcOrd="3" destOrd="0" presId="urn:microsoft.com/office/officeart/2008/layout/HalfCircleOrganizationChart"/>
    <dgm:cxn modelId="{8819C97D-F66A-48FF-8440-39C744673509}" type="presParOf" srcId="{F223E858-7AE5-45FA-9B81-22081715DF6F}" destId="{E89932C8-B23D-4ABE-A75A-558355FAD450}" srcOrd="1" destOrd="0" presId="urn:microsoft.com/office/officeart/2008/layout/HalfCircleOrganizationChart"/>
    <dgm:cxn modelId="{EAFD5F01-3D40-444D-AAB7-1E18A516304E}" type="presParOf" srcId="{F223E858-7AE5-45FA-9B81-22081715DF6F}" destId="{71231982-9D5C-4E51-8D56-6DD1E686FEDF}" srcOrd="2" destOrd="0" presId="urn:microsoft.com/office/officeart/2008/layout/HalfCircleOrganizationChart"/>
    <dgm:cxn modelId="{823FDA07-7CBC-4FEE-A832-F66360B131B7}" type="presParOf" srcId="{C42348B3-937C-4AF8-9099-48AC8DEC1085}" destId="{04CD95B8-1A0D-472C-ADB2-4D1D94EA0D8C}" srcOrd="2" destOrd="0" presId="urn:microsoft.com/office/officeart/2008/layout/HalfCircleOrganizationChart"/>
    <dgm:cxn modelId="{B25E0923-5EE0-4D59-BA8D-578BC620A17F}" type="presParOf" srcId="{04CD95B8-1A0D-472C-ADB2-4D1D94EA0D8C}" destId="{86DE39B2-3284-4DED-A299-FCDC25551CD4}" srcOrd="0" destOrd="0" presId="urn:microsoft.com/office/officeart/2008/layout/HalfCircleOrganizationChart"/>
    <dgm:cxn modelId="{446F1426-C3F4-4D57-A0B8-8C5F23B52646}" type="presParOf" srcId="{04CD95B8-1A0D-472C-ADB2-4D1D94EA0D8C}" destId="{86B4EE36-85E5-4CF1-8284-FC28C62C74B4}" srcOrd="1" destOrd="0" presId="urn:microsoft.com/office/officeart/2008/layout/HalfCircleOrganizationChart"/>
    <dgm:cxn modelId="{E487D030-2B45-4770-8977-BAE5D433D92A}" type="presParOf" srcId="{86B4EE36-85E5-4CF1-8284-FC28C62C74B4}" destId="{D50BFE19-1054-48C7-A270-F95C5FC0B632}" srcOrd="0" destOrd="0" presId="urn:microsoft.com/office/officeart/2008/layout/HalfCircleOrganizationChart"/>
    <dgm:cxn modelId="{E2FB5C96-8FBF-4B46-BA8A-ED7CA736597E}" type="presParOf" srcId="{D50BFE19-1054-48C7-A270-F95C5FC0B632}" destId="{77CE1345-8282-4062-B193-1B4B863624FE}" srcOrd="0" destOrd="0" presId="urn:microsoft.com/office/officeart/2008/layout/HalfCircleOrganizationChart"/>
    <dgm:cxn modelId="{9D7629A5-D91E-4A50-ACF9-5252B66A55D9}" type="presParOf" srcId="{D50BFE19-1054-48C7-A270-F95C5FC0B632}" destId="{A9294A52-2F82-4070-B16D-732A4E914005}" srcOrd="1" destOrd="0" presId="urn:microsoft.com/office/officeart/2008/layout/HalfCircleOrganizationChart"/>
    <dgm:cxn modelId="{7D38518A-179F-4888-80B6-D8ADBD2382EB}" type="presParOf" srcId="{D50BFE19-1054-48C7-A270-F95C5FC0B632}" destId="{FC650587-FDDD-495E-B936-5413518482EA}" srcOrd="2" destOrd="0" presId="urn:microsoft.com/office/officeart/2008/layout/HalfCircleOrganizationChart"/>
    <dgm:cxn modelId="{ABB8E1BB-A9C6-44C2-9BF5-35DDC259B4B7}" type="presParOf" srcId="{D50BFE19-1054-48C7-A270-F95C5FC0B632}" destId="{4E340246-D016-4475-9D85-E2CC0BA14F88}" srcOrd="3" destOrd="0" presId="urn:microsoft.com/office/officeart/2008/layout/HalfCircleOrganizationChart"/>
    <dgm:cxn modelId="{3F4F8406-96A9-4E89-B427-1441B9A9732A}" type="presParOf" srcId="{86B4EE36-85E5-4CF1-8284-FC28C62C74B4}" destId="{D2F61F9B-A9A7-4D76-BC81-4E94EF4E79DA}" srcOrd="1" destOrd="0" presId="urn:microsoft.com/office/officeart/2008/layout/HalfCircleOrganizationChart"/>
    <dgm:cxn modelId="{230C63A9-0638-40B6-8E94-7CDE1CA21721}" type="presParOf" srcId="{86B4EE36-85E5-4CF1-8284-FC28C62C74B4}" destId="{180F458C-4850-4A99-A9D1-C7C26636DB7C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DE39B2-3284-4DED-A299-FCDC25551CD4}">
      <dsp:nvSpPr>
        <dsp:cNvPr id="0" name=""/>
        <dsp:cNvSpPr/>
      </dsp:nvSpPr>
      <dsp:spPr>
        <a:xfrm>
          <a:off x="2810247" y="912663"/>
          <a:ext cx="886448" cy="781199"/>
        </a:xfrm>
        <a:custGeom>
          <a:avLst/>
          <a:gdLst/>
          <a:ahLst/>
          <a:cxnLst/>
          <a:rect l="0" t="0" r="0" b="0"/>
          <a:pathLst>
            <a:path>
              <a:moveTo>
                <a:pt x="886448" y="0"/>
              </a:moveTo>
              <a:lnTo>
                <a:pt x="886448" y="781199"/>
              </a:lnTo>
              <a:lnTo>
                <a:pt x="0" y="7811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04E0A6-C516-48C5-85E1-0A0892D11056}">
      <dsp:nvSpPr>
        <dsp:cNvPr id="0" name=""/>
        <dsp:cNvSpPr/>
      </dsp:nvSpPr>
      <dsp:spPr>
        <a:xfrm>
          <a:off x="3650975" y="912663"/>
          <a:ext cx="91440" cy="20535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5356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344AE6-8191-420F-A109-90F939E86F82}">
      <dsp:nvSpPr>
        <dsp:cNvPr id="0" name=""/>
        <dsp:cNvSpPr/>
      </dsp:nvSpPr>
      <dsp:spPr>
        <a:xfrm>
          <a:off x="3168355" y="-144016"/>
          <a:ext cx="1056679" cy="1056679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A4F532-0EF7-4503-9DB2-34CB7CBEE434}">
      <dsp:nvSpPr>
        <dsp:cNvPr id="0" name=""/>
        <dsp:cNvSpPr/>
      </dsp:nvSpPr>
      <dsp:spPr>
        <a:xfrm>
          <a:off x="3168355" y="-144016"/>
          <a:ext cx="1056679" cy="1056679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31AC4F-5845-4B4A-8292-B8EF541198C6}">
      <dsp:nvSpPr>
        <dsp:cNvPr id="0" name=""/>
        <dsp:cNvSpPr/>
      </dsp:nvSpPr>
      <dsp:spPr>
        <a:xfrm>
          <a:off x="2640015" y="46186"/>
          <a:ext cx="2113359" cy="67627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800" kern="1200" dirty="0"/>
            <a:t>500 EUR</a:t>
          </a:r>
        </a:p>
      </dsp:txBody>
      <dsp:txXfrm>
        <a:off x="2640015" y="46186"/>
        <a:ext cx="2113359" cy="676275"/>
      </dsp:txXfrm>
    </dsp:sp>
    <dsp:sp modelId="{DE97C303-BBC1-485E-AE9A-EDAFC634BBCF}">
      <dsp:nvSpPr>
        <dsp:cNvPr id="0" name=""/>
        <dsp:cNvSpPr/>
      </dsp:nvSpPr>
      <dsp:spPr>
        <a:xfrm>
          <a:off x="3168355" y="2966233"/>
          <a:ext cx="1056679" cy="1056679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D9711-B54E-4982-A841-2732BA3530F6}">
      <dsp:nvSpPr>
        <dsp:cNvPr id="0" name=""/>
        <dsp:cNvSpPr/>
      </dsp:nvSpPr>
      <dsp:spPr>
        <a:xfrm>
          <a:off x="3168355" y="2966233"/>
          <a:ext cx="1056679" cy="1056679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739C8E-3BC4-495F-A9D1-8134B6D84511}">
      <dsp:nvSpPr>
        <dsp:cNvPr id="0" name=""/>
        <dsp:cNvSpPr/>
      </dsp:nvSpPr>
      <dsp:spPr>
        <a:xfrm>
          <a:off x="2640015" y="3156435"/>
          <a:ext cx="2113359" cy="67627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800" kern="1200" dirty="0"/>
            <a:t>20.050 EUR posrednih stroškov</a:t>
          </a:r>
        </a:p>
      </dsp:txBody>
      <dsp:txXfrm>
        <a:off x="2640015" y="3156435"/>
        <a:ext cx="2113359" cy="676275"/>
      </dsp:txXfrm>
    </dsp:sp>
    <dsp:sp modelId="{A9294A52-2F82-4070-B16D-732A4E914005}">
      <dsp:nvSpPr>
        <dsp:cNvPr id="0" name=""/>
        <dsp:cNvSpPr/>
      </dsp:nvSpPr>
      <dsp:spPr>
        <a:xfrm>
          <a:off x="1880368" y="1503660"/>
          <a:ext cx="1056679" cy="1056679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650587-FDDD-495E-B936-5413518482EA}">
      <dsp:nvSpPr>
        <dsp:cNvPr id="0" name=""/>
        <dsp:cNvSpPr/>
      </dsp:nvSpPr>
      <dsp:spPr>
        <a:xfrm>
          <a:off x="1880368" y="1503660"/>
          <a:ext cx="1056679" cy="1056679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E1345-8282-4062-B193-1B4B863624FE}">
      <dsp:nvSpPr>
        <dsp:cNvPr id="0" name=""/>
        <dsp:cNvSpPr/>
      </dsp:nvSpPr>
      <dsp:spPr>
        <a:xfrm>
          <a:off x="1352029" y="1693862"/>
          <a:ext cx="2113359" cy="67627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800" kern="1200" dirty="0"/>
            <a:t>3.500 EUR neposrednih stroškov</a:t>
          </a:r>
        </a:p>
      </dsp:txBody>
      <dsp:txXfrm>
        <a:off x="1352029" y="1693862"/>
        <a:ext cx="2113359" cy="6762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noProof="0"/>
              <a:t>Kliknite, če želite urediti sloge besedila matrice</a:t>
            </a:r>
          </a:p>
          <a:p>
            <a:pPr lvl="1"/>
            <a:r>
              <a:rPr lang="sl-SI" noProof="0"/>
              <a:t>Druga raven</a:t>
            </a:r>
          </a:p>
          <a:p>
            <a:pPr lvl="2"/>
            <a:r>
              <a:rPr lang="sl-SI" noProof="0"/>
              <a:t>Tretja raven</a:t>
            </a:r>
          </a:p>
          <a:p>
            <a:pPr lvl="3"/>
            <a:r>
              <a:rPr lang="sl-SI" noProof="0"/>
              <a:t>Četrta raven</a:t>
            </a:r>
          </a:p>
          <a:p>
            <a:pPr lvl="4"/>
            <a:r>
              <a:rPr lang="sl-SI" noProof="0"/>
              <a:t>Peta raven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054AB6B-0F23-4B21-8B2E-98F64B962E5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829357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15420B-C294-4EE6-867F-10D385953C88}" type="slidenum">
              <a:rPr lang="sl-SI" smtClean="0">
                <a:solidFill>
                  <a:srgbClr val="000000"/>
                </a:solidFill>
              </a:rPr>
              <a:pPr/>
              <a:t>2</a:t>
            </a:fld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/>
          </p:nvPr>
        </p:nvSpPr>
        <p:spPr>
          <a:xfrm>
            <a:off x="906463" y="6283325"/>
            <a:ext cx="4983162" cy="133350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11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2025089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12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4164810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13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3311107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8456" indent="-29556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82240" indent="-236448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55137" indent="-236448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8033" indent="-236448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00929" indent="-23644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73825" indent="-23644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46721" indent="-23644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19617" indent="-23644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8456" indent="-29556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82240" indent="-236448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55137" indent="-236448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8033" indent="-236448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00929" indent="-23644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73825" indent="-23644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46721" indent="-23644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19617" indent="-23644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14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4224837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15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3876119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16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1969311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17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1780614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18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3043266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19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1468727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20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1461247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3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1477250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21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1160590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22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26542550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23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1910470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24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30347504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30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23686279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31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39915571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32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23040396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33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21033610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/>
              <a:t>1</a:t>
            </a:r>
          </a:p>
        </p:txBody>
      </p:sp>
      <p:sp>
        <p:nvSpPr>
          <p:cNvPr id="17613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32D7FFD-9BD0-4043-BA3D-6B04EBAA3E27}" type="slidenum">
              <a:rPr lang="sl-SI" altLang="sl-SI" sz="1200" smtClean="0"/>
              <a:pPr/>
              <a:t>34</a:t>
            </a:fld>
            <a:endParaRPr lang="sl-SI" altLang="sl-SI" sz="1200"/>
          </a:p>
        </p:txBody>
      </p:sp>
      <p:sp>
        <p:nvSpPr>
          <p:cNvPr id="17613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33539060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/>
              <a:t>1</a:t>
            </a:r>
          </a:p>
        </p:txBody>
      </p:sp>
      <p:sp>
        <p:nvSpPr>
          <p:cNvPr id="17613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32D7FFD-9BD0-4043-BA3D-6B04EBAA3E27}" type="slidenum">
              <a:rPr lang="sl-SI" altLang="sl-SI" sz="1200" smtClean="0"/>
              <a:pPr/>
              <a:t>35</a:t>
            </a:fld>
            <a:endParaRPr lang="sl-SI" altLang="sl-SI" sz="1200"/>
          </a:p>
        </p:txBody>
      </p:sp>
      <p:sp>
        <p:nvSpPr>
          <p:cNvPr id="17613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190219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4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8855631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36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879469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5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1845923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6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4211742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7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3039508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8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3599267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9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1490362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l-SI" altLang="sl-SI" sz="1200" dirty="0"/>
              <a:t>1</a:t>
            </a:r>
          </a:p>
        </p:txBody>
      </p:sp>
      <p:sp>
        <p:nvSpPr>
          <p:cNvPr id="1198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1538" indent="-28520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0828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7160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3491" indent="-22816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9822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6154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2485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8816" indent="-2281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6C02B4-F021-4D3F-85D9-42C10434D3CB}" type="slidenum">
              <a:rPr lang="sl-SI" altLang="sl-SI" sz="1200"/>
              <a:pPr/>
              <a:t>10</a:t>
            </a:fld>
            <a:endParaRPr lang="sl-SI" altLang="sl-SI" sz="1200" dirty="0"/>
          </a:p>
        </p:txBody>
      </p:sp>
      <p:sp>
        <p:nvSpPr>
          <p:cNvPr id="1198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altLang="sl-SI"/>
          </a:p>
        </p:txBody>
      </p:sp>
    </p:spTree>
    <p:extLst>
      <p:ext uri="{BB962C8B-B14F-4D97-AF65-F5344CB8AC3E}">
        <p14:creationId xmlns:p14="http://schemas.microsoft.com/office/powerpoint/2010/main" val="918916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403648" y="2130425"/>
            <a:ext cx="7054552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088832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C0183-472C-4FB3-A96C-A3701CF83AD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7D0C9-390B-44F7-96EB-5981328F32D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1619672" y="274638"/>
            <a:ext cx="4857328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99DA9-D389-4D44-AFD4-8BCA90C1300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8DD71-45F1-4221-BA5C-98EDBE6C230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31639" y="4406900"/>
            <a:ext cx="716307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331639" y="2906713"/>
            <a:ext cx="716307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86603-A196-448A-A916-A90EC9B5302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619672" y="1628800"/>
            <a:ext cx="346672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53873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2423B-C8C1-4B09-87D8-7D59774D5E7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619672" y="1565102"/>
            <a:ext cx="325070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1619672" y="2204864"/>
            <a:ext cx="325070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5364088" y="1535113"/>
            <a:ext cx="33227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5364088" y="2174875"/>
            <a:ext cx="33227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0B932-5593-473A-AE6B-3F08590786A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0142E-02FE-466D-A2C1-26C375EEDFD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BAEC7-391E-427F-BC50-A566DE9764C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27922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0" y="273050"/>
            <a:ext cx="41148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619672" y="1422698"/>
            <a:ext cx="27922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D465A-BAA0-4ABD-8885-F8FBE0184BE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l-SI" noProof="0"/>
              <a:t>Kliknite ikono, če želite dodati sliko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207FC-5012-4E0B-90EB-CE12968B5EC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19672" y="274638"/>
            <a:ext cx="70671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672" y="1600200"/>
            <a:ext cx="706712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dirty="0"/>
              <a:t>Kliknite, če želite urediti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EDFBE852-B955-4869-AF9D-B36F0B4CA4B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microsoft.com/office/2007/relationships/hdphoto" Target="../media/hdphoto5.wdp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36.png"/><Relationship Id="rId4" Type="http://schemas.microsoft.com/office/2007/relationships/hdphoto" Target="../media/hdphoto9.wdp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2.wdp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mailto:elvin.besirevic@zvd.si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045A8F-4D34-4C65-8C1B-1E86EF90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Uvodni video</a:t>
            </a:r>
          </a:p>
        </p:txBody>
      </p:sp>
      <p:pic>
        <p:nvPicPr>
          <p:cNvPr id="5" name="Zagreb">
            <a:hlinkClick r:id="" action="ppaction://media"/>
            <a:extLst>
              <a:ext uri="{FF2B5EF4-FFF2-40B4-BE49-F238E27FC236}">
                <a16:creationId xmlns:a16="http://schemas.microsoft.com/office/drawing/2014/main" id="{3D1F0019-43CD-48F7-8378-03E604D17A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1628800"/>
            <a:ext cx="7067550" cy="4418013"/>
          </a:xfrm>
        </p:spPr>
      </p:pic>
    </p:spTree>
    <p:extLst>
      <p:ext uri="{BB962C8B-B14F-4D97-AF65-F5344CB8AC3E}">
        <p14:creationId xmlns:p14="http://schemas.microsoft.com/office/powerpoint/2010/main" val="272713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zultat iskanja slik za promocija zdravja na delovnem mestu">
            <a:extLst>
              <a:ext uri="{FF2B5EF4-FFF2-40B4-BE49-F238E27FC236}">
                <a16:creationId xmlns:a16="http://schemas.microsoft.com/office/drawing/2014/main" id="{445D33A9-2782-48FD-957F-1FBC0AECA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210C6FAD-2BDB-4B86-99B4-538786143007}"/>
              </a:ext>
            </a:extLst>
          </p:cNvPr>
          <p:cNvSpPr txBox="1"/>
          <p:nvPr/>
        </p:nvSpPr>
        <p:spPr>
          <a:xfrm>
            <a:off x="2123728" y="476672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sl-SI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PROMOCIJA ZDRAVJA</a:t>
            </a:r>
          </a:p>
        </p:txBody>
      </p:sp>
    </p:spTree>
    <p:extLst>
      <p:ext uri="{BB962C8B-B14F-4D97-AF65-F5344CB8AC3E}">
        <p14:creationId xmlns:p14="http://schemas.microsoft.com/office/powerpoint/2010/main" val="653446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BF66B76-CACF-4812-B2E5-3E3CC7D3D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12785"/>
            <a:ext cx="9144000" cy="3745215"/>
          </a:xfrm>
          <a:prstGeom prst="rect">
            <a:avLst/>
          </a:prstGeom>
        </p:spPr>
      </p:pic>
      <p:sp>
        <p:nvSpPr>
          <p:cNvPr id="4" name="Puščica: dol 3">
            <a:extLst>
              <a:ext uri="{FF2B5EF4-FFF2-40B4-BE49-F238E27FC236}">
                <a16:creationId xmlns:a16="http://schemas.microsoft.com/office/drawing/2014/main" id="{36318BFB-19E4-44B1-958F-E252ED4926B8}"/>
              </a:ext>
            </a:extLst>
          </p:cNvPr>
          <p:cNvSpPr/>
          <p:nvPr/>
        </p:nvSpPr>
        <p:spPr>
          <a:xfrm rot="5195893">
            <a:off x="5902106" y="3078706"/>
            <a:ext cx="288032" cy="432048"/>
          </a:xfrm>
          <a:prstGeom prst="downArrow">
            <a:avLst/>
          </a:prstGeom>
          <a:noFill/>
          <a:ln>
            <a:solidFill>
              <a:srgbClr val="FF0000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uščica: dol 7">
            <a:extLst>
              <a:ext uri="{FF2B5EF4-FFF2-40B4-BE49-F238E27FC236}">
                <a16:creationId xmlns:a16="http://schemas.microsoft.com/office/drawing/2014/main" id="{50D95C00-34C0-49B8-96B4-24B3EA713A96}"/>
              </a:ext>
            </a:extLst>
          </p:cNvPr>
          <p:cNvSpPr/>
          <p:nvPr/>
        </p:nvSpPr>
        <p:spPr>
          <a:xfrm>
            <a:off x="4355976" y="5733256"/>
            <a:ext cx="288032" cy="432048"/>
          </a:xfrm>
          <a:prstGeom prst="downArrow">
            <a:avLst/>
          </a:prstGeom>
          <a:noFill/>
          <a:ln>
            <a:solidFill>
              <a:srgbClr val="FF0000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7858C7CC-2249-4E8A-8903-87227A928322}"/>
              </a:ext>
            </a:extLst>
          </p:cNvPr>
          <p:cNvSpPr/>
          <p:nvPr/>
        </p:nvSpPr>
        <p:spPr>
          <a:xfrm>
            <a:off x="3354777" y="3150314"/>
            <a:ext cx="2232248" cy="36004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C04BA31D-D461-4B93-B43E-C91AE2B5B420}"/>
              </a:ext>
            </a:extLst>
          </p:cNvPr>
          <p:cNvSpPr/>
          <p:nvPr/>
        </p:nvSpPr>
        <p:spPr>
          <a:xfrm>
            <a:off x="611559" y="6196470"/>
            <a:ext cx="7171991" cy="66153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521B1153-5EE3-4CB7-981E-36F3A01BB7EF}"/>
              </a:ext>
            </a:extLst>
          </p:cNvPr>
          <p:cNvSpPr txBox="1">
            <a:spLocks/>
          </p:cNvSpPr>
          <p:nvPr/>
        </p:nvSpPr>
        <p:spPr bwMode="auto">
          <a:xfrm>
            <a:off x="1331640" y="331326"/>
            <a:ext cx="7920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l-SI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PROMOCIJA ZDRAVJA</a:t>
            </a:r>
            <a:endParaRPr lang="sl-SI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4" descr="Rezultat iskanja slik za zastava slovenije">
            <a:extLst>
              <a:ext uri="{FF2B5EF4-FFF2-40B4-BE49-F238E27FC236}">
                <a16:creationId xmlns:a16="http://schemas.microsoft.com/office/drawing/2014/main" id="{EF488B79-06A2-4C3B-A2DF-20666DBBF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68580"/>
            <a:ext cx="865912" cy="11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BA517563-0D82-465D-8205-9FEF0071890F}"/>
              </a:ext>
            </a:extLst>
          </p:cNvPr>
          <p:cNvGrpSpPr/>
          <p:nvPr/>
        </p:nvGrpSpPr>
        <p:grpSpPr>
          <a:xfrm>
            <a:off x="3851920" y="1052736"/>
            <a:ext cx="3096344" cy="2137664"/>
            <a:chOff x="3877320" y="1236573"/>
            <a:chExt cx="2845545" cy="1936662"/>
          </a:xfrm>
        </p:grpSpPr>
        <p:pic>
          <p:nvPicPr>
            <p:cNvPr id="11" name="Picture 4" descr="Rezultat iskanja slik za grb hrvatske rh">
              <a:extLst>
                <a:ext uri="{FF2B5EF4-FFF2-40B4-BE49-F238E27FC236}">
                  <a16:creationId xmlns:a16="http://schemas.microsoft.com/office/drawing/2014/main" id="{8059D915-850B-46E5-8827-B0AB76D463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7320" y="1236573"/>
              <a:ext cx="1389360" cy="1839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0" name="Picture 2" descr="Rezultat iskanja slik za question mark">
              <a:extLst>
                <a:ext uri="{FF2B5EF4-FFF2-40B4-BE49-F238E27FC236}">
                  <a16:creationId xmlns:a16="http://schemas.microsoft.com/office/drawing/2014/main" id="{A3D1135C-EF91-4726-A03D-129AF3AC4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722" b="91100" l="10000" r="90000">
                          <a14:foregroundMark x1="35323" y1="70388" x2="35323" y2="70388"/>
                          <a14:backgroundMark x1="62258" y1="83819" x2="62258" y2="83819"/>
                          <a14:backgroundMark x1="63226" y1="80421" x2="63226" y2="80421"/>
                          <a14:backgroundMark x1="64839" y1="89644" x2="64839" y2="89644"/>
                          <a14:backgroundMark x1="54355" y1="89968" x2="54355" y2="89968"/>
                          <a14:backgroundMark x1="70806" y1="73625" x2="70806" y2="73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8705" y="1464604"/>
              <a:ext cx="1714160" cy="1708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841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5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504855" y="1474326"/>
            <a:ext cx="748883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sl-SI" altLang="sl-SI" sz="3200" dirty="0" err="1">
                <a:latin typeface="+mn-lt"/>
                <a:cs typeface="Tahoma" pitchFamily="34" charset="0"/>
              </a:rPr>
              <a:t>Poslodavac</a:t>
            </a:r>
            <a:r>
              <a:rPr lang="sl-SI" altLang="sl-SI" sz="3200" dirty="0">
                <a:latin typeface="+mn-lt"/>
                <a:cs typeface="Tahoma" pitchFamily="34" charset="0"/>
              </a:rPr>
              <a:t> mora planirati </a:t>
            </a:r>
            <a:r>
              <a:rPr lang="sl-SI" altLang="sl-SI" sz="3200" dirty="0" err="1">
                <a:latin typeface="+mn-lt"/>
                <a:cs typeface="Tahoma" pitchFamily="34" charset="0"/>
              </a:rPr>
              <a:t>promociju</a:t>
            </a:r>
            <a:r>
              <a:rPr lang="sl-SI" altLang="sl-SI" sz="3200" dirty="0">
                <a:latin typeface="+mn-lt"/>
                <a:cs typeface="Tahoma" pitchFamily="34" charset="0"/>
              </a:rPr>
              <a:t> </a:t>
            </a:r>
            <a:r>
              <a:rPr lang="sl-SI" altLang="sl-SI" sz="3200" dirty="0" err="1">
                <a:latin typeface="+mn-lt"/>
                <a:cs typeface="Tahoma" pitchFamily="34" charset="0"/>
              </a:rPr>
              <a:t>zdravlja</a:t>
            </a:r>
            <a:r>
              <a:rPr lang="sl-SI" altLang="sl-SI" sz="3200" dirty="0">
                <a:latin typeface="+mn-lt"/>
                <a:cs typeface="Tahoma" pitchFamily="34" charset="0"/>
              </a:rPr>
              <a:t> na </a:t>
            </a:r>
            <a:r>
              <a:rPr lang="sl-SI" altLang="sl-SI" sz="3200" dirty="0" err="1">
                <a:latin typeface="+mn-lt"/>
                <a:cs typeface="Tahoma" pitchFamily="34" charset="0"/>
              </a:rPr>
              <a:t>radnom</a:t>
            </a:r>
            <a:r>
              <a:rPr lang="sl-SI" altLang="sl-SI" sz="3200" dirty="0">
                <a:latin typeface="+mn-lt"/>
                <a:cs typeface="Tahoma" pitchFamily="34" charset="0"/>
              </a:rPr>
              <a:t> </a:t>
            </a:r>
            <a:r>
              <a:rPr lang="sl-SI" altLang="sl-SI" sz="3200" dirty="0" err="1">
                <a:latin typeface="+mn-lt"/>
                <a:cs typeface="Tahoma" pitchFamily="34" charset="0"/>
              </a:rPr>
              <a:t>mjestu</a:t>
            </a:r>
            <a:r>
              <a:rPr lang="sl-SI" altLang="sl-SI" sz="3200" dirty="0">
                <a:latin typeface="+mn-lt"/>
                <a:cs typeface="Tahoma" pitchFamily="34" charset="0"/>
              </a:rPr>
              <a:t>, osigurati potrebna sredstva i način kako </a:t>
            </a:r>
            <a:r>
              <a:rPr lang="sl-SI" altLang="sl-SI" sz="3200" dirty="0" err="1">
                <a:latin typeface="+mn-lt"/>
                <a:cs typeface="Tahoma" pitchFamily="34" charset="0"/>
              </a:rPr>
              <a:t>pratiti</a:t>
            </a:r>
            <a:r>
              <a:rPr lang="sl-SI" altLang="sl-SI" sz="3200" dirty="0">
                <a:latin typeface="+mn-lt"/>
                <a:cs typeface="Tahoma" pitchFamily="34" charset="0"/>
              </a:rPr>
              <a:t> </a:t>
            </a:r>
            <a:r>
              <a:rPr lang="sl-SI" altLang="sl-SI" sz="3200" dirty="0" err="1">
                <a:latin typeface="+mn-lt"/>
                <a:cs typeface="Tahoma" pitchFamily="34" charset="0"/>
              </a:rPr>
              <a:t>njegovu</a:t>
            </a:r>
            <a:r>
              <a:rPr lang="sl-SI" altLang="sl-SI" sz="3200" dirty="0">
                <a:latin typeface="+mn-lt"/>
                <a:cs typeface="Tahoma" pitchFamily="34" charset="0"/>
              </a:rPr>
              <a:t> </a:t>
            </a:r>
            <a:r>
              <a:rPr lang="sl-SI" altLang="sl-SI" sz="3200" dirty="0" err="1">
                <a:latin typeface="+mn-lt"/>
                <a:cs typeface="Tahoma" pitchFamily="34" charset="0"/>
              </a:rPr>
              <a:t>provedbu</a:t>
            </a:r>
            <a:r>
              <a:rPr lang="sl-SI" altLang="sl-SI" sz="3200" dirty="0">
                <a:latin typeface="+mn-lt"/>
                <a:cs typeface="Tahoma" pitchFamily="34" charset="0"/>
              </a:rPr>
              <a:t>.</a:t>
            </a:r>
            <a:endParaRPr kumimoji="0" lang="en-US" altLang="zh-TW" sz="3200" dirty="0">
              <a:latin typeface="+mn-lt"/>
              <a:ea typeface="宋体" pitchFamily="18" charset="-122"/>
            </a:endParaRP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D2A4E0BB-7725-4E74-AF13-7049E37491EF}"/>
              </a:ext>
            </a:extLst>
          </p:cNvPr>
          <p:cNvSpPr txBox="1">
            <a:spLocks/>
          </p:cNvSpPr>
          <p:nvPr/>
        </p:nvSpPr>
        <p:spPr bwMode="auto">
          <a:xfrm>
            <a:off x="1331640" y="331326"/>
            <a:ext cx="7920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l-SI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PROMOCIJA ZDRAVJA</a:t>
            </a:r>
            <a:endParaRPr lang="sl-SI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198480B-AA8C-4655-B14D-A19437A33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55" y="3287504"/>
            <a:ext cx="7193673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50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87623" y="1487988"/>
            <a:ext cx="7488833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sl-SI" altLang="sl-SI" sz="3200" dirty="0" err="1">
                <a:latin typeface="+mn-lt"/>
                <a:cs typeface="Tahoma" pitchFamily="34" charset="0"/>
              </a:rPr>
              <a:t>Prošle</a:t>
            </a:r>
            <a:r>
              <a:rPr lang="sl-SI" altLang="sl-SI" sz="3200" dirty="0">
                <a:latin typeface="+mn-lt"/>
                <a:cs typeface="Tahoma" pitchFamily="34" charset="0"/>
              </a:rPr>
              <a:t> </a:t>
            </a:r>
            <a:r>
              <a:rPr lang="sl-SI" altLang="sl-SI" sz="3200" dirty="0" err="1">
                <a:latin typeface="+mn-lt"/>
                <a:cs typeface="Tahoma" pitchFamily="34" charset="0"/>
              </a:rPr>
              <a:t>godine</a:t>
            </a:r>
            <a:r>
              <a:rPr lang="sl-SI" altLang="sl-SI" sz="3200" dirty="0">
                <a:latin typeface="+mn-lt"/>
                <a:cs typeface="Tahoma" pitchFamily="34" charset="0"/>
              </a:rPr>
              <a:t> stres čini </a:t>
            </a:r>
            <a:r>
              <a:rPr lang="sl-SI" altLang="sl-SI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40%</a:t>
            </a:r>
            <a:r>
              <a:rPr lang="sl-SI" altLang="sl-SI" sz="3200" dirty="0">
                <a:latin typeface="+mn-lt"/>
                <a:cs typeface="Tahoma" pitchFamily="34" charset="0"/>
              </a:rPr>
              <a:t> </a:t>
            </a:r>
            <a:r>
              <a:rPr lang="sl-SI" altLang="sl-SI" sz="3200" dirty="0" err="1">
                <a:latin typeface="+mn-lt"/>
                <a:cs typeface="Tahoma" pitchFamily="34" charset="0"/>
              </a:rPr>
              <a:t>svih</a:t>
            </a:r>
            <a:r>
              <a:rPr lang="sl-SI" altLang="sl-SI" sz="3200" dirty="0">
                <a:latin typeface="+mn-lt"/>
                <a:cs typeface="Tahoma" pitchFamily="34" charset="0"/>
              </a:rPr>
              <a:t> zdravstvenih </a:t>
            </a:r>
            <a:r>
              <a:rPr lang="sl-SI" altLang="sl-SI" sz="3200" dirty="0" err="1">
                <a:latin typeface="+mn-lt"/>
                <a:cs typeface="Tahoma" pitchFamily="34" charset="0"/>
              </a:rPr>
              <a:t>slučajeva</a:t>
            </a:r>
            <a:r>
              <a:rPr lang="sl-SI" altLang="sl-SI" sz="3200" dirty="0">
                <a:latin typeface="+mn-lt"/>
                <a:cs typeface="Tahoma" pitchFamily="34" charset="0"/>
              </a:rPr>
              <a:t> povezanih s </a:t>
            </a:r>
            <a:r>
              <a:rPr lang="sl-SI" altLang="sl-SI" sz="3200" dirty="0" err="1">
                <a:latin typeface="+mn-lt"/>
                <a:cs typeface="Tahoma" pitchFamily="34" charset="0"/>
              </a:rPr>
              <a:t>radom</a:t>
            </a:r>
            <a:r>
              <a:rPr lang="sl-SI" altLang="sl-SI" sz="3200" dirty="0">
                <a:latin typeface="+mn-lt"/>
                <a:cs typeface="Tahoma" pitchFamily="34" charset="0"/>
              </a:rPr>
              <a:t> i </a:t>
            </a:r>
            <a:r>
              <a:rPr lang="sl-SI" altLang="sl-SI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49% </a:t>
            </a:r>
            <a:r>
              <a:rPr lang="sl-SI" altLang="sl-SI" sz="3200" dirty="0" err="1">
                <a:latin typeface="+mn-lt"/>
                <a:cs typeface="Tahoma" pitchFamily="34" charset="0"/>
              </a:rPr>
              <a:t>svih</a:t>
            </a:r>
            <a:r>
              <a:rPr lang="sl-SI" altLang="sl-SI" sz="3200" dirty="0">
                <a:latin typeface="+mn-lt"/>
                <a:cs typeface="Tahoma" pitchFamily="34" charset="0"/>
              </a:rPr>
              <a:t> izgubljenih </a:t>
            </a:r>
            <a:r>
              <a:rPr lang="sl-SI" altLang="sl-SI" sz="3200" dirty="0" err="1">
                <a:latin typeface="+mn-lt"/>
                <a:cs typeface="Tahoma" pitchFamily="34" charset="0"/>
              </a:rPr>
              <a:t>radnih</a:t>
            </a:r>
            <a:r>
              <a:rPr lang="sl-SI" altLang="sl-SI" sz="3200" dirty="0">
                <a:latin typeface="+mn-lt"/>
                <a:cs typeface="Tahoma" pitchFamily="34" charset="0"/>
              </a:rPr>
              <a:t> dana.</a:t>
            </a:r>
            <a:endParaRPr kumimoji="0" lang="en-US" altLang="zh-TW" sz="3200" dirty="0">
              <a:latin typeface="+mn-lt"/>
              <a:ea typeface="宋体" pitchFamily="18" charset="-122"/>
            </a:endParaRP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D2A4E0BB-7725-4E74-AF13-7049E37491EF}"/>
              </a:ext>
            </a:extLst>
          </p:cNvPr>
          <p:cNvSpPr txBox="1">
            <a:spLocks/>
          </p:cNvSpPr>
          <p:nvPr/>
        </p:nvSpPr>
        <p:spPr bwMode="auto">
          <a:xfrm>
            <a:off x="755576" y="379527"/>
            <a:ext cx="7920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l-SI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PROMOCIJA ZDRAVJA</a:t>
            </a:r>
            <a:endParaRPr lang="sl-SI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38" name="Picture 2" descr="Rezultat iskanja slik za hse">
            <a:extLst>
              <a:ext uri="{FF2B5EF4-FFF2-40B4-BE49-F238E27FC236}">
                <a16:creationId xmlns:a16="http://schemas.microsoft.com/office/drawing/2014/main" id="{882D5177-0127-4241-A879-D30D7A6B0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 t="13111" r="10544" b="13462"/>
          <a:stretch/>
        </p:blipFill>
        <p:spPr bwMode="auto">
          <a:xfrm>
            <a:off x="7020272" y="-4296"/>
            <a:ext cx="223224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50B42E7F-B84E-4014-968E-75D74A848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945589"/>
            <a:ext cx="4786460" cy="391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18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053212708"/>
              </p:ext>
            </p:extLst>
          </p:nvPr>
        </p:nvGraphicFramePr>
        <p:xfrm>
          <a:off x="467544" y="155679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2" name="Picture 2" descr="https://openclipart.org/image/2400px/svg_to_png/185895/50EuroSchei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81473"/>
            <a:ext cx="2887222" cy="152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nettikulta.fi/img/euro-bill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202" y="3684188"/>
            <a:ext cx="3908798" cy="317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FF2D01C6-1B33-435A-8FB5-01E1F1B4CFC9}"/>
              </a:ext>
            </a:extLst>
          </p:cNvPr>
          <p:cNvSpPr txBox="1"/>
          <p:nvPr/>
        </p:nvSpPr>
        <p:spPr>
          <a:xfrm>
            <a:off x="1572767" y="197532"/>
            <a:ext cx="613815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44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itchFamily="34" charset="0"/>
                <a:cs typeface="Tahoma" pitchFamily="34" charset="0"/>
              </a:rPr>
              <a:t>EKONOMSKA RAČUNICA?</a:t>
            </a:r>
          </a:p>
        </p:txBody>
      </p:sp>
      <p:pic>
        <p:nvPicPr>
          <p:cNvPr id="9" name="Picture 4" descr="Povezana slika">
            <a:extLst>
              <a:ext uri="{FF2B5EF4-FFF2-40B4-BE49-F238E27FC236}">
                <a16:creationId xmlns:a16="http://schemas.microsoft.com/office/drawing/2014/main" id="{7E2ACCF4-4220-4C69-B44C-DF7CE4270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8" r="13427"/>
          <a:stretch/>
        </p:blipFill>
        <p:spPr bwMode="auto">
          <a:xfrm>
            <a:off x="-32856" y="3438419"/>
            <a:ext cx="2931752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510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21E42CE8-C83C-4C98-B292-829630F09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2" y="0"/>
            <a:ext cx="9124954" cy="6858000"/>
          </a:xfrm>
          <a:prstGeom prst="rect">
            <a:avLst/>
          </a:prstGeom>
        </p:spPr>
      </p:pic>
      <p:sp>
        <p:nvSpPr>
          <p:cNvPr id="11" name="Naslov 1">
            <a:extLst>
              <a:ext uri="{FF2B5EF4-FFF2-40B4-BE49-F238E27FC236}">
                <a16:creationId xmlns:a16="http://schemas.microsoft.com/office/drawing/2014/main" id="{17CD2F07-2688-49E8-95BC-807273AC0D4A}"/>
              </a:ext>
            </a:extLst>
          </p:cNvPr>
          <p:cNvSpPr txBox="1">
            <a:spLocks/>
          </p:cNvSpPr>
          <p:nvPr/>
        </p:nvSpPr>
        <p:spPr bwMode="auto">
          <a:xfrm>
            <a:off x="1547664" y="160708"/>
            <a:ext cx="7920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l-PL" sz="40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ZAKON O ZAŠTITI NA RADU RS</a:t>
            </a:r>
            <a:endParaRPr lang="sl-SI" sz="40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8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ZVZD-1 (Službeni list RS, št. 43/11)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210C6FAD-2BDB-4B86-99B4-538786143007}"/>
              </a:ext>
            </a:extLst>
          </p:cNvPr>
          <p:cNvSpPr txBox="1"/>
          <p:nvPr/>
        </p:nvSpPr>
        <p:spPr>
          <a:xfrm>
            <a:off x="3065730" y="1537388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+mj-lt"/>
              <a:buAutoNum type="romanUcPeriod" startAt="3"/>
            </a:pPr>
            <a:r>
              <a:rPr lang="sl-SI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OBVEZE POSLODAVCA</a:t>
            </a:r>
          </a:p>
        </p:txBody>
      </p:sp>
    </p:spTree>
    <p:extLst>
      <p:ext uri="{BB962C8B-B14F-4D97-AF65-F5344CB8AC3E}">
        <p14:creationId xmlns:p14="http://schemas.microsoft.com/office/powerpoint/2010/main" val="1101511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504855" y="1474326"/>
            <a:ext cx="748883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zh-TW" sz="3200" dirty="0" err="1">
                <a:latin typeface="+mn-lt"/>
                <a:ea typeface="宋体" pitchFamily="18" charset="-122"/>
              </a:rPr>
              <a:t>Poslodavac</a:t>
            </a:r>
            <a:r>
              <a:rPr kumimoji="0" lang="en-US" altLang="zh-TW" sz="3200" dirty="0">
                <a:latin typeface="+mn-lt"/>
                <a:ea typeface="宋体" pitchFamily="18" charset="-122"/>
              </a:rPr>
              <a:t> mora </a:t>
            </a:r>
            <a:r>
              <a:rPr kumimoji="0" lang="en-US" altLang="zh-TW" sz="3200" dirty="0" err="1">
                <a:latin typeface="+mn-lt"/>
                <a:ea typeface="宋体" pitchFamily="18" charset="-122"/>
              </a:rPr>
              <a:t>pisn</a:t>
            </a:r>
            <a:r>
              <a:rPr kumimoji="0" lang="sl-SI" altLang="zh-TW" sz="3200" dirty="0">
                <a:latin typeface="+mn-lt"/>
                <a:ea typeface="宋体" pitchFamily="18" charset="-122"/>
              </a:rPr>
              <a:t>o </a:t>
            </a:r>
            <a:r>
              <a:rPr kumimoji="0" lang="en-US" altLang="zh-TW" sz="3200" dirty="0" err="1">
                <a:latin typeface="+mn-lt"/>
                <a:ea typeface="宋体" pitchFamily="18" charset="-122"/>
              </a:rPr>
              <a:t>procijeniti</a:t>
            </a:r>
            <a:r>
              <a:rPr kumimoji="0" lang="en-US" altLang="zh-TW" sz="32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3200" dirty="0" err="1">
                <a:latin typeface="+mn-lt"/>
                <a:ea typeface="宋体" pitchFamily="18" charset="-122"/>
              </a:rPr>
              <a:t>rizike</a:t>
            </a:r>
            <a:r>
              <a:rPr kumimoji="0" lang="en-US" altLang="zh-TW" sz="32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3200" dirty="0" err="1">
                <a:latin typeface="+mn-lt"/>
                <a:ea typeface="宋体" pitchFamily="18" charset="-122"/>
              </a:rPr>
              <a:t>kojima</a:t>
            </a:r>
            <a:r>
              <a:rPr kumimoji="0" lang="en-US" altLang="zh-TW" sz="32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3200" dirty="0" err="1">
                <a:latin typeface="+mn-lt"/>
                <a:ea typeface="宋体" pitchFamily="18" charset="-122"/>
              </a:rPr>
              <a:t>su</a:t>
            </a:r>
            <a:r>
              <a:rPr kumimoji="0" lang="en-US" altLang="zh-TW" sz="32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3200" dirty="0" err="1">
                <a:latin typeface="+mn-lt"/>
                <a:ea typeface="宋体" pitchFamily="18" charset="-122"/>
              </a:rPr>
              <a:t>radnici</a:t>
            </a:r>
            <a:r>
              <a:rPr kumimoji="0" lang="en-US" altLang="zh-TW" sz="32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3200" dirty="0" err="1">
                <a:latin typeface="+mn-lt"/>
                <a:ea typeface="宋体" pitchFamily="18" charset="-122"/>
              </a:rPr>
              <a:t>izloženi</a:t>
            </a:r>
            <a:r>
              <a:rPr kumimoji="0" lang="en-US" altLang="zh-TW" sz="32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3200" dirty="0" err="1">
                <a:latin typeface="+mn-lt"/>
                <a:ea typeface="宋体" pitchFamily="18" charset="-122"/>
              </a:rPr>
              <a:t>ili</a:t>
            </a:r>
            <a:r>
              <a:rPr kumimoji="0" lang="en-US" altLang="zh-TW" sz="32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3200" dirty="0">
                <a:latin typeface="+mn-lt"/>
                <a:ea typeface="宋体" pitchFamily="18" charset="-122"/>
              </a:rPr>
              <a:t>bi mogli </a:t>
            </a:r>
            <a:r>
              <a:rPr kumimoji="0" lang="en-US" altLang="zh-TW" sz="3200" dirty="0" err="1">
                <a:latin typeface="+mn-lt"/>
                <a:ea typeface="宋体" pitchFamily="18" charset="-122"/>
              </a:rPr>
              <a:t>biti</a:t>
            </a:r>
            <a:r>
              <a:rPr kumimoji="0" lang="en-US" altLang="zh-TW" sz="32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3200" dirty="0" err="1">
                <a:latin typeface="+mn-lt"/>
                <a:ea typeface="宋体" pitchFamily="18" charset="-122"/>
              </a:rPr>
              <a:t>izloženi</a:t>
            </a:r>
            <a:r>
              <a:rPr kumimoji="0" lang="en-US" altLang="zh-TW" sz="32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3200" dirty="0">
                <a:latin typeface="+mn-lt"/>
                <a:ea typeface="宋体" pitchFamily="18" charset="-122"/>
              </a:rPr>
              <a:t>kod rada.</a:t>
            </a:r>
            <a:endParaRPr kumimoji="0" lang="en-US" altLang="zh-TW" sz="3200" dirty="0">
              <a:latin typeface="+mn-lt"/>
              <a:ea typeface="宋体" pitchFamily="18" charset="-122"/>
            </a:endParaRP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D2A4E0BB-7725-4E74-AF13-7049E37491EF}"/>
              </a:ext>
            </a:extLst>
          </p:cNvPr>
          <p:cNvSpPr txBox="1">
            <a:spLocks/>
          </p:cNvSpPr>
          <p:nvPr/>
        </p:nvSpPr>
        <p:spPr bwMode="auto">
          <a:xfrm>
            <a:off x="1331640" y="331326"/>
            <a:ext cx="7920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OBVEZE POSLODAVCA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97F32E8-C1B2-4BDC-9622-75EB2AB6B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765818"/>
            <a:ext cx="3343136" cy="4145489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AC32C4A-C41F-4DEF-B0D9-764A2C1CF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45" y="3429000"/>
            <a:ext cx="36004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52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581638" y="1268760"/>
            <a:ext cx="748883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zh-TW" sz="2800" dirty="0" err="1">
                <a:latin typeface="+mn-lt"/>
                <a:ea typeface="宋体" pitchFamily="18" charset="-122"/>
              </a:rPr>
              <a:t>Poslodavac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mora 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rev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i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dirati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ili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dopuniti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procjenu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rizika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: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kumimoji="0" lang="en-US" altLang="zh-TW" sz="2800" dirty="0" err="1">
                <a:latin typeface="+mn-lt"/>
                <a:ea typeface="宋体" pitchFamily="18" charset="-122"/>
              </a:rPr>
              <a:t>kada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postojeće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preventivne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zaštitne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mjere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nisu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dovoljne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ili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više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nisu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adekvatne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;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kumimoji="0" lang="en-US" altLang="zh-TW" sz="2800" dirty="0" err="1">
                <a:latin typeface="+mn-lt"/>
                <a:ea typeface="宋体" pitchFamily="18" charset="-122"/>
              </a:rPr>
              <a:t>kada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se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mijenjaju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podaci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na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kojima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se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procjena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temelji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;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kumimoji="0" lang="en-US" altLang="zh-TW" sz="2800" dirty="0" err="1">
                <a:latin typeface="+mn-lt"/>
                <a:ea typeface="宋体" pitchFamily="18" charset="-122"/>
              </a:rPr>
              <a:t>kada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postoj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i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mogućnost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i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način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za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izboljšavanje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procjene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rizka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.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D2A4E0BB-7725-4E74-AF13-7049E37491EF}"/>
              </a:ext>
            </a:extLst>
          </p:cNvPr>
          <p:cNvSpPr txBox="1">
            <a:spLocks/>
          </p:cNvSpPr>
          <p:nvPr/>
        </p:nvSpPr>
        <p:spPr bwMode="auto">
          <a:xfrm>
            <a:off x="1331640" y="331326"/>
            <a:ext cx="7920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OBVEZE POSLODAVCA</a:t>
            </a:r>
          </a:p>
        </p:txBody>
      </p:sp>
      <p:pic>
        <p:nvPicPr>
          <p:cNvPr id="17410" name="Picture 2" descr="Povezana slika">
            <a:extLst>
              <a:ext uri="{FF2B5EF4-FFF2-40B4-BE49-F238E27FC236}">
                <a16:creationId xmlns:a16="http://schemas.microsoft.com/office/drawing/2014/main" id="{00086D33-A336-4E2B-9CCF-E9A2FBABD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084" y="4528619"/>
            <a:ext cx="3245346" cy="243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Povezana slika">
            <a:extLst>
              <a:ext uri="{FF2B5EF4-FFF2-40B4-BE49-F238E27FC236}">
                <a16:creationId xmlns:a16="http://schemas.microsoft.com/office/drawing/2014/main" id="{F1C502D0-B324-4D63-8F51-8FD06622D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276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16" y="4291938"/>
            <a:ext cx="3581384" cy="267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23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581638" y="1268760"/>
            <a:ext cx="748883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zh-TW" sz="2800" dirty="0" err="1">
                <a:latin typeface="+mn-lt"/>
                <a:ea typeface="宋体" pitchFamily="18" charset="-122"/>
              </a:rPr>
              <a:t>Poslodavac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mora :</a:t>
            </a:r>
          </a:p>
          <a:p>
            <a:pPr marL="514350" indent="-514350" eaLnBrk="1" hangingPunct="1">
              <a:buFont typeface="Arial" panose="020B0604020202020204" pitchFamily="34" charset="0"/>
              <a:buChar char="•"/>
            </a:pPr>
            <a:r>
              <a:rPr kumimoji="0" lang="en-US" altLang="zh-TW" sz="2800" dirty="0" err="1">
                <a:latin typeface="+mn-lt"/>
                <a:ea typeface="宋体" pitchFamily="18" charset="-122"/>
              </a:rPr>
              <a:t>povjeriti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obavljanje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poslova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zaštite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na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radu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stručnom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licu,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provođenje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zdravstvenih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mjera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liječniku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medicine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rada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;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D2A4E0BB-7725-4E74-AF13-7049E37491EF}"/>
              </a:ext>
            </a:extLst>
          </p:cNvPr>
          <p:cNvSpPr txBox="1">
            <a:spLocks/>
          </p:cNvSpPr>
          <p:nvPr/>
        </p:nvSpPr>
        <p:spPr bwMode="auto">
          <a:xfrm>
            <a:off x="1331640" y="331326"/>
            <a:ext cx="7920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OBVEZE POSLODAVCA</a:t>
            </a:r>
          </a:p>
        </p:txBody>
      </p:sp>
      <p:pic>
        <p:nvPicPr>
          <p:cNvPr id="7" name="Picture 665">
            <a:extLst>
              <a:ext uri="{FF2B5EF4-FFF2-40B4-BE49-F238E27FC236}">
                <a16:creationId xmlns:a16="http://schemas.microsoft.com/office/drawing/2014/main" id="{F8D52C9C-7688-4EBB-B109-CC6E5997677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55576" y="3048690"/>
            <a:ext cx="3554682" cy="4581128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ABC6A29A-FD8A-4162-8744-0963AD230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02" y="3084642"/>
            <a:ext cx="3264293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6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581638" y="1268760"/>
            <a:ext cx="748883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zh-TW" sz="2800" dirty="0" err="1">
                <a:latin typeface="+mn-lt"/>
                <a:ea typeface="宋体" pitchFamily="18" charset="-122"/>
              </a:rPr>
              <a:t>Poslodavac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mora :</a:t>
            </a:r>
          </a:p>
          <a:p>
            <a:pPr marL="514350" indent="-514350" eaLnBrk="1" hangingPunct="1">
              <a:buFont typeface="Arial" panose="020B0604020202020204" pitchFamily="34" charset="0"/>
              <a:buChar char="•"/>
            </a:pPr>
            <a:r>
              <a:rPr kumimoji="0" lang="en-US" altLang="zh-TW" sz="2800" dirty="0" err="1">
                <a:latin typeface="+mn-lt"/>
                <a:ea typeface="宋体" pitchFamily="18" charset="-122"/>
              </a:rPr>
              <a:t>osigurati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zdravstvene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preglede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radnicim</a:t>
            </a:r>
            <a:endParaRPr kumimoji="0" lang="sl-SI" altLang="zh-TW" sz="2800" dirty="0">
              <a:latin typeface="+mn-lt"/>
              <a:ea typeface="宋体" pitchFamily="18" charset="-122"/>
            </a:endParaRPr>
          </a:p>
          <a:p>
            <a:pPr marL="1257300" lvl="1" indent="-514350" eaLnBrk="1" hangingPunct="1">
              <a:buFont typeface="Courier New" panose="02070309020205020404" pitchFamily="49" charset="0"/>
              <a:buChar char="o"/>
            </a:pPr>
            <a:r>
              <a:rPr kumimoji="0" lang="sl-SI" altLang="zh-TW" sz="2800" dirty="0">
                <a:latin typeface="+mn-lt"/>
                <a:ea typeface="宋体" pitchFamily="18" charset="-122"/>
              </a:rPr>
              <a:t>periodika:</a:t>
            </a:r>
          </a:p>
          <a:p>
            <a:pPr marL="1657350" lvl="2" indent="-514350" eaLnBrk="1" hangingPunct="1">
              <a:buFont typeface="+mj-lt"/>
              <a:buAutoNum type="alphaLcParenR"/>
            </a:pPr>
            <a:r>
              <a:rPr kumimoji="0" lang="sl-SI" altLang="zh-TW" sz="2800" dirty="0">
                <a:latin typeface="+mn-lt"/>
                <a:ea typeface="宋体" pitchFamily="18" charset="-122"/>
              </a:rPr>
              <a:t>≤5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godina</a:t>
            </a:r>
            <a:endParaRPr kumimoji="0" lang="sl-SI" altLang="zh-TW" sz="2800" dirty="0">
              <a:latin typeface="+mn-lt"/>
              <a:ea typeface="宋体" pitchFamily="18" charset="-122"/>
            </a:endParaRPr>
          </a:p>
          <a:p>
            <a:pPr marL="1657350" lvl="2" indent="-514350" eaLnBrk="1" hangingPunct="1">
              <a:buFont typeface="+mj-lt"/>
              <a:buAutoNum type="alphaLcParenR"/>
            </a:pPr>
            <a:r>
              <a:rPr kumimoji="0" lang="sl-SI" altLang="zh-TW" sz="2800" dirty="0">
                <a:latin typeface="+mn-lt"/>
                <a:ea typeface="宋体" pitchFamily="18" charset="-122"/>
              </a:rPr>
              <a:t>≤3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godina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-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opsniji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radovi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D2A4E0BB-7725-4E74-AF13-7049E37491EF}"/>
              </a:ext>
            </a:extLst>
          </p:cNvPr>
          <p:cNvSpPr txBox="1">
            <a:spLocks/>
          </p:cNvSpPr>
          <p:nvPr/>
        </p:nvSpPr>
        <p:spPr bwMode="auto">
          <a:xfrm>
            <a:off x="1331640" y="331326"/>
            <a:ext cx="7920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OBVEZE POSLODAVCA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FF51F5E-B864-49CF-A455-0F52CFE94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721" y="3515529"/>
            <a:ext cx="4846665" cy="3218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1897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3"/>
          <p:cNvSpPr txBox="1">
            <a:spLocks/>
          </p:cNvSpPr>
          <p:nvPr/>
        </p:nvSpPr>
        <p:spPr bwMode="auto">
          <a:xfrm>
            <a:off x="179512" y="2564904"/>
            <a:ext cx="8640960" cy="1215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pl-PL" sz="44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ZAKON O ZAŠTITI NA RADU RS ZVZD-1 </a:t>
            </a:r>
          </a:p>
          <a:p>
            <a:r>
              <a:rPr lang="pl-PL" sz="28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(Uradni list RS, št. 43/11)</a:t>
            </a:r>
          </a:p>
        </p:txBody>
      </p:sp>
      <p:sp>
        <p:nvSpPr>
          <p:cNvPr id="8" name="Podnaslov 5"/>
          <p:cNvSpPr txBox="1">
            <a:spLocks/>
          </p:cNvSpPr>
          <p:nvPr/>
        </p:nvSpPr>
        <p:spPr bwMode="auto">
          <a:xfrm>
            <a:off x="454968" y="4725144"/>
            <a:ext cx="6624638" cy="55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Elvin Beširević, </a:t>
            </a:r>
            <a:r>
              <a:rPr kumimoji="0" lang="sl-SI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dipl.var.inž.</a:t>
            </a:r>
          </a:p>
        </p:txBody>
      </p:sp>
    </p:spTree>
  </p:cSld>
  <p:clrMapOvr>
    <a:masterClrMapping/>
  </p:clrMapOvr>
  <p:transition advTm="47104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581638" y="1268760"/>
            <a:ext cx="7488833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zh-TW" sz="2800" dirty="0" err="1">
                <a:latin typeface="+mn-lt"/>
                <a:ea typeface="宋体" pitchFamily="18" charset="-122"/>
              </a:rPr>
              <a:t>Poslodavac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mora :</a:t>
            </a:r>
          </a:p>
          <a:p>
            <a:pPr marL="514350" indent="-514350" eaLnBrk="1" hangingPunct="1">
              <a:buFont typeface="Arial" panose="020B0604020202020204" pitchFamily="34" charset="0"/>
              <a:buChar char="•"/>
            </a:pPr>
            <a:r>
              <a:rPr kumimoji="0" lang="en-US" altLang="zh-TW" sz="2800" dirty="0" err="1">
                <a:latin typeface="+mn-lt"/>
                <a:ea typeface="宋体" pitchFamily="18" charset="-122"/>
              </a:rPr>
              <a:t>informirati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radnike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o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uvođenju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novih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tehnologija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i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sredstava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rada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,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te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rizicima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za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nezgod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e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,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profesionaln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e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bolesti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i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bolesti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povezanih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s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radom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,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te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izdavati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sigurnosne</a:t>
            </a:r>
            <a:r>
              <a:rPr kumimoji="0" lang="en-US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en-US" altLang="zh-TW" sz="2800" dirty="0" err="1">
                <a:latin typeface="+mn-lt"/>
                <a:ea typeface="宋体" pitchFamily="18" charset="-122"/>
              </a:rPr>
              <a:t>upute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,</a:t>
            </a:r>
          </a:p>
          <a:p>
            <a:pPr marL="514350" indent="-514350" eaLnBrk="1" hangingPunct="1">
              <a:buFont typeface="Arial" panose="020B0604020202020204" pitchFamily="34" charset="0"/>
              <a:buChar char="•"/>
            </a:pPr>
            <a:r>
              <a:rPr kumimoji="0" lang="pl-PL" altLang="zh-TW" sz="2800" dirty="0">
                <a:latin typeface="+mn-lt"/>
                <a:ea typeface="宋体" pitchFamily="18" charset="-122"/>
              </a:rPr>
              <a:t>osposobljavanje radnika za siguran i zdrav rad,</a:t>
            </a:r>
            <a:endParaRPr kumimoji="0" lang="sl-SI" altLang="zh-TW" sz="2800" dirty="0">
              <a:latin typeface="+mn-lt"/>
              <a:ea typeface="宋体" pitchFamily="18" charset="-122"/>
            </a:endParaRP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D2A4E0BB-7725-4E74-AF13-7049E37491EF}"/>
              </a:ext>
            </a:extLst>
          </p:cNvPr>
          <p:cNvSpPr txBox="1">
            <a:spLocks/>
          </p:cNvSpPr>
          <p:nvPr/>
        </p:nvSpPr>
        <p:spPr bwMode="auto">
          <a:xfrm>
            <a:off x="1331640" y="331326"/>
            <a:ext cx="7920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OBVEZE POSLODAVCA</a:t>
            </a:r>
          </a:p>
        </p:txBody>
      </p:sp>
      <p:pic>
        <p:nvPicPr>
          <p:cNvPr id="8" name="Picture 2" descr="Rezultat iskanja slik za expert">
            <a:extLst>
              <a:ext uri="{FF2B5EF4-FFF2-40B4-BE49-F238E27FC236}">
                <a16:creationId xmlns:a16="http://schemas.microsoft.com/office/drawing/2014/main" id="{4342E0FD-EF7F-4227-946D-02ECD6385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5750" y1="18103" x2="75750" y2="18103"/>
                        <a14:foregroundMark x1="79000" y1="16954" x2="79000" y2="16954"/>
                        <a14:foregroundMark x1="69250" y1="15230" x2="69250" y2="15230"/>
                        <a14:foregroundMark x1="72250" y1="14655" x2="72250" y2="14655"/>
                        <a14:foregroundMark x1="77500" y1="47414" x2="77500" y2="47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4595246"/>
            <a:ext cx="2617094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BAB6A2C-8F3E-4FEC-BF91-396D044615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300" y="4434619"/>
            <a:ext cx="2309242" cy="230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21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581638" y="1268760"/>
            <a:ext cx="748883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kumimoji="0" lang="sl-SI" altLang="zh-TW" sz="2800" dirty="0" err="1">
                <a:latin typeface="+mn-lt"/>
                <a:ea typeface="宋体" pitchFamily="18" charset="-122"/>
              </a:rPr>
              <a:t>Osposobljanje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teoretično i praktično.</a:t>
            </a:r>
          </a:p>
          <a:p>
            <a:pPr eaLnBrk="1" hangingPunct="1"/>
            <a:r>
              <a:rPr kumimoji="0" lang="sl-SI" altLang="zh-TW" sz="2800" dirty="0">
                <a:latin typeface="+mn-lt"/>
                <a:ea typeface="宋体" pitchFamily="18" charset="-122"/>
              </a:rPr>
              <a:t>	Periodika: </a:t>
            </a:r>
          </a:p>
          <a:p>
            <a:pPr marL="1657350" lvl="2" indent="-514350" eaLnBrk="1" hangingPunct="1">
              <a:buFont typeface="+mj-lt"/>
              <a:buAutoNum type="arabicPeriod"/>
            </a:pPr>
            <a:r>
              <a:rPr kumimoji="0" lang="sl-SI" altLang="zh-TW" sz="2800" dirty="0" err="1">
                <a:latin typeface="+mn-lt"/>
                <a:ea typeface="宋体" pitchFamily="18" charset="-122"/>
              </a:rPr>
              <a:t>Dolučena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u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procjeni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rizika</a:t>
            </a:r>
          </a:p>
          <a:p>
            <a:pPr marL="1657350" lvl="2" indent="-514350" eaLnBrk="1" hangingPunct="1">
              <a:buFont typeface="+mj-lt"/>
              <a:buAutoNum type="arabicPeriod"/>
            </a:pPr>
            <a:r>
              <a:rPr kumimoji="0" lang="sl-SI" altLang="zh-TW" sz="2800" dirty="0">
                <a:latin typeface="+mn-lt"/>
                <a:ea typeface="宋体" pitchFamily="18" charset="-122"/>
              </a:rPr>
              <a:t>U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rokovima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što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nisu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duži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od 2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godina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za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opasnija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radna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mjesta</a:t>
            </a:r>
            <a:endParaRPr kumimoji="0" lang="sl-SI" altLang="zh-TW" sz="2800" dirty="0">
              <a:latin typeface="+mn-lt"/>
              <a:ea typeface="宋体" pitchFamily="18" charset="-122"/>
            </a:endParaRP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D2A4E0BB-7725-4E74-AF13-7049E37491EF}"/>
              </a:ext>
            </a:extLst>
          </p:cNvPr>
          <p:cNvSpPr txBox="1">
            <a:spLocks/>
          </p:cNvSpPr>
          <p:nvPr/>
        </p:nvSpPr>
        <p:spPr bwMode="auto">
          <a:xfrm>
            <a:off x="1331640" y="331326"/>
            <a:ext cx="7920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OBVEZE POSLODAVCA</a:t>
            </a:r>
          </a:p>
        </p:txBody>
      </p:sp>
      <p:pic>
        <p:nvPicPr>
          <p:cNvPr id="7" name="Picture 4" descr="Rezultat iskanja slik za manufacturing manager">
            <a:extLst>
              <a:ext uri="{FF2B5EF4-FFF2-40B4-BE49-F238E27FC236}">
                <a16:creationId xmlns:a16="http://schemas.microsoft.com/office/drawing/2014/main" id="{33270361-72BF-4408-B381-C50FE8257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8928" y="3799937"/>
            <a:ext cx="4211543" cy="2809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11" descr="Povezana slika">
            <a:extLst>
              <a:ext uri="{FF2B5EF4-FFF2-40B4-BE49-F238E27FC236}">
                <a16:creationId xmlns:a16="http://schemas.microsoft.com/office/drawing/2014/main" id="{E020D901-0296-47E0-9F5E-23F630388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" b="94167" l="0" r="100000">
                        <a14:foregroundMark x1="38726" y1="33000" x2="38726" y2="33000"/>
                        <a14:foregroundMark x1="45955" y1="34000" x2="45955" y2="34000"/>
                        <a14:foregroundMark x1="73666" y1="45833" x2="73666" y2="45833"/>
                        <a14:foregroundMark x1="84509" y1="45667" x2="84509" y2="45667"/>
                        <a14:foregroundMark x1="73322" y1="45667" x2="64888" y2="42167"/>
                        <a14:foregroundMark x1="75559" y1="41000" x2="75215" y2="35500"/>
                        <a14:foregroundMark x1="77625" y1="37500" x2="79690" y2="38167"/>
                        <a14:foregroundMark x1="79346" y1="32333" x2="79346" y2="32333"/>
                        <a14:foregroundMark x1="79346" y1="32500" x2="78657" y2="38167"/>
                        <a14:foregroundMark x1="79174" y1="32167" x2="82616" y2="29500"/>
                        <a14:foregroundMark x1="82788" y1="30000" x2="88468" y2="34333"/>
                        <a14:foregroundMark x1="91222" y1="40500" x2="88468" y2="45167"/>
                        <a14:foregroundMark x1="88124" y1="45000" x2="86231" y2="51000"/>
                        <a14:foregroundMark x1="90534" y1="55667" x2="90017" y2="57167"/>
                        <a14:foregroundMark x1="87263" y1="57167" x2="87263" y2="57167"/>
                        <a14:foregroundMark x1="90361" y1="56500" x2="87780" y2="57333"/>
                        <a14:foregroundMark x1="86575" y1="51000" x2="88468" y2="53333"/>
                        <a14:foregroundMark x1="87952" y1="57667" x2="88468" y2="62500"/>
                        <a14:foregroundMark x1="88812" y1="63500" x2="93632" y2="60833"/>
                        <a14:foregroundMark x1="94320" y1="60833" x2="96041" y2="63167"/>
                        <a14:foregroundMark x1="77281" y1="46833" x2="77281" y2="46833"/>
                        <a14:foregroundMark x1="75215" y1="51667" x2="75215" y2="51667"/>
                        <a14:foregroundMark x1="73666" y1="53833" x2="73666" y2="53833"/>
                        <a14:foregroundMark x1="76420" y1="59833" x2="76420" y2="59833"/>
                        <a14:foregroundMark x1="72461" y1="60167" x2="72461" y2="60167"/>
                        <a14:foregroundMark x1="83477" y1="61500" x2="83477" y2="61500"/>
                        <a14:foregroundMark x1="85026" y1="62500" x2="85026" y2="62500"/>
                        <a14:foregroundMark x1="82960" y1="64167" x2="82960" y2="64167"/>
                        <a14:foregroundMark x1="79002" y1="65833" x2="79002" y2="65833"/>
                        <a14:foregroundMark x1="76420" y1="67000" x2="76076" y2="67167"/>
                        <a14:foregroundMark x1="73322" y1="67667" x2="73322" y2="67667"/>
                        <a14:foregroundMark x1="70568" y1="66333" x2="70568" y2="66333"/>
                        <a14:foregroundMark x1="69363" y1="65667" x2="69363" y2="65667"/>
                        <a14:foregroundMark x1="67814" y1="65333" x2="67814" y2="65333"/>
                        <a14:foregroundMark x1="67298" y1="67000" x2="67298" y2="67000"/>
                        <a14:foregroundMark x1="62995" y1="64833" x2="62995" y2="64833"/>
                        <a14:foregroundMark x1="56282" y1="57500" x2="56282" y2="57500"/>
                        <a14:foregroundMark x1="53528" y1="57167" x2="53528" y2="57167"/>
                        <a14:foregroundMark x1="49914" y1="56000" x2="49914" y2="56000"/>
                        <a14:foregroundMark x1="51463" y1="55000" x2="51463" y2="55000"/>
                        <a14:foregroundMark x1="53528" y1="54667" x2="53528" y2="54667"/>
                        <a14:foregroundMark x1="74010" y1="65000" x2="74010" y2="65000"/>
                        <a14:foregroundMark x1="70396" y1="56000" x2="70396" y2="56000"/>
                        <a14:foregroundMark x1="59380" y1="57833" x2="59380" y2="57833"/>
                        <a14:foregroundMark x1="76420" y1="69000" x2="76420" y2="69000"/>
                        <a14:foregroundMark x1="74355" y1="69000" x2="74355" y2="69000"/>
                        <a14:foregroundMark x1="80551" y1="69833" x2="80551" y2="69833"/>
                        <a14:foregroundMark x1="34251" y1="77000" x2="34251" y2="77000"/>
                        <a14:foregroundMark x1="34251" y1="70167" x2="34251" y2="70167"/>
                        <a14:foregroundMark x1="39587" y1="40000" x2="39587" y2="40000"/>
                        <a14:foregroundMark x1="37866" y1="37167" x2="37866" y2="37167"/>
                        <a14:foregroundMark x1="37866" y1="32500" x2="37866" y2="32500"/>
                        <a14:foregroundMark x1="37005" y1="31500" x2="37005" y2="31500"/>
                        <a14:foregroundMark x1="34079" y1="32167" x2="34079" y2="32167"/>
                        <a14:foregroundMark x1="37349" y1="48333" x2="37349" y2="48333"/>
                        <a14:foregroundMark x1="35628" y1="27000" x2="35628" y2="27000"/>
                        <a14:foregroundMark x1="41824" y1="32333" x2="41824" y2="32333"/>
                        <a14:foregroundMark x1="43718" y1="31833" x2="43718" y2="31833"/>
                        <a14:foregroundMark x1="48193" y1="33333" x2="48193" y2="33333"/>
                        <a14:foregroundMark x1="40103" y1="23500" x2="40103" y2="23500"/>
                        <a14:foregroundMark x1="42857" y1="24000" x2="42857" y2="24000"/>
                        <a14:foregroundMark x1="17212" y1="29000" x2="17212" y2="29000"/>
                        <a14:foregroundMark x1="14458" y1="29167" x2="14458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28" b="14721"/>
          <a:stretch/>
        </p:blipFill>
        <p:spPr bwMode="auto">
          <a:xfrm>
            <a:off x="246512" y="3418696"/>
            <a:ext cx="4572000" cy="348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67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581638" y="1268760"/>
            <a:ext cx="748883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kumimoji="0" lang="sl-SI" altLang="zh-TW" sz="2800" dirty="0" err="1">
                <a:latin typeface="+mn-lt"/>
                <a:ea typeface="宋体" pitchFamily="18" charset="-122"/>
              </a:rPr>
              <a:t>Pruža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radnikima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osobnu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zaštitnu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opremu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i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njihovu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upotrebu</a:t>
            </a:r>
            <a:endParaRPr kumimoji="0" lang="sl-SI" altLang="zh-TW" sz="2800" dirty="0">
              <a:latin typeface="+mn-lt"/>
              <a:ea typeface="宋体" pitchFamily="18" charset="-122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kumimoji="0" lang="sl-SI" altLang="zh-TW" sz="2800" dirty="0">
              <a:latin typeface="+mn-lt"/>
              <a:ea typeface="宋体" pitchFamily="18" charset="-122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kumimoji="0" lang="sl-SI" altLang="zh-TW" sz="2800" dirty="0">
              <a:latin typeface="+mn-lt"/>
              <a:ea typeface="宋体" pitchFamily="18" charset="-122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kumimoji="0" lang="sl-SI" altLang="zh-TW" sz="2800" dirty="0">
              <a:latin typeface="+mn-lt"/>
              <a:ea typeface="宋体" pitchFamily="18" charset="-122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kumimoji="0" lang="sl-SI" altLang="zh-TW" sz="2800" dirty="0">
                <a:latin typeface="+mn-lt"/>
                <a:ea typeface="宋体" pitchFamily="18" charset="-122"/>
              </a:rPr>
              <a:t>Periodično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ispitivanje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štetnosti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radnog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okruženja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,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provjeriti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odgovarajuće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radne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uvjete</a:t>
            </a:r>
            <a:endParaRPr kumimoji="0" lang="sl-SI" altLang="zh-TW" sz="2800" dirty="0">
              <a:latin typeface="+mn-lt"/>
              <a:ea typeface="宋体" pitchFamily="18" charset="-122"/>
            </a:endParaRPr>
          </a:p>
          <a:p>
            <a:pPr marL="1200150" lvl="1" indent="-457200" eaLnBrk="1" hangingPunct="1">
              <a:buFont typeface="Courier New" panose="02070309020205020404" pitchFamily="49" charset="0"/>
              <a:buChar char="o"/>
            </a:pPr>
            <a:r>
              <a:rPr kumimoji="0" lang="sl-SI" altLang="zh-TW" sz="2800" dirty="0">
                <a:latin typeface="+mn-lt"/>
                <a:ea typeface="宋体" pitchFamily="18" charset="-122"/>
              </a:rPr>
              <a:t>Periodika se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doluči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u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procjeni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rizika.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D2A4E0BB-7725-4E74-AF13-7049E37491EF}"/>
              </a:ext>
            </a:extLst>
          </p:cNvPr>
          <p:cNvSpPr txBox="1">
            <a:spLocks/>
          </p:cNvSpPr>
          <p:nvPr/>
        </p:nvSpPr>
        <p:spPr bwMode="auto">
          <a:xfrm>
            <a:off x="1331640" y="331326"/>
            <a:ext cx="7920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OBVEZE POSLODAVCA</a:t>
            </a:r>
          </a:p>
        </p:txBody>
      </p:sp>
      <p:pic>
        <p:nvPicPr>
          <p:cNvPr id="21506" name="Picture 2" descr="Povezana slika">
            <a:extLst>
              <a:ext uri="{FF2B5EF4-FFF2-40B4-BE49-F238E27FC236}">
                <a16:creationId xmlns:a16="http://schemas.microsoft.com/office/drawing/2014/main" id="{11771011-1521-489E-A618-483252D57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200" y1="96740" x2="4200" y2="96740"/>
                        <a14:foregroundMark x1="8100" y1="92857" x2="8100" y2="92857"/>
                        <a14:foregroundMark x1="49300" y1="65916" x2="49300" y2="65916"/>
                        <a14:foregroundMark x1="74800" y1="37584" x2="74800" y2="37584"/>
                        <a14:foregroundMark x1="75800" y1="32311" x2="75800" y2="32311"/>
                        <a14:foregroundMark x1="75450" y1="34947" x2="75450" y2="34947"/>
                        <a14:foregroundMark x1="76100" y1="30920" x2="76100" y2="30920"/>
                        <a14:foregroundMark x1="76750" y1="28715" x2="76750" y2="28715"/>
                        <a14:foregroundMark x1="85650" y1="31831" x2="85650" y2="31831"/>
                        <a14:foregroundMark x1="93400" y1="38159" x2="93400" y2="38159"/>
                        <a14:foregroundMark x1="92450" y1="37248" x2="92450" y2="37248"/>
                        <a14:foregroundMark x1="83400" y1="30585" x2="83400" y2="30585"/>
                        <a14:foregroundMark x1="96300" y1="33078" x2="96300" y2="33078"/>
                        <a14:foregroundMark x1="96300" y1="30585" x2="96300" y2="30585"/>
                        <a14:foregroundMark x1="96450" y1="27804" x2="96450" y2="27804"/>
                        <a14:foregroundMark x1="96000" y1="25647" x2="96000" y2="25647"/>
                        <a14:foregroundMark x1="96450" y1="23154" x2="96450" y2="23154"/>
                        <a14:foregroundMark x1="96450" y1="34947" x2="96450" y2="34947"/>
                        <a14:foregroundMark x1="96300" y1="36625" x2="96300" y2="36625"/>
                        <a14:foregroundMark x1="42650" y1="17593" x2="42650" y2="17593"/>
                        <a14:foregroundMark x1="44600" y1="16347" x2="44600" y2="16347"/>
                        <a14:foregroundMark x1="34900" y1="15868" x2="34900" y2="15868"/>
                        <a14:foregroundMark x1="34100" y1="14334" x2="34100" y2="14334"/>
                        <a14:foregroundMark x1="9350" y1="57239" x2="9350" y2="57239"/>
                        <a14:foregroundMark x1="13400" y1="60786" x2="13400" y2="60786"/>
                        <a14:foregroundMark x1="32011" y1="10393" x2="32011" y2="10393"/>
                        <a14:foregroundMark x1="5709" y1="54229" x2="5709" y2="54229"/>
                        <a14:foregroundMark x1="6055" y1="62023" x2="6055" y2="62023"/>
                        <a14:foregroundMark x1="12803" y1="77114" x2="12803" y2="77114"/>
                        <a14:foregroundMark x1="17128" y1="97678" x2="17128" y2="97678"/>
                        <a14:foregroundMark x1="19204" y1="97678" x2="19204" y2="97678"/>
                        <a14:foregroundMark x1="20588" y1="97347" x2="20588" y2="97347"/>
                        <a14:foregroundMark x1="13149" y1="97512" x2="13149" y2="97512"/>
                        <a14:foregroundMark x1="9170" y1="88889" x2="9170" y2="88889"/>
                        <a14:foregroundMark x1="3806" y1="87728" x2="3806" y2="87728"/>
                        <a14:foregroundMark x1="38408" y1="76783" x2="38408" y2="76783"/>
                        <a14:foregroundMark x1="33564" y1="61360" x2="33564" y2="61360"/>
                        <a14:foregroundMark x1="35121" y1="59204" x2="35121" y2="59204"/>
                        <a14:foregroundMark x1="37543" y1="59867" x2="37543" y2="59867"/>
                        <a14:foregroundMark x1="52249" y1="63350" x2="52249" y2="63350"/>
                        <a14:foregroundMark x1="73702" y1="84909" x2="73702" y2="84909"/>
                        <a14:foregroundMark x1="72491" y1="60697" x2="72491" y2="60697"/>
                        <a14:foregroundMark x1="72318" y1="65008" x2="72318" y2="65008"/>
                        <a14:foregroundMark x1="80277" y1="28358" x2="80277" y2="28358"/>
                        <a14:foregroundMark x1="36332" y1="84577" x2="36332" y2="84577"/>
                        <a14:foregroundMark x1="33737" y1="89055" x2="33737" y2="89055"/>
                        <a14:foregroundMark x1="88235" y1="34163" x2="88235" y2="34163"/>
                        <a14:foregroundMark x1="90311" y1="34992" x2="90311" y2="34992"/>
                        <a14:foregroundMark x1="95329" y1="38640" x2="95329" y2="38640"/>
                        <a14:foregroundMark x1="96540" y1="21559" x2="96540" y2="21559"/>
                        <a14:foregroundMark x1="32872" y1="91708" x2="32872" y2="91708"/>
                        <a14:foregroundMark x1="44637" y1="13765" x2="44637" y2="13765"/>
                        <a14:foregroundMark x1="43599" y1="8955" x2="43599" y2="8955"/>
                        <a14:foregroundMark x1="47405" y1="8955" x2="47405" y2="8955"/>
                        <a14:foregroundMark x1="28374" y1="13599" x2="28374" y2="13599"/>
                        <a14:foregroundMark x1="97405" y1="20232" x2="97405" y2="20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9" y="4435218"/>
            <a:ext cx="2162198" cy="225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zultat iskanja slik za personal safety equipment">
            <a:extLst>
              <a:ext uri="{FF2B5EF4-FFF2-40B4-BE49-F238E27FC236}">
                <a16:creationId xmlns:a16="http://schemas.microsoft.com/office/drawing/2014/main" id="{B7BAA876-E698-4980-B84C-C87EA4D72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3" b="91846" l="10000" r="9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1054" y="1700808"/>
            <a:ext cx="2723115" cy="181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Povezana slika">
            <a:extLst>
              <a:ext uri="{FF2B5EF4-FFF2-40B4-BE49-F238E27FC236}">
                <a16:creationId xmlns:a16="http://schemas.microsoft.com/office/drawing/2014/main" id="{26B58EEC-F61E-41CC-A253-54E77EC60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28" y1="38303" x2="2928" y2="38303"/>
                        <a14:foregroundMark x1="57658" y1="78440" x2="57658" y2="78440"/>
                        <a14:foregroundMark x1="73649" y1="96101" x2="73649" y2="96101"/>
                        <a14:foregroundMark x1="78378" y1="95642" x2="78378" y2="95642"/>
                        <a14:foregroundMark x1="83333" y1="93807" x2="83333" y2="93807"/>
                        <a14:foregroundMark x1="88063" y1="91743" x2="88063" y2="91743"/>
                        <a14:foregroundMark x1="92342" y1="89908" x2="92342" y2="89908"/>
                        <a14:foregroundMark x1="59685" y1="85780" x2="59685" y2="85780"/>
                        <a14:foregroundMark x1="59910" y1="88761" x2="59910" y2="88761"/>
                        <a14:foregroundMark x1="62838" y1="92202" x2="62838" y2="92202"/>
                        <a14:foregroundMark x1="54955" y1="74312" x2="54955" y2="74312"/>
                        <a14:foregroundMark x1="47523" y1="56422" x2="47523" y2="56422"/>
                        <a14:foregroundMark x1="18919" y1="30963" x2="18919" y2="30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17" y="4653135"/>
            <a:ext cx="2133629" cy="209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3157F903-86E3-48DF-8A2C-52793B3C78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106" y="4785412"/>
            <a:ext cx="3245787" cy="192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04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331928" y="1268760"/>
            <a:ext cx="748883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kumimoji="0" lang="sl-SI" altLang="zh-TW" sz="2800" b="1" dirty="0" err="1">
                <a:latin typeface="+mn-lt"/>
                <a:ea typeface="宋体" pitchFamily="18" charset="-122"/>
              </a:rPr>
              <a:t>Opasne</a:t>
            </a:r>
            <a:r>
              <a:rPr kumimoji="0" lang="sl-SI" altLang="zh-TW" sz="2800" b="1" dirty="0">
                <a:latin typeface="+mn-lt"/>
                <a:ea typeface="宋体" pitchFamily="18" charset="-122"/>
              </a:rPr>
              <a:t> kemikalije</a:t>
            </a:r>
          </a:p>
          <a:p>
            <a:pPr marL="0" lvl="1" indent="-457200" eaLnBrk="1" hangingPunct="1">
              <a:buFont typeface="Arial" panose="020B0604020202020204" pitchFamily="34" charset="0"/>
              <a:buChar char="•"/>
            </a:pPr>
            <a:r>
              <a:rPr kumimoji="0" lang="sl-SI" altLang="zh-TW" sz="2800" dirty="0">
                <a:latin typeface="+mn-lt"/>
                <a:ea typeface="宋体" pitchFamily="18" charset="-122"/>
              </a:rPr>
              <a:t>Pravilnik o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dozvolama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za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obavljanje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stručnih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poslova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iz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područja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sigurnosti na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radu</a:t>
            </a:r>
            <a:endParaRPr kumimoji="0" lang="sl-SI" altLang="zh-TW" sz="2800" dirty="0">
              <a:latin typeface="+mn-lt"/>
              <a:ea typeface="宋体" pitchFamily="18" charset="-122"/>
            </a:endParaRPr>
          </a:p>
          <a:p>
            <a:pPr marL="457200" lvl="1" indent="-457200" eaLnBrk="1" hangingPunct="1">
              <a:buFont typeface="Wingdings" panose="05000000000000000000" pitchFamily="2" charset="2"/>
              <a:buChar char="Ø"/>
            </a:pPr>
            <a:r>
              <a:rPr kumimoji="0" lang="sl-SI" altLang="zh-TW" sz="2800" dirty="0">
                <a:latin typeface="+mn-lt"/>
                <a:ea typeface="宋体" pitchFamily="18" charset="-122"/>
              </a:rPr>
              <a:t>Akreditacija</a:t>
            </a:r>
          </a:p>
          <a:p>
            <a:pPr marL="457200" lvl="1" indent="-457200" eaLnBrk="1" hangingPunct="1">
              <a:buFont typeface="Wingdings" panose="05000000000000000000" pitchFamily="2" charset="2"/>
              <a:buChar char="Ø"/>
            </a:pPr>
            <a:r>
              <a:rPr kumimoji="0" lang="sl-SI" altLang="zh-TW" sz="2800" dirty="0">
                <a:latin typeface="+mn-lt"/>
                <a:ea typeface="宋体" pitchFamily="18" charset="-122"/>
              </a:rPr>
              <a:t>SIST EN 689:1998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Smjernice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za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procjenu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izloženosti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udisanjem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kemijskih tvari</a:t>
            </a:r>
          </a:p>
          <a:p>
            <a:pPr marL="457200" lvl="1" indent="-457200" eaLnBrk="1" hangingPunct="1">
              <a:buFont typeface="Wingdings" panose="05000000000000000000" pitchFamily="2" charset="2"/>
              <a:buChar char="q"/>
            </a:pPr>
            <a:r>
              <a:rPr kumimoji="0" lang="sl-SI" altLang="zh-TW" sz="2800" dirty="0">
                <a:latin typeface="+mn-lt"/>
                <a:ea typeface="宋体" pitchFamily="18" charset="-122"/>
              </a:rPr>
              <a:t>&lt;50%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granične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vrjednosti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ponovo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za 16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tjedana</a:t>
            </a:r>
            <a:endParaRPr kumimoji="0" lang="sl-SI" altLang="zh-TW" sz="2800" dirty="0">
              <a:latin typeface="+mn-lt"/>
              <a:ea typeface="宋体" pitchFamily="18" charset="-122"/>
            </a:endParaRPr>
          </a:p>
          <a:p>
            <a:pPr marL="457200" lvl="1" indent="-457200" eaLnBrk="1" hangingPunct="1">
              <a:buFont typeface="Wingdings" panose="05000000000000000000" pitchFamily="2" charset="2"/>
              <a:buChar char="q"/>
            </a:pPr>
            <a:r>
              <a:rPr kumimoji="0" lang="sl-SI" altLang="zh-TW" sz="2800" dirty="0">
                <a:latin typeface="+mn-lt"/>
                <a:ea typeface="宋体" pitchFamily="18" charset="-122"/>
              </a:rPr>
              <a:t>Od 25% do 50% GV </a:t>
            </a:r>
            <a:r>
              <a:rPr kumimoji="0" lang="sl-SI" altLang="zh-TW" sz="2800" dirty="0">
                <a:ea typeface="宋体" pitchFamily="18" charset="-122"/>
              </a:rPr>
              <a:t>→ 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32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tjedna</a:t>
            </a:r>
            <a:endParaRPr kumimoji="0" lang="sl-SI" altLang="zh-TW" sz="2800" dirty="0">
              <a:latin typeface="+mn-lt"/>
              <a:ea typeface="宋体" pitchFamily="18" charset="-122"/>
            </a:endParaRPr>
          </a:p>
          <a:p>
            <a:pPr marL="457200" lvl="1" indent="-457200" eaLnBrk="1" hangingPunct="1">
              <a:buFont typeface="Wingdings" panose="05000000000000000000" pitchFamily="2" charset="2"/>
              <a:buChar char="q"/>
            </a:pPr>
            <a:r>
              <a:rPr kumimoji="0" lang="sl-SI" altLang="zh-TW" sz="2800" dirty="0">
                <a:latin typeface="+mn-lt"/>
                <a:ea typeface="宋体" pitchFamily="18" charset="-122"/>
              </a:rPr>
              <a:t>&lt;25% GV </a:t>
            </a:r>
            <a:r>
              <a:rPr kumimoji="0" lang="sl-SI" altLang="zh-TW" sz="2800" dirty="0">
                <a:ea typeface="宋体" pitchFamily="18" charset="-122"/>
              </a:rPr>
              <a:t>→ 64 </a:t>
            </a:r>
            <a:r>
              <a:rPr kumimoji="0" lang="sl-SI" altLang="zh-TW" sz="2800" dirty="0" err="1">
                <a:ea typeface="宋体" pitchFamily="18" charset="-122"/>
              </a:rPr>
              <a:t>tjedna</a:t>
            </a:r>
            <a:endParaRPr kumimoji="0" lang="sl-SI" altLang="zh-TW" sz="2800" dirty="0">
              <a:latin typeface="+mn-lt"/>
              <a:ea typeface="宋体" pitchFamily="18" charset="-122"/>
            </a:endParaRP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D2A4E0BB-7725-4E74-AF13-7049E37491EF}"/>
              </a:ext>
            </a:extLst>
          </p:cNvPr>
          <p:cNvSpPr txBox="1">
            <a:spLocks/>
          </p:cNvSpPr>
          <p:nvPr/>
        </p:nvSpPr>
        <p:spPr bwMode="auto">
          <a:xfrm>
            <a:off x="1331640" y="331326"/>
            <a:ext cx="7920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OBVEZE POSLODAVCA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66ECC6B-CB6A-4657-9215-EF68D6FD35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679161"/>
            <a:ext cx="3384376" cy="2214559"/>
          </a:xfrm>
          <a:prstGeom prst="rect">
            <a:avLst/>
          </a:prstGeom>
        </p:spPr>
      </p:pic>
      <p:pic>
        <p:nvPicPr>
          <p:cNvPr id="1030" name="Picture 6" descr="Rezultat iskanja slik za chemicals">
            <a:extLst>
              <a:ext uri="{FF2B5EF4-FFF2-40B4-BE49-F238E27FC236}">
                <a16:creationId xmlns:a16="http://schemas.microsoft.com/office/drawing/2014/main" id="{4C6B250D-3986-4A44-9019-64CEE1DAAB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26"/>
          <a:stretch/>
        </p:blipFill>
        <p:spPr bwMode="auto">
          <a:xfrm>
            <a:off x="107504" y="5156586"/>
            <a:ext cx="2808312" cy="170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027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581638" y="1268760"/>
            <a:ext cx="748883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kumimoji="0" lang="sl-SI" altLang="zh-TW" sz="2800" dirty="0" err="1">
                <a:latin typeface="+mn-lt"/>
                <a:ea typeface="宋体" pitchFamily="18" charset="-122"/>
              </a:rPr>
              <a:t>Obavlja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periodične preglede i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ispitivanja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radne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opreme,</a:t>
            </a:r>
          </a:p>
          <a:p>
            <a:pPr marL="1200150" lvl="1" indent="-457200" eaLnBrk="1" hangingPunct="1">
              <a:buFont typeface="Courier New" panose="02070309020205020404" pitchFamily="49" charset="0"/>
              <a:buChar char="o"/>
            </a:pPr>
            <a:r>
              <a:rPr kumimoji="0" lang="sl-SI" altLang="zh-TW" sz="2800" dirty="0">
                <a:latin typeface="+mn-lt"/>
                <a:ea typeface="宋体" pitchFamily="18" charset="-122"/>
              </a:rPr>
              <a:t>Skladno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sa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preporukama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proizvađača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ali ne u roku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dužem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od 36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mjeseci</a:t>
            </a:r>
            <a:endParaRPr kumimoji="0" lang="sl-SI" altLang="zh-TW" sz="2800" dirty="0">
              <a:latin typeface="+mn-lt"/>
              <a:ea typeface="宋体" pitchFamily="18" charset="-122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kumimoji="0" lang="sl-SI" altLang="zh-TW" sz="2800" dirty="0" err="1">
                <a:latin typeface="+mn-lt"/>
                <a:ea typeface="宋体" pitchFamily="18" charset="-122"/>
              </a:rPr>
              <a:t>Pruža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sigurno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radno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okruženje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i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korištenje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radne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opreme.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D2A4E0BB-7725-4E74-AF13-7049E37491EF}"/>
              </a:ext>
            </a:extLst>
          </p:cNvPr>
          <p:cNvSpPr txBox="1">
            <a:spLocks/>
          </p:cNvSpPr>
          <p:nvPr/>
        </p:nvSpPr>
        <p:spPr bwMode="auto">
          <a:xfrm>
            <a:off x="1331640" y="331326"/>
            <a:ext cx="7920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OBVEZE POSLODAVCA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334448C-0C4A-47D3-9AB0-F2BE9A4D2D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44" y="3946416"/>
            <a:ext cx="3667036" cy="2434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26E7433-BD7C-41DE-A4EF-3C8F409B9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70" y="3919736"/>
            <a:ext cx="4602106" cy="2461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4432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E4ABAA-A89C-471A-8E98-1DF211450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Opasnost za nasilje trećih osoba</a:t>
            </a:r>
            <a:endParaRPr lang="sl-SI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61E27B4E-59E3-43B8-88A6-90DCE1136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/>
              <a:t>Primjerna</a:t>
            </a:r>
            <a:r>
              <a:rPr lang="sl-SI" dirty="0"/>
              <a:t> oprema i </a:t>
            </a:r>
            <a:r>
              <a:rPr lang="sl-SI" dirty="0" err="1"/>
              <a:t>uređenost</a:t>
            </a:r>
            <a:r>
              <a:rPr lang="sl-SI" dirty="0"/>
              <a:t> </a:t>
            </a:r>
            <a:r>
              <a:rPr lang="sl-SI" dirty="0" err="1"/>
              <a:t>radnog</a:t>
            </a:r>
            <a:r>
              <a:rPr lang="sl-SI" dirty="0"/>
              <a:t> </a:t>
            </a:r>
            <a:r>
              <a:rPr lang="sl-SI" dirty="0" err="1"/>
              <a:t>mjesta</a:t>
            </a:r>
            <a:r>
              <a:rPr lang="sl-SI" dirty="0"/>
              <a:t>.</a:t>
            </a:r>
          </a:p>
          <a:p>
            <a:r>
              <a:rPr lang="sl-SI" dirty="0" err="1"/>
              <a:t>Postupci</a:t>
            </a:r>
            <a:r>
              <a:rPr lang="sl-SI" dirty="0"/>
              <a:t>.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F7136922-FCB4-4AB3-88EA-A0DA7CE61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1787"/>
            <a:ext cx="9142007" cy="433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96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E4ABAA-A89C-471A-8E98-1DF211450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Opasnost za nasilje trećih osoba</a:t>
            </a:r>
            <a:endParaRPr lang="sl-SI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061AD42-65CA-4465-8969-3C633CB0D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3DD3A04-B5F1-4756-BDB7-E6135F11E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0573"/>
            <a:ext cx="9144000" cy="4307427"/>
          </a:xfrm>
          <a:prstGeom prst="rect">
            <a:avLst/>
          </a:prstGeom>
        </p:spPr>
      </p:pic>
      <p:pic>
        <p:nvPicPr>
          <p:cNvPr id="8" name="Picture 4" descr="Rezultat iskanja slik za grb hrvatske rh">
            <a:extLst>
              <a:ext uri="{FF2B5EF4-FFF2-40B4-BE49-F238E27FC236}">
                <a16:creationId xmlns:a16="http://schemas.microsoft.com/office/drawing/2014/main" id="{AB51605D-84AC-4EA9-8C1D-B69A6902E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205" y="1158760"/>
            <a:ext cx="918195" cy="121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920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E4ABAA-A89C-471A-8E98-1DF211450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Izvještaj</a:t>
            </a:r>
            <a:r>
              <a:rPr lang="sl-SI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psihosocialnih </a:t>
            </a:r>
            <a:r>
              <a:rPr lang="sl-SI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rizicih</a:t>
            </a:r>
            <a:r>
              <a:rPr lang="sl-SI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sl-SI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radnom</a:t>
            </a:r>
            <a:r>
              <a:rPr lang="sl-SI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mjestu</a:t>
            </a:r>
            <a:r>
              <a:rPr lang="sl-SI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Sloveniji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850CDFA-E37E-4B3D-8743-F2B81CAFC4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8" b="1"/>
          <a:stretch/>
        </p:blipFill>
        <p:spPr>
          <a:xfrm>
            <a:off x="2051720" y="1386198"/>
            <a:ext cx="4752528" cy="5477980"/>
          </a:xfrm>
          <a:prstGeom prst="rect">
            <a:avLst/>
          </a:prstGeom>
        </p:spPr>
      </p:pic>
      <p:pic>
        <p:nvPicPr>
          <p:cNvPr id="11266" name="Picture 2" descr="Image result for eurofound">
            <a:extLst>
              <a:ext uri="{FF2B5EF4-FFF2-40B4-BE49-F238E27FC236}">
                <a16:creationId xmlns:a16="http://schemas.microsoft.com/office/drawing/2014/main" id="{58BB7718-2B8E-47A9-9630-12A814FFB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487782"/>
            <a:ext cx="1823864" cy="102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značba mesta vsebine 7">
            <a:extLst>
              <a:ext uri="{FF2B5EF4-FFF2-40B4-BE49-F238E27FC236}">
                <a16:creationId xmlns:a16="http://schemas.microsoft.com/office/drawing/2014/main" id="{0E8DF035-EC81-4FBC-B912-582C1F9A1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7061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E4ABAA-A89C-471A-8E98-1DF211450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Nasilje, </a:t>
            </a:r>
            <a:r>
              <a:rPr lang="sl-SI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zlostavljanje</a:t>
            </a:r>
            <a:r>
              <a:rPr lang="sl-SI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l-SI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uznemiravanje</a:t>
            </a:r>
            <a:r>
              <a:rPr lang="sl-SI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l-SI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psihosocijalni</a:t>
            </a:r>
            <a:r>
              <a:rPr lang="sl-SI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rizik</a:t>
            </a:r>
          </a:p>
        </p:txBody>
      </p:sp>
      <p:pic>
        <p:nvPicPr>
          <p:cNvPr id="9" name="Označba mesta vsebine 8">
            <a:extLst>
              <a:ext uri="{FF2B5EF4-FFF2-40B4-BE49-F238E27FC236}">
                <a16:creationId xmlns:a16="http://schemas.microsoft.com/office/drawing/2014/main" id="{E8F436D1-B1C1-46CB-8115-562E5BDF8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071"/>
            <a:ext cx="8172400" cy="6120415"/>
          </a:xfrm>
        </p:spPr>
      </p:pic>
    </p:spTree>
    <p:extLst>
      <p:ext uri="{BB962C8B-B14F-4D97-AF65-F5344CB8AC3E}">
        <p14:creationId xmlns:p14="http://schemas.microsoft.com/office/powerpoint/2010/main" val="3946684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CABAD90-E410-4BDA-904F-F5B79DE67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80" y="1196752"/>
            <a:ext cx="9144000" cy="659196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2BE4ABAA-A89C-471A-8E98-1DF211450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45731"/>
            <a:ext cx="7067128" cy="1143000"/>
          </a:xfrm>
        </p:spPr>
        <p:txBody>
          <a:bodyPr/>
          <a:lstStyle/>
          <a:p>
            <a:r>
              <a:rPr lang="sl-SI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Nasilje, </a:t>
            </a:r>
            <a:r>
              <a:rPr lang="sl-SI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zlostavljanje</a:t>
            </a:r>
            <a:r>
              <a:rPr lang="sl-SI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l-SI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uznemiravanje</a:t>
            </a:r>
            <a:r>
              <a:rPr lang="sl-SI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l-SI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psihosocijalni</a:t>
            </a:r>
            <a:r>
              <a:rPr lang="sl-SI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rizik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061AD42-65CA-4465-8969-3C633CB0D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" name="Picture 4" descr="Rezultat iskanja slik za grb hrvatske rh">
            <a:extLst>
              <a:ext uri="{FF2B5EF4-FFF2-40B4-BE49-F238E27FC236}">
                <a16:creationId xmlns:a16="http://schemas.microsoft.com/office/drawing/2014/main" id="{AB51605D-84AC-4EA9-8C1D-B69A6902E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38136"/>
            <a:ext cx="918195" cy="121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532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slov 1">
            <a:extLst>
              <a:ext uri="{FF2B5EF4-FFF2-40B4-BE49-F238E27FC236}">
                <a16:creationId xmlns:a16="http://schemas.microsoft.com/office/drawing/2014/main" id="{17CD2F07-2688-49E8-95BC-807273AC0D4A}"/>
              </a:ext>
            </a:extLst>
          </p:cNvPr>
          <p:cNvSpPr txBox="1">
            <a:spLocks/>
          </p:cNvSpPr>
          <p:nvPr/>
        </p:nvSpPr>
        <p:spPr bwMode="auto">
          <a:xfrm>
            <a:off x="1331640" y="331326"/>
            <a:ext cx="7920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l-PL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ZAKON O ZAŠTITI NA RADU RS</a:t>
            </a:r>
            <a:endParaRPr lang="sl-SI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ZVZD-1 (Službeni list RS, št. 43/11)</a:t>
            </a:r>
          </a:p>
        </p:txBody>
      </p:sp>
      <p:pic>
        <p:nvPicPr>
          <p:cNvPr id="3076" name="Picture 4" descr="Rezultat iskanja slik za zastava slovenije">
            <a:extLst>
              <a:ext uri="{FF2B5EF4-FFF2-40B4-BE49-F238E27FC236}">
                <a16:creationId xmlns:a16="http://schemas.microsoft.com/office/drawing/2014/main" id="{783B7D45-F0E7-4DDF-9459-B97AE2864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24744"/>
            <a:ext cx="865912" cy="11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210C6FAD-2BDB-4B86-99B4-538786143007}"/>
              </a:ext>
            </a:extLst>
          </p:cNvPr>
          <p:cNvSpPr txBox="1"/>
          <p:nvPr/>
        </p:nvSpPr>
        <p:spPr>
          <a:xfrm>
            <a:off x="1547664" y="1772816"/>
            <a:ext cx="69847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sl-SI" sz="2400" b="1" dirty="0">
                <a:latin typeface="+mn-lt"/>
              </a:rPr>
              <a:t>OPĆE ODREDBE</a:t>
            </a:r>
          </a:p>
          <a:p>
            <a:pPr marL="400050" indent="-400050">
              <a:buAutoNum type="romanUcPeriod"/>
            </a:pPr>
            <a:r>
              <a:rPr lang="sl-SI" sz="2400" b="1" dirty="0">
                <a:latin typeface="+mn-lt"/>
              </a:rPr>
              <a:t>OPĆA NAČELA </a:t>
            </a:r>
          </a:p>
          <a:p>
            <a:pPr marL="400050" indent="-400050">
              <a:buAutoNum type="romanUcPeriod"/>
            </a:pPr>
            <a:r>
              <a:rPr lang="sl-SI" sz="2400" b="1" dirty="0">
                <a:latin typeface="+mn-lt"/>
              </a:rPr>
              <a:t>OBVEZE POSLODAVCA</a:t>
            </a:r>
          </a:p>
          <a:p>
            <a:pPr marL="400050" indent="-400050">
              <a:buAutoNum type="romanUcPeriod"/>
            </a:pPr>
            <a:r>
              <a:rPr lang="sl-SI" sz="2400" b="1" dirty="0">
                <a:latin typeface="+mn-lt"/>
              </a:rPr>
              <a:t>OBVEZE I PRAVA RADNIKA</a:t>
            </a:r>
          </a:p>
          <a:p>
            <a:pPr marL="400050" indent="-400050">
              <a:buAutoNum type="romanUcPeriod"/>
            </a:pPr>
            <a:r>
              <a:rPr lang="sl-SI" sz="2400" dirty="0">
                <a:latin typeface="+mn-lt"/>
              </a:rPr>
              <a:t>OBVEZE SAMOZAPOSLENIH OSEB</a:t>
            </a:r>
          </a:p>
          <a:p>
            <a:pPr marL="400050" indent="-400050">
              <a:buFontTx/>
              <a:buAutoNum type="romanUcPeriod"/>
            </a:pPr>
            <a:r>
              <a:rPr lang="sl-SI" sz="2400" dirty="0">
                <a:latin typeface="+mn-lt"/>
              </a:rPr>
              <a:t>DOKUMENTACIJA</a:t>
            </a:r>
          </a:p>
          <a:p>
            <a:pPr marL="400050" indent="-400050">
              <a:buFontTx/>
              <a:buAutoNum type="romanUcPeriod"/>
            </a:pPr>
            <a:r>
              <a:rPr lang="sl-SI" sz="2400" dirty="0">
                <a:latin typeface="+mn-lt"/>
              </a:rPr>
              <a:t>ODBOR ZA SIGURNOST I ZDRAVJE NA RADU</a:t>
            </a:r>
          </a:p>
          <a:p>
            <a:pPr marL="400050" indent="-400050">
              <a:buFontTx/>
              <a:buAutoNum type="romanUcPeriod"/>
            </a:pPr>
            <a:r>
              <a:rPr lang="sl-SI" sz="2400" dirty="0">
                <a:latin typeface="+mn-lt"/>
              </a:rPr>
              <a:t>OVLAŠTENJE ZA OBAVLJANJE STRUČNIH ZADATKA</a:t>
            </a:r>
          </a:p>
          <a:p>
            <a:pPr marL="400050" indent="-400050">
              <a:buAutoNum type="romanUcPeriod"/>
            </a:pPr>
            <a:r>
              <a:rPr lang="sl-SI" sz="2400" dirty="0">
                <a:latin typeface="+mn-lt"/>
              </a:rPr>
              <a:t>NADZOR</a:t>
            </a:r>
          </a:p>
          <a:p>
            <a:pPr marL="400050" indent="-400050">
              <a:buAutoNum type="romanUcPeriod"/>
            </a:pPr>
            <a:r>
              <a:rPr lang="sl-SI" sz="2400" b="1" dirty="0">
                <a:latin typeface="+mn-lt"/>
              </a:rPr>
              <a:t>PREKRŠAJNE ODREDBE</a:t>
            </a:r>
          </a:p>
          <a:p>
            <a:pPr marL="400050" indent="-400050">
              <a:buAutoNum type="romanUcPeriod"/>
            </a:pPr>
            <a:r>
              <a:rPr lang="sl-SI" sz="2400" dirty="0">
                <a:latin typeface="+mn-lt"/>
              </a:rPr>
              <a:t>PRIJELAZNE I ZAVRŠNE ODREDBE</a:t>
            </a:r>
          </a:p>
        </p:txBody>
      </p:sp>
    </p:spTree>
    <p:extLst>
      <p:ext uri="{BB962C8B-B14F-4D97-AF65-F5344CB8AC3E}">
        <p14:creationId xmlns:p14="http://schemas.microsoft.com/office/powerpoint/2010/main" val="2698641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slov 1">
            <a:extLst>
              <a:ext uri="{FF2B5EF4-FFF2-40B4-BE49-F238E27FC236}">
                <a16:creationId xmlns:a16="http://schemas.microsoft.com/office/drawing/2014/main" id="{17CD2F07-2688-49E8-95BC-807273AC0D4A}"/>
              </a:ext>
            </a:extLst>
          </p:cNvPr>
          <p:cNvSpPr txBox="1">
            <a:spLocks/>
          </p:cNvSpPr>
          <p:nvPr/>
        </p:nvSpPr>
        <p:spPr bwMode="auto">
          <a:xfrm>
            <a:off x="1547664" y="160708"/>
            <a:ext cx="7920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l-PL" sz="40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ZAKON O ZAŠTITI NA RADU RS</a:t>
            </a:r>
            <a:endParaRPr lang="sl-SI" sz="40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8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ZVZD-1 (Službeni list RS, št. 43/11)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210C6FAD-2BDB-4B86-99B4-538786143007}"/>
              </a:ext>
            </a:extLst>
          </p:cNvPr>
          <p:cNvSpPr txBox="1"/>
          <p:nvPr/>
        </p:nvSpPr>
        <p:spPr>
          <a:xfrm>
            <a:off x="1763688" y="1484784"/>
            <a:ext cx="8286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+mj-lt"/>
              <a:buAutoNum type="romanUcPeriod" startAt="4"/>
            </a:pPr>
            <a:r>
              <a:rPr lang="sl-SI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PRAVA I DOŽNOSTI RADNIKA</a:t>
            </a:r>
          </a:p>
        </p:txBody>
      </p:sp>
      <p:pic>
        <p:nvPicPr>
          <p:cNvPr id="27652" name="Picture 4" descr="Rezultat iskanja slik za workers">
            <a:extLst>
              <a:ext uri="{FF2B5EF4-FFF2-40B4-BE49-F238E27FC236}">
                <a16:creationId xmlns:a16="http://schemas.microsoft.com/office/drawing/2014/main" id="{C8FC73DA-84C2-4237-AA11-46770BF5E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3996"/>
            <a:ext cx="9144000" cy="41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938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581638" y="1268760"/>
            <a:ext cx="7488833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kumimoji="0" lang="sl-SI" altLang="zh-TW" sz="2800" dirty="0" err="1">
                <a:latin typeface="+mn-lt"/>
                <a:ea typeface="宋体" pitchFamily="18" charset="-122"/>
              </a:rPr>
              <a:t>Radnik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mora:</a:t>
            </a:r>
          </a:p>
          <a:p>
            <a:pPr marL="1200150" lvl="1" indent="-457200" eaLnBrk="1" hangingPunct="1">
              <a:buFont typeface="Courier New" panose="02070309020205020404" pitchFamily="49" charset="0"/>
              <a:buChar char="o"/>
            </a:pPr>
            <a:r>
              <a:rPr kumimoji="0" lang="sl-SI" altLang="zh-TW" sz="2800" dirty="0">
                <a:latin typeface="+mn-lt"/>
                <a:ea typeface="宋体" pitchFamily="18" charset="-122"/>
              </a:rPr>
              <a:t>koristiti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radnu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opremu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, u skladu s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uputama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poslodavca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;</a:t>
            </a:r>
          </a:p>
          <a:p>
            <a:pPr marL="1200150" lvl="1" indent="-457200" eaLnBrk="1" hangingPunct="1">
              <a:buFont typeface="Courier New" panose="02070309020205020404" pitchFamily="49" charset="0"/>
              <a:buChar char="o"/>
            </a:pPr>
            <a:r>
              <a:rPr kumimoji="0" lang="sl-SI" altLang="zh-TW" sz="2800" dirty="0" err="1">
                <a:latin typeface="+mn-lt"/>
                <a:ea typeface="宋体" pitchFamily="18" charset="-122"/>
              </a:rPr>
              <a:t>upotrebljavati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osobnu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zaštitnu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opremu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u skladu s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njegovom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svrhom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;</a:t>
            </a:r>
          </a:p>
          <a:p>
            <a:pPr marL="1200150" lvl="1" indent="-457200" eaLnBrk="1" hangingPunct="1">
              <a:buFont typeface="Courier New" panose="02070309020205020404" pitchFamily="49" charset="0"/>
              <a:buChar char="o"/>
            </a:pPr>
            <a:r>
              <a:rPr kumimoji="0" lang="sl-SI" altLang="zh-TW" sz="2800" dirty="0" err="1">
                <a:latin typeface="+mn-lt"/>
                <a:ea typeface="宋体" pitchFamily="18" charset="-122"/>
              </a:rPr>
              <a:t>odmah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obavijestiti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poslodavca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o bilo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kakvih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nedostataka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,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štetnosti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ili drugih pojava;</a:t>
            </a:r>
          </a:p>
          <a:p>
            <a:pPr marL="1200150" lvl="1" indent="-457200" eaLnBrk="1" hangingPunct="1">
              <a:buFont typeface="Courier New" panose="02070309020205020404" pitchFamily="49" charset="0"/>
              <a:buChar char="o"/>
            </a:pPr>
            <a:r>
              <a:rPr kumimoji="0" lang="sl-SI" altLang="zh-TW" sz="2800" dirty="0" err="1">
                <a:latin typeface="+mn-lt"/>
                <a:ea typeface="宋体" pitchFamily="18" charset="-122"/>
              </a:rPr>
              <a:t>surađivati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s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poslodavcima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sve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dok se ne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utvrdi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sigurna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radna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okolina i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radni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uvjeti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.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D2A4E0BB-7725-4E74-AF13-7049E37491EF}"/>
              </a:ext>
            </a:extLst>
          </p:cNvPr>
          <p:cNvSpPr txBox="1">
            <a:spLocks/>
          </p:cNvSpPr>
          <p:nvPr/>
        </p:nvSpPr>
        <p:spPr bwMode="auto">
          <a:xfrm>
            <a:off x="1331640" y="331326"/>
            <a:ext cx="7920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OBVEZE I PRAVA RADNIKA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288A938-25C2-47CD-BCA1-A07B179D7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2924944"/>
            <a:ext cx="4200713" cy="431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72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581638" y="1268760"/>
            <a:ext cx="748883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kumimoji="0" lang="sl-SI" altLang="zh-TW" sz="2800" dirty="0">
                <a:latin typeface="+mn-lt"/>
                <a:ea typeface="宋体" pitchFamily="18" charset="-122"/>
              </a:rPr>
              <a:t>Zabrana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pijenja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alkohola i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uzimanja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drugih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sredstava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ovisnosti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.</a:t>
            </a:r>
          </a:p>
          <a:p>
            <a:pPr marL="1200150" lvl="1" indent="-457200" eaLnBrk="1" hangingPunct="1">
              <a:buFont typeface="Courier New" panose="02070309020205020404" pitchFamily="49" charset="0"/>
              <a:buChar char="o"/>
            </a:pPr>
            <a:r>
              <a:rPr kumimoji="0" lang="sl-SI" altLang="zh-TW" sz="2800" dirty="0" err="1">
                <a:latin typeface="+mn-lt"/>
                <a:ea typeface="宋体" pitchFamily="18" charset="-122"/>
              </a:rPr>
              <a:t>Poslodavac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će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odrediti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situaciju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prema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postupku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i na način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utvrđen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 internim aktom </a:t>
            </a:r>
            <a:r>
              <a:rPr kumimoji="0" lang="sl-SI" altLang="zh-TW" sz="2800" dirty="0" err="1">
                <a:latin typeface="+mn-lt"/>
                <a:ea typeface="宋体" pitchFamily="18" charset="-122"/>
              </a:rPr>
              <a:t>poslodavca</a:t>
            </a:r>
            <a:r>
              <a:rPr kumimoji="0" lang="sl-SI" altLang="zh-TW" sz="2800" dirty="0">
                <a:latin typeface="+mn-lt"/>
                <a:ea typeface="宋体" pitchFamily="18" charset="-122"/>
              </a:rPr>
              <a:t>.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D2A4E0BB-7725-4E74-AF13-7049E37491EF}"/>
              </a:ext>
            </a:extLst>
          </p:cNvPr>
          <p:cNvSpPr txBox="1">
            <a:spLocks/>
          </p:cNvSpPr>
          <p:nvPr/>
        </p:nvSpPr>
        <p:spPr bwMode="auto">
          <a:xfrm>
            <a:off x="1331640" y="331326"/>
            <a:ext cx="7920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OBVEZE I PRAVA RADNIKA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085B50C-80F3-468C-870F-92360979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96" b="100000" l="0" r="100000">
                        <a14:foregroundMark x1="30400" y1="82309" x2="30400" y2="82309"/>
                        <a14:foregroundMark x1="27800" y1="82009" x2="27800" y2="82009"/>
                        <a14:backgroundMark x1="32000" y1="74963" x2="32000" y2="74963"/>
                        <a14:backgroundMark x1="26600" y1="76762" x2="26600" y2="76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951"/>
            <a:ext cx="5814934" cy="387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96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slov 1">
            <a:extLst>
              <a:ext uri="{FF2B5EF4-FFF2-40B4-BE49-F238E27FC236}">
                <a16:creationId xmlns:a16="http://schemas.microsoft.com/office/drawing/2014/main" id="{17CD2F07-2688-49E8-95BC-807273AC0D4A}"/>
              </a:ext>
            </a:extLst>
          </p:cNvPr>
          <p:cNvSpPr txBox="1">
            <a:spLocks/>
          </p:cNvSpPr>
          <p:nvPr/>
        </p:nvSpPr>
        <p:spPr bwMode="auto">
          <a:xfrm>
            <a:off x="1547664" y="160708"/>
            <a:ext cx="7920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l-PL" sz="40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ZAKON O ZAŠTITI NA RADU RS</a:t>
            </a:r>
            <a:endParaRPr lang="sl-SI" sz="40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8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ZVZD-1 (Službeni list RS, št. 43/11)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210C6FAD-2BDB-4B86-99B4-538786143007}"/>
              </a:ext>
            </a:extLst>
          </p:cNvPr>
          <p:cNvSpPr txBox="1"/>
          <p:nvPr/>
        </p:nvSpPr>
        <p:spPr>
          <a:xfrm>
            <a:off x="1763688" y="1484784"/>
            <a:ext cx="8286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+mj-lt"/>
              <a:buAutoNum type="romanUcPeriod" startAt="10"/>
            </a:pPr>
            <a:r>
              <a:rPr lang="sl-SI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PREKRŠAJNE ODREDBE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501B337-409B-4475-B335-604DBC418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942713"/>
            <a:ext cx="7380312" cy="491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386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2"/>
          <p:cNvSpPr txBox="1">
            <a:spLocks noChangeArrowheads="1"/>
          </p:cNvSpPr>
          <p:nvPr/>
        </p:nvSpPr>
        <p:spPr bwMode="auto">
          <a:xfrm>
            <a:off x="2261774" y="548680"/>
            <a:ext cx="55484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sl-SI" altLang="sl-SI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PREKRŠAJNE ODREDBE</a:t>
            </a:r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1333783" y="1196752"/>
            <a:ext cx="80010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pl-PL" altLang="sl-SI" sz="2000" dirty="0">
              <a:solidFill>
                <a:srgbClr val="000000"/>
              </a:solidFill>
              <a:latin typeface="+mn-lt"/>
              <a:cs typeface="Tahoma" pitchFamily="34" charset="0"/>
            </a:endParaRPr>
          </a:p>
          <a:p>
            <a:r>
              <a:rPr lang="pl-PL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Novčanom kaznom od </a:t>
            </a:r>
            <a:r>
              <a:rPr lang="pl-PL" altLang="sl-SI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2.000</a:t>
            </a:r>
            <a:r>
              <a:rPr lang="pl-PL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 do </a:t>
            </a:r>
            <a:r>
              <a:rPr lang="pl-PL" altLang="sl-SI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40.000</a:t>
            </a:r>
            <a:r>
              <a:rPr lang="pl-PL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 EUR kazni se poslodavac koji: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ne procjenjuje rizike u pisanom obliku,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ne revidira procjenu rizika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ne prihvati izjavu o sigurnosti sa procjenom rizika,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ne izradi procjenu zdravstvenog rizika,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ne predloži zapisnik o savjetovanju radnika,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ne objavi izjavu o sigurnsoti sa procjenom rizika,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ne pruža radnikima OSO-u i njegovu uporabu,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ne provodi periodična istraživanja o štetnosti radnog okoliša,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ne provodi periodične inspekcije i ispitivanja radne opreme,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koristiti neprikladnu radnu opremu i druga sredstva za rad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ne poduzima mjere za pružanje prve pomoći,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ne poduzima mjere za sprečavanje mobinga,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ne </a:t>
            </a:r>
            <a:r>
              <a:rPr lang="sl-SI" altLang="sl-SI" sz="2000" dirty="0" err="1">
                <a:solidFill>
                  <a:srgbClr val="000000"/>
                </a:solidFill>
                <a:latin typeface="+mn-lt"/>
                <a:cs typeface="Tahoma" pitchFamily="34" charset="0"/>
              </a:rPr>
              <a:t>pruža</a:t>
            </a:r>
            <a:r>
              <a:rPr lang="sl-SI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 zdravstvenih pregleda </a:t>
            </a:r>
            <a:r>
              <a:rPr lang="sl-SI" altLang="sl-SI" sz="2000" dirty="0" err="1">
                <a:solidFill>
                  <a:srgbClr val="000000"/>
                </a:solidFill>
                <a:latin typeface="+mn-lt"/>
                <a:cs typeface="Tahoma" pitchFamily="34" charset="0"/>
              </a:rPr>
              <a:t>radnika</a:t>
            </a:r>
            <a:r>
              <a:rPr lang="sl-SI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ne </a:t>
            </a:r>
            <a:r>
              <a:rPr lang="sl-SI" altLang="sl-SI" sz="2000" dirty="0" err="1">
                <a:solidFill>
                  <a:srgbClr val="000000"/>
                </a:solidFill>
                <a:latin typeface="+mn-lt"/>
                <a:cs typeface="Tahoma" pitchFamily="34" charset="0"/>
              </a:rPr>
              <a:t>pruža</a:t>
            </a:r>
            <a:r>
              <a:rPr lang="sl-SI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 </a:t>
            </a:r>
            <a:r>
              <a:rPr lang="sl-SI" altLang="sl-SI" sz="2000" dirty="0" err="1">
                <a:solidFill>
                  <a:srgbClr val="000000"/>
                </a:solidFill>
                <a:latin typeface="+mn-lt"/>
                <a:cs typeface="Tahoma" pitchFamily="34" charset="0"/>
              </a:rPr>
              <a:t>obuku</a:t>
            </a:r>
            <a:r>
              <a:rPr lang="sl-SI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 za </a:t>
            </a:r>
            <a:r>
              <a:rPr lang="sl-SI" altLang="sl-SI" sz="2000" dirty="0" err="1">
                <a:solidFill>
                  <a:srgbClr val="000000"/>
                </a:solidFill>
                <a:latin typeface="+mn-lt"/>
                <a:cs typeface="Tahoma" pitchFamily="34" charset="0"/>
              </a:rPr>
              <a:t>radnike</a:t>
            </a:r>
            <a:r>
              <a:rPr lang="sl-SI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altLang="sl-SI" sz="2000" dirty="0" err="1">
                <a:solidFill>
                  <a:srgbClr val="000000"/>
                </a:solidFill>
                <a:latin typeface="+mn-lt"/>
                <a:cs typeface="Tahoma" pitchFamily="34" charset="0"/>
              </a:rPr>
              <a:t>nije</a:t>
            </a:r>
            <a:r>
              <a:rPr lang="sl-SI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 uklonijo s posla </a:t>
            </a:r>
            <a:r>
              <a:rPr lang="sl-SI" altLang="sl-SI" sz="2000" dirty="0" err="1">
                <a:solidFill>
                  <a:srgbClr val="000000"/>
                </a:solidFill>
                <a:latin typeface="+mn-lt"/>
                <a:cs typeface="Tahoma" pitchFamily="34" charset="0"/>
              </a:rPr>
              <a:t>radnika</a:t>
            </a:r>
            <a:r>
              <a:rPr lang="sl-SI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 pod </a:t>
            </a:r>
            <a:r>
              <a:rPr lang="sl-SI" altLang="sl-SI" sz="2000" dirty="0" err="1">
                <a:solidFill>
                  <a:srgbClr val="000000"/>
                </a:solidFill>
                <a:latin typeface="+mn-lt"/>
                <a:cs typeface="Tahoma" pitchFamily="34" charset="0"/>
              </a:rPr>
              <a:t>utjecajem</a:t>
            </a:r>
            <a:r>
              <a:rPr lang="sl-SI" altLang="sl-SI" sz="2000" dirty="0">
                <a:solidFill>
                  <a:srgbClr val="000000"/>
                </a:solidFill>
                <a:latin typeface="+mn-lt"/>
                <a:cs typeface="Tahoma" pitchFamily="34" charset="0"/>
              </a:rPr>
              <a:t> psihoaktivnih tvari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581128"/>
            <a:ext cx="1628800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397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1175544" y="1124744"/>
            <a:ext cx="8001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sl-SI" altLang="sl-SI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	 </a:t>
            </a:r>
          </a:p>
          <a:p>
            <a:pPr algn="ctr">
              <a:buFont typeface="Wingdings" pitchFamily="2" charset="2"/>
              <a:buChar char="§"/>
            </a:pPr>
            <a:endParaRPr lang="sl-SI" altLang="sl-SI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buFont typeface="Wingdings" pitchFamily="2" charset="2"/>
              <a:buChar char="§"/>
            </a:pPr>
            <a:endParaRPr lang="sl-SI" altLang="sl-SI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pl-PL" altLang="sl-SI" sz="32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Novčana kazna od </a:t>
            </a:r>
            <a:r>
              <a:rPr lang="pl-PL" altLang="sl-SI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500</a:t>
            </a:r>
            <a:r>
              <a:rPr lang="pl-PL" altLang="sl-SI" sz="32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do </a:t>
            </a:r>
            <a:r>
              <a:rPr lang="pl-PL" altLang="sl-SI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4.000</a:t>
            </a:r>
            <a:r>
              <a:rPr lang="pl-PL" altLang="sl-SI" sz="32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eura bit će izrečena i za </a:t>
            </a:r>
            <a:r>
              <a:rPr lang="pl-PL" altLang="sl-SI" sz="32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odgovornu osobu </a:t>
            </a:r>
            <a:r>
              <a:rPr lang="pl-PL" altLang="sl-SI" sz="32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poslodavca!</a:t>
            </a:r>
            <a:endParaRPr lang="sl-SI" altLang="sl-SI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36" y="4049688"/>
            <a:ext cx="4276293" cy="2808312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0353EEC3-B42D-43C1-98A5-382C07AE0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1774" y="548680"/>
            <a:ext cx="55484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sl-SI" altLang="sl-SI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PREKRŠAJNE ODREDBE</a:t>
            </a:r>
          </a:p>
        </p:txBody>
      </p:sp>
    </p:spTree>
    <p:extLst>
      <p:ext uri="{BB962C8B-B14F-4D97-AF65-F5344CB8AC3E}">
        <p14:creationId xmlns:p14="http://schemas.microsoft.com/office/powerpoint/2010/main" val="32200249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7924921-9CF7-49CC-B5BC-3428BA87F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979" y="1474326"/>
            <a:ext cx="9144000" cy="3098276"/>
          </a:xfrm>
          <a:prstGeom prst="rect">
            <a:avLst/>
          </a:prstGeom>
        </p:spPr>
      </p:pic>
      <p:sp>
        <p:nvSpPr>
          <p:cNvPr id="4" name="Puščica: dol 3">
            <a:extLst>
              <a:ext uri="{FF2B5EF4-FFF2-40B4-BE49-F238E27FC236}">
                <a16:creationId xmlns:a16="http://schemas.microsoft.com/office/drawing/2014/main" id="{36318BFB-19E4-44B1-958F-E252ED4926B8}"/>
              </a:ext>
            </a:extLst>
          </p:cNvPr>
          <p:cNvSpPr/>
          <p:nvPr/>
        </p:nvSpPr>
        <p:spPr>
          <a:xfrm>
            <a:off x="5004048" y="1700808"/>
            <a:ext cx="288032" cy="432048"/>
          </a:xfrm>
          <a:prstGeom prst="downArrow">
            <a:avLst/>
          </a:prstGeom>
          <a:noFill/>
          <a:ln>
            <a:solidFill>
              <a:srgbClr val="FF0000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7858C7CC-2249-4E8A-8903-87227A928322}"/>
              </a:ext>
            </a:extLst>
          </p:cNvPr>
          <p:cNvSpPr/>
          <p:nvPr/>
        </p:nvSpPr>
        <p:spPr>
          <a:xfrm>
            <a:off x="2567" y="2211769"/>
            <a:ext cx="9106454" cy="236021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17CD2F07-2688-49E8-95BC-807273AC0D4A}"/>
              </a:ext>
            </a:extLst>
          </p:cNvPr>
          <p:cNvSpPr txBox="1">
            <a:spLocks/>
          </p:cNvSpPr>
          <p:nvPr/>
        </p:nvSpPr>
        <p:spPr bwMode="auto">
          <a:xfrm>
            <a:off x="251520" y="331326"/>
            <a:ext cx="900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l-SI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KAZENSKI ZAKONIK (KZ-1)</a:t>
            </a:r>
          </a:p>
          <a:p>
            <a:r>
              <a:rPr lang="pl-PL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(Uradni list RS, št. 50/12 – uradno prečiščeno besedilo, 6/16 – popr., 54/15, 38/16 in 27/17)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E2DDD88-6B06-4C6F-91A3-575E116DB5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93" y="4571979"/>
            <a:ext cx="4337206" cy="227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1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79432" y="1988840"/>
            <a:ext cx="7067128" cy="1143000"/>
          </a:xfrm>
        </p:spPr>
        <p:txBody>
          <a:bodyPr/>
          <a:lstStyle/>
          <a:p>
            <a:r>
              <a:rPr lang="sl-SI" sz="7200" b="1" dirty="0">
                <a:solidFill>
                  <a:srgbClr val="3399FF"/>
                </a:solidFill>
              </a:rPr>
              <a:t>Hvala!</a:t>
            </a:r>
            <a:endParaRPr lang="en-AU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43608" y="3429000"/>
            <a:ext cx="7938776" cy="219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0" i="0" u="none" strike="noStrike" cap="none" normalizeH="0" baseline="0" dirty="0">
                <a:ln>
                  <a:noFill/>
                </a:ln>
                <a:solidFill>
                  <a:srgbClr val="0066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Elvin Beširević</a:t>
            </a:r>
            <a:br>
              <a:rPr kumimoji="0" lang="sl-SI" altLang="sl-SI" sz="2800" b="0" i="0" u="none" strike="noStrike" cap="none" normalizeH="0" baseline="0" dirty="0">
                <a:ln>
                  <a:noFill/>
                </a:ln>
                <a:solidFill>
                  <a:srgbClr val="0066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sl-SI" altLang="sl-SI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Višji strokovni delavec</a:t>
            </a:r>
            <a:br>
              <a:rPr kumimoji="0" lang="sl-SI" altLang="sl-SI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sl-SI" altLang="sl-SI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CTVSN - SSN</a:t>
            </a:r>
            <a:br>
              <a:rPr kumimoji="0" lang="sl-SI" altLang="sl-SI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sl-SI" altLang="sl-SI" sz="105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sl-SI" altLang="sl-SI" b="1" i="0" u="none" strike="noStrike" cap="none" normalizeH="0" baseline="0" dirty="0">
                <a:ln>
                  <a:noFill/>
                </a:ln>
                <a:solidFill>
                  <a:srgbClr val="0066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sl-SI" altLang="sl-SI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+386 1 585 51 16 | </a:t>
            </a:r>
            <a:r>
              <a:rPr kumimoji="0" lang="sl-SI" altLang="sl-SI" b="1" i="0" u="none" strike="noStrike" cap="none" normalizeH="0" baseline="0" dirty="0">
                <a:ln>
                  <a:noFill/>
                </a:ln>
                <a:solidFill>
                  <a:srgbClr val="0066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sl-SI" altLang="sl-SI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+386 41 559 278 | </a:t>
            </a:r>
            <a:r>
              <a:rPr kumimoji="0" lang="sl-SI" altLang="sl-SI" b="1" i="0" u="none" strike="noStrike" cap="none" normalizeH="0" baseline="0" dirty="0">
                <a:ln>
                  <a:noFill/>
                </a:ln>
                <a:solidFill>
                  <a:srgbClr val="0066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sl-SI" altLang="sl-SI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sl-SI" altLang="sl-SI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elvin.besirevic@zvd.si</a:t>
            </a:r>
            <a:br>
              <a:rPr kumimoji="0" lang="sl-SI" altLang="sl-SI" sz="1050" b="1" i="0" u="none" strike="noStrike" cap="none" normalizeH="0" baseline="0" dirty="0">
                <a:ln>
                  <a:noFill/>
                </a:ln>
                <a:solidFill>
                  <a:srgbClr val="0066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sl-SI" altLang="sl-SI" b="1" i="0" u="none" strike="noStrike" cap="none" normalizeH="0" baseline="0" dirty="0">
                <a:ln>
                  <a:noFill/>
                </a:ln>
                <a:solidFill>
                  <a:srgbClr val="0066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ZVD Zavod za varstvo pri delu d.o.o.</a:t>
            </a:r>
            <a:r>
              <a:rPr kumimoji="0" lang="sl-SI" altLang="sl-SI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sl-SI" altLang="sl-SI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kumimoji="0" lang="sl-SI" altLang="sl-SI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Chengdujska</a:t>
            </a:r>
            <a:r>
              <a:rPr kumimoji="0" lang="sl-SI" altLang="sl-SI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cesta 25, 1260 Ljubljana - Polje</a:t>
            </a:r>
            <a:endParaRPr kumimoji="0" lang="sl-SI" altLang="sl-SI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03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zultat iskanja slik za judge hammer">
            <a:extLst>
              <a:ext uri="{FF2B5EF4-FFF2-40B4-BE49-F238E27FC236}">
                <a16:creationId xmlns:a16="http://schemas.microsoft.com/office/drawing/2014/main" id="{537CAFEE-33ED-4F74-A042-89B374382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slov 1">
            <a:extLst>
              <a:ext uri="{FF2B5EF4-FFF2-40B4-BE49-F238E27FC236}">
                <a16:creationId xmlns:a16="http://schemas.microsoft.com/office/drawing/2014/main" id="{17CD2F07-2688-49E8-95BC-807273AC0D4A}"/>
              </a:ext>
            </a:extLst>
          </p:cNvPr>
          <p:cNvSpPr txBox="1">
            <a:spLocks/>
          </p:cNvSpPr>
          <p:nvPr/>
        </p:nvSpPr>
        <p:spPr bwMode="auto">
          <a:xfrm>
            <a:off x="611560" y="202006"/>
            <a:ext cx="7920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l-PL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ZAKON O ZAŠTITI NA RADU RS</a:t>
            </a:r>
            <a:endParaRPr lang="sl-SI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ZVZD-1 (Službeni list RS, št. 43/11)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210C6FAD-2BDB-4B86-99B4-538786143007}"/>
              </a:ext>
            </a:extLst>
          </p:cNvPr>
          <p:cNvSpPr txBox="1"/>
          <p:nvPr/>
        </p:nvSpPr>
        <p:spPr>
          <a:xfrm>
            <a:off x="1835696" y="1412776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+mj-lt"/>
              <a:buAutoNum type="romanUcPeriod"/>
            </a:pPr>
            <a:r>
              <a:rPr lang="sl-SI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OPĆE ODREDBE</a:t>
            </a:r>
          </a:p>
        </p:txBody>
      </p:sp>
    </p:spTree>
    <p:extLst>
      <p:ext uri="{BB962C8B-B14F-4D97-AF65-F5344CB8AC3E}">
        <p14:creationId xmlns:p14="http://schemas.microsoft.com/office/powerpoint/2010/main" val="1333441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BB18F6F-2F6D-4E2D-ADC1-C762D3EED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422" y="1476710"/>
            <a:ext cx="4336260" cy="5381289"/>
          </a:xfrm>
          <a:prstGeom prst="rect">
            <a:avLst/>
          </a:prstGeom>
        </p:spPr>
      </p:pic>
      <p:sp>
        <p:nvSpPr>
          <p:cNvPr id="4" name="Puščica: dol 3">
            <a:extLst>
              <a:ext uri="{FF2B5EF4-FFF2-40B4-BE49-F238E27FC236}">
                <a16:creationId xmlns:a16="http://schemas.microsoft.com/office/drawing/2014/main" id="{36318BFB-19E4-44B1-958F-E252ED4926B8}"/>
              </a:ext>
            </a:extLst>
          </p:cNvPr>
          <p:cNvSpPr/>
          <p:nvPr/>
        </p:nvSpPr>
        <p:spPr>
          <a:xfrm rot="3160512">
            <a:off x="5652120" y="2294516"/>
            <a:ext cx="288032" cy="432048"/>
          </a:xfrm>
          <a:prstGeom prst="downArrow">
            <a:avLst/>
          </a:prstGeom>
          <a:noFill/>
          <a:ln>
            <a:solidFill>
              <a:srgbClr val="FF0000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7858C7CC-2249-4E8A-8903-87227A928322}"/>
              </a:ext>
            </a:extLst>
          </p:cNvPr>
          <p:cNvSpPr/>
          <p:nvPr/>
        </p:nvSpPr>
        <p:spPr>
          <a:xfrm>
            <a:off x="2987824" y="2996951"/>
            <a:ext cx="3600400" cy="3861047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id="{FFB44978-46F4-4F48-80C6-C646F83493A7}"/>
              </a:ext>
            </a:extLst>
          </p:cNvPr>
          <p:cNvSpPr txBox="1">
            <a:spLocks/>
          </p:cNvSpPr>
          <p:nvPr/>
        </p:nvSpPr>
        <p:spPr bwMode="auto">
          <a:xfrm>
            <a:off x="1331640" y="331326"/>
            <a:ext cx="7920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l-SI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DIREKTIVA SVETA 89/391/EGS</a:t>
            </a:r>
          </a:p>
          <a:p>
            <a:r>
              <a:rPr lang="sl-SI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uvajanju ukrepov za spodbujanje izboljšav varnosti in zdravja delavcev pri delu</a:t>
            </a:r>
          </a:p>
        </p:txBody>
      </p:sp>
      <p:pic>
        <p:nvPicPr>
          <p:cNvPr id="1026" name="Picture 2" descr="Povezana slika">
            <a:extLst>
              <a:ext uri="{FF2B5EF4-FFF2-40B4-BE49-F238E27FC236}">
                <a16:creationId xmlns:a16="http://schemas.microsoft.com/office/drawing/2014/main" id="{6FF9D7BB-78A0-4F14-AE8C-B89979E5D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23" b="9932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27" r="25006"/>
          <a:stretch/>
        </p:blipFill>
        <p:spPr bwMode="auto">
          <a:xfrm>
            <a:off x="7224626" y="2476624"/>
            <a:ext cx="1819916" cy="446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365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F0AE615-1103-435D-8887-CAAE143E3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68233"/>
            <a:ext cx="9144000" cy="3189767"/>
          </a:xfrm>
          <a:prstGeom prst="rect">
            <a:avLst/>
          </a:prstGeom>
        </p:spPr>
      </p:pic>
      <p:sp>
        <p:nvSpPr>
          <p:cNvPr id="4" name="Puščica: dol 3">
            <a:extLst>
              <a:ext uri="{FF2B5EF4-FFF2-40B4-BE49-F238E27FC236}">
                <a16:creationId xmlns:a16="http://schemas.microsoft.com/office/drawing/2014/main" id="{36318BFB-19E4-44B1-958F-E252ED4926B8}"/>
              </a:ext>
            </a:extLst>
          </p:cNvPr>
          <p:cNvSpPr/>
          <p:nvPr/>
        </p:nvSpPr>
        <p:spPr>
          <a:xfrm>
            <a:off x="5796136" y="4900402"/>
            <a:ext cx="288032" cy="432048"/>
          </a:xfrm>
          <a:prstGeom prst="downArrow">
            <a:avLst/>
          </a:prstGeom>
          <a:noFill/>
          <a:ln>
            <a:solidFill>
              <a:srgbClr val="FF0000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7858C7CC-2249-4E8A-8903-87227A928322}"/>
              </a:ext>
            </a:extLst>
          </p:cNvPr>
          <p:cNvSpPr/>
          <p:nvPr/>
        </p:nvSpPr>
        <p:spPr>
          <a:xfrm>
            <a:off x="0" y="5684457"/>
            <a:ext cx="9144000" cy="1173543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17CD2F07-2688-49E8-95BC-807273AC0D4A}"/>
              </a:ext>
            </a:extLst>
          </p:cNvPr>
          <p:cNvSpPr txBox="1">
            <a:spLocks/>
          </p:cNvSpPr>
          <p:nvPr/>
        </p:nvSpPr>
        <p:spPr bwMode="auto">
          <a:xfrm>
            <a:off x="1331640" y="331326"/>
            <a:ext cx="7920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l-PL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ZAKON O ZAŠTITI NA RADU RS</a:t>
            </a:r>
            <a:endParaRPr lang="sl-SI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ZVZD-1 (Uradni list RS, št. 43/11)</a:t>
            </a:r>
          </a:p>
        </p:txBody>
      </p:sp>
      <p:pic>
        <p:nvPicPr>
          <p:cNvPr id="3074" name="Picture 2" descr="Povezana slika">
            <a:extLst>
              <a:ext uri="{FF2B5EF4-FFF2-40B4-BE49-F238E27FC236}">
                <a16:creationId xmlns:a16="http://schemas.microsoft.com/office/drawing/2014/main" id="{A69A4CD9-7E7E-43A3-8E52-BA19AD4C4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06" b="100000" l="5278" r="94491">
                        <a14:foregroundMark x1="16435" y1="40602" x2="16435" y2="40602"/>
                        <a14:foregroundMark x1="29537" y1="41065" x2="29537" y2="41065"/>
                        <a14:foregroundMark x1="30000" y1="36111" x2="30000" y2="36111"/>
                        <a14:foregroundMark x1="33889" y1="36157" x2="33889" y2="36157"/>
                        <a14:backgroundMark x1="15231" y1="30741" x2="15139" y2="31204"/>
                        <a14:backgroundMark x1="15324" y1="33287" x2="15324" y2="33287"/>
                        <a14:backgroundMark x1="15139" y1="29213" x2="15139" y2="29213"/>
                        <a14:backgroundMark x1="15000" y1="60556" x2="15000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9" t="9307" r="6936"/>
          <a:stretch/>
        </p:blipFill>
        <p:spPr bwMode="auto">
          <a:xfrm>
            <a:off x="0" y="916950"/>
            <a:ext cx="4067944" cy="42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zultat iskanja slik za zastava slovenije">
            <a:extLst>
              <a:ext uri="{FF2B5EF4-FFF2-40B4-BE49-F238E27FC236}">
                <a16:creationId xmlns:a16="http://schemas.microsoft.com/office/drawing/2014/main" id="{783B7D45-F0E7-4DDF-9459-B97AE2864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24744"/>
            <a:ext cx="865912" cy="11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14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2E49189-C054-4419-9A93-6AD85E6D0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0666"/>
            <a:ext cx="9144000" cy="5061409"/>
          </a:xfrm>
          <a:prstGeom prst="rect">
            <a:avLst/>
          </a:prstGeom>
        </p:spPr>
      </p:pic>
      <p:sp>
        <p:nvSpPr>
          <p:cNvPr id="4" name="Puščica: dol 3">
            <a:extLst>
              <a:ext uri="{FF2B5EF4-FFF2-40B4-BE49-F238E27FC236}">
                <a16:creationId xmlns:a16="http://schemas.microsoft.com/office/drawing/2014/main" id="{36318BFB-19E4-44B1-958F-E252ED4926B8}"/>
              </a:ext>
            </a:extLst>
          </p:cNvPr>
          <p:cNvSpPr/>
          <p:nvPr/>
        </p:nvSpPr>
        <p:spPr>
          <a:xfrm>
            <a:off x="5580112" y="3979323"/>
            <a:ext cx="288032" cy="432048"/>
          </a:xfrm>
          <a:prstGeom prst="downArrow">
            <a:avLst/>
          </a:prstGeom>
          <a:noFill/>
          <a:ln>
            <a:solidFill>
              <a:srgbClr val="FF0000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7858C7CC-2249-4E8A-8903-87227A928322}"/>
              </a:ext>
            </a:extLst>
          </p:cNvPr>
          <p:cNvSpPr/>
          <p:nvPr/>
        </p:nvSpPr>
        <p:spPr>
          <a:xfrm>
            <a:off x="0" y="4817711"/>
            <a:ext cx="9144000" cy="699521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098" name="Picture 2" descr="Povezana slika">
            <a:extLst>
              <a:ext uri="{FF2B5EF4-FFF2-40B4-BE49-F238E27FC236}">
                <a16:creationId xmlns:a16="http://schemas.microsoft.com/office/drawing/2014/main" id="{E58BE168-02EB-482C-827E-1AEB3505A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48" b="100000" l="9726" r="89776">
                        <a14:foregroundMark x1="21446" y1="10702" x2="21446" y2="10702"/>
                        <a14:foregroundMark x1="25187" y1="12709" x2="25187" y2="12709"/>
                        <a14:foregroundMark x1="25436" y1="14047" x2="25436" y2="14047"/>
                        <a14:foregroundMark x1="26185" y1="16388" x2="26185" y2="16388"/>
                        <a14:foregroundMark x1="26434" y1="18395" x2="26434" y2="18395"/>
                        <a14:foregroundMark x1="26933" y1="20401" x2="26933" y2="20401"/>
                        <a14:backgroundMark x1="39152" y1="27090" x2="39152" y2="27090"/>
                        <a14:backgroundMark x1="52369" y1="23077" x2="52369" y2="2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18" t="3189" r="12779"/>
          <a:stretch/>
        </p:blipFill>
        <p:spPr bwMode="auto">
          <a:xfrm>
            <a:off x="1" y="1014487"/>
            <a:ext cx="3491880" cy="339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02530163-1FF9-40D0-8B0A-0A68A7AA0BA3}"/>
              </a:ext>
            </a:extLst>
          </p:cNvPr>
          <p:cNvSpPr txBox="1">
            <a:spLocks/>
          </p:cNvSpPr>
          <p:nvPr/>
        </p:nvSpPr>
        <p:spPr bwMode="auto">
          <a:xfrm>
            <a:off x="1331640" y="331326"/>
            <a:ext cx="7920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l-PL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ZAKON O ZAŠTITI NA RADU RH</a:t>
            </a:r>
            <a:endParaRPr lang="sl-SI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(NN 71/2014)</a:t>
            </a:r>
          </a:p>
        </p:txBody>
      </p:sp>
      <p:pic>
        <p:nvPicPr>
          <p:cNvPr id="10" name="Picture 4" descr="Rezultat iskanja slik za grb hrvatske rh">
            <a:extLst>
              <a:ext uri="{FF2B5EF4-FFF2-40B4-BE49-F238E27FC236}">
                <a16:creationId xmlns:a16="http://schemas.microsoft.com/office/drawing/2014/main" id="{C03CDDAF-ED06-4262-B74C-235738A19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242" y="1014487"/>
            <a:ext cx="918195" cy="121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04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Povezana slika">
            <a:extLst>
              <a:ext uri="{FF2B5EF4-FFF2-40B4-BE49-F238E27FC236}">
                <a16:creationId xmlns:a16="http://schemas.microsoft.com/office/drawing/2014/main" id="{E19F0DAC-CBE1-4EFC-BCC4-D82AF6D82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784"/>
            <a:ext cx="9144000" cy="68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slov 1">
            <a:extLst>
              <a:ext uri="{FF2B5EF4-FFF2-40B4-BE49-F238E27FC236}">
                <a16:creationId xmlns:a16="http://schemas.microsoft.com/office/drawing/2014/main" id="{17CD2F07-2688-49E8-95BC-807273AC0D4A}"/>
              </a:ext>
            </a:extLst>
          </p:cNvPr>
          <p:cNvSpPr txBox="1">
            <a:spLocks/>
          </p:cNvSpPr>
          <p:nvPr/>
        </p:nvSpPr>
        <p:spPr bwMode="auto">
          <a:xfrm>
            <a:off x="611560" y="202006"/>
            <a:ext cx="7920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l-PL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ZAKON O ZAŠTITI NA RADU RS</a:t>
            </a:r>
            <a:endParaRPr lang="sl-SI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8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ZVZD-1 (Službeni list RS, št. 43/11)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210C6FAD-2BDB-4B86-99B4-538786143007}"/>
              </a:ext>
            </a:extLst>
          </p:cNvPr>
          <p:cNvSpPr txBox="1"/>
          <p:nvPr/>
        </p:nvSpPr>
        <p:spPr>
          <a:xfrm>
            <a:off x="251520" y="5445224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+mj-lt"/>
              <a:buAutoNum type="romanUcPeriod" startAt="2"/>
            </a:pPr>
            <a:r>
              <a:rPr lang="sl-SI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OPĆA NAČELA PREVENCIJE</a:t>
            </a:r>
          </a:p>
        </p:txBody>
      </p:sp>
    </p:spTree>
    <p:extLst>
      <p:ext uri="{BB962C8B-B14F-4D97-AF65-F5344CB8AC3E}">
        <p14:creationId xmlns:p14="http://schemas.microsoft.com/office/powerpoint/2010/main" val="4061938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slov 1">
            <a:extLst>
              <a:ext uri="{FF2B5EF4-FFF2-40B4-BE49-F238E27FC236}">
                <a16:creationId xmlns:a16="http://schemas.microsoft.com/office/drawing/2014/main" id="{17CD2F07-2688-49E8-95BC-807273AC0D4A}"/>
              </a:ext>
            </a:extLst>
          </p:cNvPr>
          <p:cNvSpPr txBox="1">
            <a:spLocks/>
          </p:cNvSpPr>
          <p:nvPr/>
        </p:nvSpPr>
        <p:spPr bwMode="auto">
          <a:xfrm>
            <a:off x="1331640" y="331326"/>
            <a:ext cx="7920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OPĆA NAČELA PREVENCIJE</a:t>
            </a:r>
            <a:endParaRPr lang="sl-SI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Rezultat iskanja slik za zastava slovenije">
            <a:extLst>
              <a:ext uri="{FF2B5EF4-FFF2-40B4-BE49-F238E27FC236}">
                <a16:creationId xmlns:a16="http://schemas.microsoft.com/office/drawing/2014/main" id="{783B7D45-F0E7-4DDF-9459-B97AE2864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83" y="1474326"/>
            <a:ext cx="865912" cy="11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210C6FAD-2BDB-4B86-99B4-538786143007}"/>
              </a:ext>
            </a:extLst>
          </p:cNvPr>
          <p:cNvSpPr txBox="1"/>
          <p:nvPr/>
        </p:nvSpPr>
        <p:spPr>
          <a:xfrm>
            <a:off x="2465304" y="1421264"/>
            <a:ext cx="66967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latin typeface="+mn-lt"/>
              </a:rPr>
              <a:t>1) </a:t>
            </a:r>
            <a:r>
              <a:rPr lang="sl-SI" sz="2000" dirty="0" err="1">
                <a:latin typeface="+mn-lt"/>
              </a:rPr>
              <a:t>izbjegavanja</a:t>
            </a:r>
            <a:r>
              <a:rPr lang="sl-SI" sz="2000" dirty="0">
                <a:latin typeface="+mn-lt"/>
              </a:rPr>
              <a:t> rizika</a:t>
            </a:r>
          </a:p>
          <a:p>
            <a:r>
              <a:rPr lang="sl-SI" sz="2000" dirty="0">
                <a:latin typeface="+mn-lt"/>
              </a:rPr>
              <a:t>2) </a:t>
            </a:r>
            <a:r>
              <a:rPr lang="sl-SI" sz="2000" dirty="0" err="1">
                <a:latin typeface="+mn-lt"/>
              </a:rPr>
              <a:t>procjenjivanja</a:t>
            </a:r>
            <a:r>
              <a:rPr lang="sl-SI" sz="2000" dirty="0">
                <a:latin typeface="+mn-lt"/>
              </a:rPr>
              <a:t> rizika</a:t>
            </a:r>
          </a:p>
          <a:p>
            <a:r>
              <a:rPr lang="sl-SI" sz="2000" dirty="0">
                <a:latin typeface="+mn-lt"/>
              </a:rPr>
              <a:t>3) </a:t>
            </a:r>
            <a:r>
              <a:rPr lang="sl-SI" sz="2000" dirty="0" err="1">
                <a:latin typeface="+mn-lt"/>
              </a:rPr>
              <a:t>sprječavanja</a:t>
            </a:r>
            <a:r>
              <a:rPr lang="sl-SI" sz="2000" dirty="0">
                <a:latin typeface="+mn-lt"/>
              </a:rPr>
              <a:t> rizika na </a:t>
            </a:r>
            <a:r>
              <a:rPr lang="sl-SI" sz="2000" dirty="0" err="1">
                <a:latin typeface="+mn-lt"/>
              </a:rPr>
              <a:t>njihovom</a:t>
            </a:r>
            <a:r>
              <a:rPr lang="sl-SI" sz="2000" dirty="0">
                <a:latin typeface="+mn-lt"/>
              </a:rPr>
              <a:t> izvoru</a:t>
            </a:r>
          </a:p>
          <a:p>
            <a:r>
              <a:rPr lang="sl-SI" sz="2000" dirty="0">
                <a:latin typeface="+mn-lt"/>
              </a:rPr>
              <a:t>4) </a:t>
            </a:r>
            <a:r>
              <a:rPr lang="sl-SI" sz="2000" dirty="0" err="1">
                <a:latin typeface="+mn-lt"/>
              </a:rPr>
              <a:t>prilagođavanja</a:t>
            </a:r>
            <a:r>
              <a:rPr lang="sl-SI" sz="2000" dirty="0">
                <a:latin typeface="+mn-lt"/>
              </a:rPr>
              <a:t> rada </a:t>
            </a:r>
            <a:r>
              <a:rPr lang="sl-SI" sz="2000" dirty="0" err="1">
                <a:latin typeface="+mn-lt"/>
              </a:rPr>
              <a:t>radnicima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 err="1">
                <a:latin typeface="+mn-lt"/>
              </a:rPr>
              <a:t>ublažavanja</a:t>
            </a:r>
            <a:r>
              <a:rPr lang="sl-SI" sz="2000" dirty="0">
                <a:latin typeface="+mn-lt"/>
              </a:rPr>
              <a:t> </a:t>
            </a:r>
            <a:r>
              <a:rPr lang="sl-SI" sz="2000" dirty="0" err="1">
                <a:latin typeface="+mn-lt"/>
              </a:rPr>
              <a:t>jednoličnog</a:t>
            </a:r>
            <a:r>
              <a:rPr lang="sl-SI" sz="2000" dirty="0">
                <a:latin typeface="+mn-lt"/>
              </a:rPr>
              <a:t> rada, rada s </a:t>
            </a:r>
            <a:r>
              <a:rPr lang="sl-SI" sz="2000" dirty="0" err="1">
                <a:latin typeface="+mn-lt"/>
              </a:rPr>
              <a:t>nametnutim</a:t>
            </a:r>
            <a:r>
              <a:rPr lang="sl-SI" sz="2000" dirty="0">
                <a:latin typeface="+mn-lt"/>
              </a:rPr>
              <a:t> ritmom, rada po učinku u </a:t>
            </a:r>
            <a:r>
              <a:rPr lang="sl-SI" sz="2000" dirty="0" err="1">
                <a:latin typeface="+mn-lt"/>
              </a:rPr>
              <a:t>određenom</a:t>
            </a:r>
            <a:r>
              <a:rPr lang="sl-SI" sz="2000" dirty="0">
                <a:latin typeface="+mn-lt"/>
              </a:rPr>
              <a:t> vremenu</a:t>
            </a:r>
          </a:p>
          <a:p>
            <a:r>
              <a:rPr lang="sl-SI" sz="2000" dirty="0">
                <a:latin typeface="+mn-lt"/>
              </a:rPr>
              <a:t>5) </a:t>
            </a:r>
            <a:r>
              <a:rPr lang="sl-SI" sz="2000" dirty="0" err="1">
                <a:latin typeface="+mn-lt"/>
              </a:rPr>
              <a:t>prilagođavanja</a:t>
            </a:r>
            <a:r>
              <a:rPr lang="sl-SI" sz="2000" dirty="0">
                <a:latin typeface="+mn-lt"/>
              </a:rPr>
              <a:t> </a:t>
            </a:r>
            <a:r>
              <a:rPr lang="sl-SI" sz="2000" dirty="0" err="1">
                <a:latin typeface="+mn-lt"/>
              </a:rPr>
              <a:t>tehničkom</a:t>
            </a:r>
            <a:r>
              <a:rPr lang="sl-SI" sz="2000" dirty="0">
                <a:latin typeface="+mn-lt"/>
              </a:rPr>
              <a:t> </a:t>
            </a:r>
            <a:r>
              <a:rPr lang="sl-SI" sz="2000" dirty="0" err="1">
                <a:latin typeface="+mn-lt"/>
              </a:rPr>
              <a:t>napretku</a:t>
            </a:r>
            <a:endParaRPr lang="sl-SI" sz="2000" dirty="0">
              <a:latin typeface="+mn-lt"/>
            </a:endParaRPr>
          </a:p>
          <a:p>
            <a:r>
              <a:rPr lang="sl-SI" sz="2000" dirty="0">
                <a:latin typeface="+mn-lt"/>
              </a:rPr>
              <a:t>6) </a:t>
            </a:r>
            <a:r>
              <a:rPr lang="sl-SI" sz="2000" dirty="0" err="1">
                <a:latin typeface="+mn-lt"/>
              </a:rPr>
              <a:t>zamjene</a:t>
            </a:r>
            <a:r>
              <a:rPr lang="sl-SI" sz="2000" dirty="0">
                <a:latin typeface="+mn-lt"/>
              </a:rPr>
              <a:t> </a:t>
            </a:r>
            <a:r>
              <a:rPr lang="sl-SI" sz="2000" dirty="0" err="1">
                <a:latin typeface="+mn-lt"/>
              </a:rPr>
              <a:t>opasnog</a:t>
            </a:r>
            <a:r>
              <a:rPr lang="sl-SI" sz="2000" dirty="0">
                <a:latin typeface="+mn-lt"/>
              </a:rPr>
              <a:t> </a:t>
            </a:r>
            <a:r>
              <a:rPr lang="sl-SI" sz="2000" dirty="0" err="1">
                <a:latin typeface="+mn-lt"/>
              </a:rPr>
              <a:t>neopasnim</a:t>
            </a:r>
            <a:r>
              <a:rPr lang="sl-SI" sz="2000" dirty="0">
                <a:latin typeface="+mn-lt"/>
              </a:rPr>
              <a:t> ili </a:t>
            </a:r>
            <a:r>
              <a:rPr lang="sl-SI" sz="2000" dirty="0" err="1">
                <a:latin typeface="+mn-lt"/>
              </a:rPr>
              <a:t>manje</a:t>
            </a:r>
            <a:r>
              <a:rPr lang="sl-SI" sz="2000" dirty="0">
                <a:latin typeface="+mn-lt"/>
              </a:rPr>
              <a:t> </a:t>
            </a:r>
            <a:r>
              <a:rPr lang="sl-SI" sz="2000" dirty="0" err="1">
                <a:latin typeface="+mn-lt"/>
              </a:rPr>
              <a:t>opasnim</a:t>
            </a:r>
            <a:endParaRPr lang="sl-SI" sz="2000" dirty="0">
              <a:latin typeface="+mn-lt"/>
            </a:endParaRPr>
          </a:p>
          <a:p>
            <a:r>
              <a:rPr lang="sl-SI" sz="2000" dirty="0">
                <a:latin typeface="+mn-lt"/>
              </a:rPr>
              <a:t>7) razvoja </a:t>
            </a:r>
            <a:r>
              <a:rPr lang="sl-SI" sz="2000" dirty="0" err="1">
                <a:latin typeface="+mn-lt"/>
              </a:rPr>
              <a:t>dosljedne</a:t>
            </a:r>
            <a:r>
              <a:rPr lang="sl-SI" sz="2000" dirty="0">
                <a:latin typeface="+mn-lt"/>
              </a:rPr>
              <a:t> </a:t>
            </a:r>
            <a:r>
              <a:rPr lang="sl-SI" sz="2000" dirty="0" err="1">
                <a:latin typeface="+mn-lt"/>
              </a:rPr>
              <a:t>sveobuhvatne</a:t>
            </a:r>
            <a:r>
              <a:rPr lang="sl-SI" sz="2000" dirty="0">
                <a:latin typeface="+mn-lt"/>
              </a:rPr>
              <a:t> politike prevencije </a:t>
            </a:r>
            <a:r>
              <a:rPr lang="sl-SI" sz="2000" dirty="0" err="1">
                <a:latin typeface="+mn-lt"/>
              </a:rPr>
              <a:t>povezivanjem</a:t>
            </a:r>
            <a:r>
              <a:rPr lang="sl-SI" sz="2000" dirty="0">
                <a:latin typeface="+mn-lt"/>
              </a:rPr>
              <a:t> tehnologije, organizacije rada, </a:t>
            </a:r>
            <a:r>
              <a:rPr lang="sl-SI" sz="2000" dirty="0" err="1">
                <a:latin typeface="+mn-lt"/>
              </a:rPr>
              <a:t>uvjeta</a:t>
            </a:r>
            <a:r>
              <a:rPr lang="sl-SI" sz="2000" dirty="0">
                <a:latin typeface="+mn-lt"/>
              </a:rPr>
              <a:t> rada, ljudskih odnosa i </a:t>
            </a:r>
            <a:r>
              <a:rPr lang="sl-SI" sz="2000" dirty="0" err="1">
                <a:latin typeface="+mn-lt"/>
              </a:rPr>
              <a:t>utjecaja</a:t>
            </a:r>
            <a:r>
              <a:rPr lang="sl-SI" sz="2000" dirty="0">
                <a:latin typeface="+mn-lt"/>
              </a:rPr>
              <a:t> </a:t>
            </a:r>
            <a:r>
              <a:rPr lang="sl-SI" sz="2000" dirty="0" err="1">
                <a:latin typeface="+mn-lt"/>
              </a:rPr>
              <a:t>radnog</a:t>
            </a:r>
            <a:r>
              <a:rPr lang="sl-SI" sz="2000" dirty="0">
                <a:latin typeface="+mn-lt"/>
              </a:rPr>
              <a:t> okoliša</a:t>
            </a:r>
          </a:p>
          <a:p>
            <a:r>
              <a:rPr lang="sl-SI" sz="2000" dirty="0">
                <a:latin typeface="+mn-lt"/>
              </a:rPr>
              <a:t>8) </a:t>
            </a:r>
            <a:r>
              <a:rPr lang="sl-SI" sz="2000" dirty="0" err="1">
                <a:latin typeface="+mn-lt"/>
              </a:rPr>
              <a:t>davanja</a:t>
            </a:r>
            <a:r>
              <a:rPr lang="sl-SI" sz="2000" dirty="0">
                <a:latin typeface="+mn-lt"/>
              </a:rPr>
              <a:t> prednosti skupnim </a:t>
            </a:r>
            <a:r>
              <a:rPr lang="sl-SI" sz="2000" dirty="0" err="1">
                <a:latin typeface="+mn-lt"/>
              </a:rPr>
              <a:t>mjerama</a:t>
            </a:r>
            <a:r>
              <a:rPr lang="sl-SI" sz="2000" dirty="0">
                <a:latin typeface="+mn-lt"/>
              </a:rPr>
              <a:t> </a:t>
            </a:r>
            <a:r>
              <a:rPr lang="sl-SI" sz="2000" dirty="0" err="1">
                <a:latin typeface="+mn-lt"/>
              </a:rPr>
              <a:t>zaštite</a:t>
            </a:r>
            <a:r>
              <a:rPr lang="sl-SI" sz="2000" dirty="0">
                <a:latin typeface="+mn-lt"/>
              </a:rPr>
              <a:t> pred </a:t>
            </a:r>
            <a:r>
              <a:rPr lang="sl-SI" sz="2000" dirty="0" err="1">
                <a:latin typeface="+mn-lt"/>
              </a:rPr>
              <a:t>pojedinačnim</a:t>
            </a:r>
            <a:endParaRPr lang="sl-SI" sz="2000" dirty="0">
              <a:latin typeface="+mn-lt"/>
            </a:endParaRPr>
          </a:p>
          <a:p>
            <a:r>
              <a:rPr lang="sl-SI" sz="2000" dirty="0">
                <a:latin typeface="+mn-lt"/>
              </a:rPr>
              <a:t>9) </a:t>
            </a:r>
            <a:r>
              <a:rPr lang="sl-SI" sz="2000" dirty="0" err="1">
                <a:latin typeface="+mn-lt"/>
              </a:rPr>
              <a:t>odgovarajuće</a:t>
            </a:r>
            <a:r>
              <a:rPr lang="sl-SI" sz="2000" dirty="0">
                <a:latin typeface="+mn-lt"/>
              </a:rPr>
              <a:t> </a:t>
            </a:r>
            <a:r>
              <a:rPr lang="sl-SI" sz="2000" dirty="0" err="1">
                <a:latin typeface="+mn-lt"/>
              </a:rPr>
              <a:t>osposobljavanje</a:t>
            </a:r>
            <a:r>
              <a:rPr lang="sl-SI" sz="2000" dirty="0">
                <a:latin typeface="+mn-lt"/>
              </a:rPr>
              <a:t> i </a:t>
            </a:r>
            <a:r>
              <a:rPr lang="sl-SI" sz="2000" dirty="0" err="1">
                <a:latin typeface="+mn-lt"/>
              </a:rPr>
              <a:t>obavješćivanje</a:t>
            </a:r>
            <a:r>
              <a:rPr lang="sl-SI" sz="2000" dirty="0">
                <a:latin typeface="+mn-lt"/>
              </a:rPr>
              <a:t> </a:t>
            </a:r>
            <a:r>
              <a:rPr lang="sl-SI" sz="2000" dirty="0" err="1">
                <a:latin typeface="+mn-lt"/>
              </a:rPr>
              <a:t>radnika</a:t>
            </a:r>
            <a:endParaRPr lang="sl-SI" sz="2000" dirty="0">
              <a:latin typeface="+mn-lt"/>
            </a:endParaRPr>
          </a:p>
          <a:p>
            <a:r>
              <a:rPr lang="sl-SI" sz="2000" dirty="0">
                <a:solidFill>
                  <a:srgbClr val="FF0000"/>
                </a:solidFill>
                <a:latin typeface="+mn-lt"/>
              </a:rPr>
              <a:t>10) </a:t>
            </a:r>
            <a:r>
              <a:rPr lang="sl-SI" sz="2000" dirty="0" err="1">
                <a:solidFill>
                  <a:srgbClr val="FF0000"/>
                </a:solidFill>
                <a:latin typeface="+mn-lt"/>
              </a:rPr>
              <a:t>besplatnosti</a:t>
            </a:r>
            <a:r>
              <a:rPr lang="sl-SI" sz="2000" dirty="0">
                <a:solidFill>
                  <a:srgbClr val="FF0000"/>
                </a:solidFill>
                <a:latin typeface="+mn-lt"/>
              </a:rPr>
              <a:t> prevencije, odnosno </a:t>
            </a:r>
            <a:r>
              <a:rPr lang="sl-SI" sz="2000" dirty="0" err="1">
                <a:solidFill>
                  <a:srgbClr val="FF0000"/>
                </a:solidFill>
                <a:latin typeface="+mn-lt"/>
              </a:rPr>
              <a:t>mjera</a:t>
            </a:r>
            <a:r>
              <a:rPr lang="sl-SI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sl-SI" sz="2000" dirty="0" err="1">
                <a:solidFill>
                  <a:srgbClr val="FF0000"/>
                </a:solidFill>
                <a:latin typeface="+mn-lt"/>
              </a:rPr>
              <a:t>zaštite</a:t>
            </a:r>
            <a:r>
              <a:rPr lang="sl-SI" sz="2000" dirty="0">
                <a:solidFill>
                  <a:srgbClr val="FF0000"/>
                </a:solidFill>
                <a:latin typeface="+mn-lt"/>
              </a:rPr>
              <a:t> na </a:t>
            </a:r>
            <a:r>
              <a:rPr lang="sl-SI" sz="2000" dirty="0" err="1">
                <a:solidFill>
                  <a:srgbClr val="FF0000"/>
                </a:solidFill>
                <a:latin typeface="+mn-lt"/>
              </a:rPr>
              <a:t>radu</a:t>
            </a:r>
            <a:r>
              <a:rPr lang="sl-SI" sz="2000" dirty="0">
                <a:solidFill>
                  <a:srgbClr val="FF0000"/>
                </a:solidFill>
                <a:latin typeface="+mn-lt"/>
              </a:rPr>
              <a:t> za </a:t>
            </a:r>
            <a:r>
              <a:rPr lang="sl-SI" sz="2000" dirty="0" err="1">
                <a:solidFill>
                  <a:srgbClr val="FF0000"/>
                </a:solidFill>
                <a:latin typeface="+mn-lt"/>
              </a:rPr>
              <a:t>radnike</a:t>
            </a:r>
            <a:r>
              <a:rPr lang="sl-SI" sz="2000" dirty="0">
                <a:solidFill>
                  <a:srgbClr val="FF0000"/>
                </a:solidFill>
                <a:latin typeface="+mn-lt"/>
              </a:rPr>
              <a:t>.</a:t>
            </a:r>
          </a:p>
        </p:txBody>
      </p:sp>
      <p:pic>
        <p:nvPicPr>
          <p:cNvPr id="5" name="Picture 4" descr="Rezultat iskanja slik za grb hrvatske rh">
            <a:extLst>
              <a:ext uri="{FF2B5EF4-FFF2-40B4-BE49-F238E27FC236}">
                <a16:creationId xmlns:a16="http://schemas.microsoft.com/office/drawing/2014/main" id="{988C6CF5-370C-4E26-804B-D32497677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282503"/>
            <a:ext cx="918195" cy="121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Raven puščični povezovalnik 3">
            <a:extLst>
              <a:ext uri="{FF2B5EF4-FFF2-40B4-BE49-F238E27FC236}">
                <a16:creationId xmlns:a16="http://schemas.microsoft.com/office/drawing/2014/main" id="{5D1B778D-2911-4F12-B7F2-FFF133129C87}"/>
              </a:ext>
            </a:extLst>
          </p:cNvPr>
          <p:cNvCxnSpPr>
            <a:cxnSpLocks/>
          </p:cNvCxnSpPr>
          <p:nvPr/>
        </p:nvCxnSpPr>
        <p:spPr>
          <a:xfrm>
            <a:off x="2411760" y="1556792"/>
            <a:ext cx="53544" cy="41764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Raven puščični povezovalnik 9">
            <a:extLst>
              <a:ext uri="{FF2B5EF4-FFF2-40B4-BE49-F238E27FC236}">
                <a16:creationId xmlns:a16="http://schemas.microsoft.com/office/drawing/2014/main" id="{A8CA5906-954B-47C8-8491-5C66585A5F4F}"/>
              </a:ext>
            </a:extLst>
          </p:cNvPr>
          <p:cNvCxnSpPr>
            <a:cxnSpLocks/>
          </p:cNvCxnSpPr>
          <p:nvPr/>
        </p:nvCxnSpPr>
        <p:spPr>
          <a:xfrm>
            <a:off x="971600" y="1556792"/>
            <a:ext cx="0" cy="4752528"/>
          </a:xfrm>
          <a:prstGeom prst="straightConnector1">
            <a:avLst/>
          </a:prstGeom>
          <a:ln>
            <a:solidFill>
              <a:srgbClr val="FF330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92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014 ZVD Predloga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2014 ZVD Predloga</Template>
  <TotalTime>5008</TotalTime>
  <Words>988</Words>
  <Application>Microsoft Office PowerPoint</Application>
  <PresentationFormat>Diaprojekcija na zaslonu (4:3)</PresentationFormat>
  <Paragraphs>205</Paragraphs>
  <Slides>37</Slides>
  <Notes>30</Notes>
  <HiddenSlides>0</HiddenSlides>
  <MMClips>1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37</vt:i4>
      </vt:variant>
    </vt:vector>
  </HeadingPairs>
  <TitlesOfParts>
    <vt:vector size="46" baseType="lpstr">
      <vt:lpstr>新細明體</vt:lpstr>
      <vt:lpstr>宋体</vt:lpstr>
      <vt:lpstr>Arial</vt:lpstr>
      <vt:lpstr>Calibri</vt:lpstr>
      <vt:lpstr>Courier New</vt:lpstr>
      <vt:lpstr>Tahoma</vt:lpstr>
      <vt:lpstr>Times New Roman</vt:lpstr>
      <vt:lpstr>Wingdings</vt:lpstr>
      <vt:lpstr>2014 ZVD Predloga</vt:lpstr>
      <vt:lpstr>Uvodni video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Opasnost za nasilje trećih osoba</vt:lpstr>
      <vt:lpstr>Opasnost za nasilje trećih osoba</vt:lpstr>
      <vt:lpstr>Izvještaj o psihosocialnih rizicih na radnom mjestu u Sloveniji </vt:lpstr>
      <vt:lpstr>Nasilje, zlostavljanje, uznemiravanje, psihosocijalni rizik</vt:lpstr>
      <vt:lpstr>Nasilje, zlostavljanje, uznemiravanje, psihosocijalni rizik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Hvala!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Elvin Beširević</dc:creator>
  <cp:lastModifiedBy>Elvin Beširević</cp:lastModifiedBy>
  <cp:revision>202</cp:revision>
  <dcterms:created xsi:type="dcterms:W3CDTF">2014-08-27T06:38:14Z</dcterms:created>
  <dcterms:modified xsi:type="dcterms:W3CDTF">2017-12-06T21:43:45Z</dcterms:modified>
</cp:coreProperties>
</file>