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7" r:id="rId3"/>
    <p:sldId id="294" r:id="rId4"/>
    <p:sldId id="297" r:id="rId5"/>
    <p:sldId id="296" r:id="rId6"/>
    <p:sldId id="298" r:id="rId7"/>
    <p:sldId id="299" r:id="rId8"/>
    <p:sldId id="300" r:id="rId9"/>
    <p:sldId id="293" r:id="rId10"/>
    <p:sldId id="301" r:id="rId11"/>
    <p:sldId id="287" r:id="rId12"/>
    <p:sldId id="266" r:id="rId13"/>
    <p:sldId id="265" r:id="rId14"/>
    <p:sldId id="292" r:id="rId15"/>
    <p:sldId id="302" r:id="rId16"/>
    <p:sldId id="275" r:id="rId17"/>
    <p:sldId id="276" r:id="rId18"/>
    <p:sldId id="303" r:id="rId19"/>
    <p:sldId id="304" r:id="rId20"/>
    <p:sldId id="307" r:id="rId21"/>
    <p:sldId id="306" r:id="rId22"/>
    <p:sldId id="305" r:id="rId23"/>
  </p:sldIdLst>
  <p:sldSz cx="12188825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3C529B"/>
    <a:srgbClr val="C30024"/>
    <a:srgbClr val="6E6E6E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8" d="100"/>
          <a:sy n="68" d="100"/>
        </p:scale>
        <p:origin x="564" y="8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008" y="6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2"/>
                </a:solidFill>
              </a:rPr>
              <a:t>BROJ OZLJEDA NA RADU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4.879871417368873E-2"/>
          <c:y val="9.1786142393731132E-2"/>
          <c:w val="0.93575288066127282"/>
          <c:h val="0.76859494272550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List1!$C$13</c:f>
              <c:strCache>
                <c:ptCount val="1"/>
                <c:pt idx="0">
                  <c:v>Ukupan broj ONR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List1!$D$13:$I$13</c:f>
              <c:numCache>
                <c:formatCode>General</c:formatCode>
                <c:ptCount val="6"/>
                <c:pt idx="0" formatCode="#,##0">
                  <c:v>16011</c:v>
                </c:pt>
                <c:pt idx="4">
                  <c:v>0</c:v>
                </c:pt>
                <c:pt idx="5" formatCode="#,##0">
                  <c:v>16235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5-4FC2-A7CE-534D3026FA74}"/>
            </c:ext>
          </c:extLst>
        </c:ser>
        <c:ser>
          <c:idx val="1"/>
          <c:order val="1"/>
          <c:tx>
            <c:strRef>
              <c:f>List1!$C$14</c:f>
              <c:strCache>
                <c:ptCount val="1"/>
                <c:pt idx="0">
                  <c:v>ONR na mjestu rada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</c:spPr>
          <c:invertIfNegative val="0"/>
          <c:val>
            <c:numRef>
              <c:f>List1!$D$14:$I$14</c:f>
              <c:numCache>
                <c:formatCode>General</c:formatCode>
                <c:ptCount val="6"/>
                <c:pt idx="0" formatCode="#,##0">
                  <c:v>13161</c:v>
                </c:pt>
                <c:pt idx="4">
                  <c:v>0</c:v>
                </c:pt>
                <c:pt idx="5" formatCode="#,##0">
                  <c:v>13281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85-4FC2-A7CE-534D3026FA74}"/>
            </c:ext>
          </c:extLst>
        </c:ser>
        <c:ser>
          <c:idx val="2"/>
          <c:order val="2"/>
          <c:tx>
            <c:strRef>
              <c:f>List1!$C$15</c:f>
              <c:strCache>
                <c:ptCount val="1"/>
                <c:pt idx="0">
                  <c:v>Na putu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List1!$D$15:$I$15</c:f>
              <c:numCache>
                <c:formatCode>General</c:formatCode>
                <c:ptCount val="6"/>
                <c:pt idx="0" formatCode="#,##0">
                  <c:v>2850</c:v>
                </c:pt>
                <c:pt idx="4">
                  <c:v>0</c:v>
                </c:pt>
                <c:pt idx="5" formatCode="#,##0">
                  <c:v>2954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85-4FC2-A7CE-534D3026F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30"/>
        <c:axId val="135702824"/>
        <c:axId val="135703216"/>
      </c:barChart>
      <c:catAx>
        <c:axId val="13570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703216"/>
        <c:crosses val="autoZero"/>
        <c:auto val="1"/>
        <c:lblAlgn val="ctr"/>
        <c:lblOffset val="100"/>
        <c:noMultiLvlLbl val="0"/>
      </c:catAx>
      <c:valAx>
        <c:axId val="13570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135702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image" Target="../media/image20.jpeg"/><Relationship Id="rId4" Type="http://schemas.openxmlformats.org/officeDocument/2006/relationships/image" Target="../media/image23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image" Target="../media/image20.jpeg"/><Relationship Id="rId4" Type="http://schemas.openxmlformats.org/officeDocument/2006/relationships/image" Target="../media/image23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34011-336D-4D1F-899B-71B118D8442C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1E569B16-14E1-4F48-92FD-9A5259F07691}">
      <dgm:prSet custT="1"/>
      <dgm:spPr/>
      <dgm:t>
        <a:bodyPr/>
        <a:lstStyle/>
        <a:p>
          <a:pPr rtl="0"/>
          <a:r>
            <a:rPr lang="hr-HR" sz="2400" b="1" dirty="0">
              <a:solidFill>
                <a:srgbClr val="C30024"/>
              </a:solidFill>
            </a:rPr>
            <a:t>U okviru javnih ovlasti Zavod je </a:t>
          </a:r>
          <a:r>
            <a:rPr lang="hr-HR" sz="2400" b="1">
              <a:solidFill>
                <a:srgbClr val="C30024"/>
              </a:solidFill>
            </a:rPr>
            <a:t>nadležan za:</a:t>
          </a:r>
          <a:endParaRPr lang="hr-HR" sz="2400" b="1" dirty="0">
            <a:solidFill>
              <a:srgbClr val="C30024"/>
            </a:solidFill>
          </a:endParaRPr>
        </a:p>
      </dgm:t>
    </dgm:pt>
    <dgm:pt modelId="{1A94FF95-8E3B-4A3F-8CAC-21317A462DD9}" type="parTrans" cxnId="{DA2B939A-488F-441A-9CA8-CDE71C7355E1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34C41360-29E2-4929-8B04-15D2D0E60728}" type="sibTrans" cxnId="{DA2B939A-488F-441A-9CA8-CDE71C7355E1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32881744-BEC1-4F1B-80C5-D50730FE3ED9}">
      <dgm:prSet custT="1"/>
      <dgm:spPr/>
      <dgm:t>
        <a:bodyPr/>
        <a:lstStyle/>
        <a:p>
          <a:pPr algn="ctr" rtl="0"/>
          <a:r>
            <a:rPr lang="hr-HR" sz="2000" b="1" dirty="0">
              <a:solidFill>
                <a:srgbClr val="002060"/>
              </a:solidFill>
            </a:rPr>
            <a:t>Provođenje postupka izdavanja i oduzimanje te reviziju ovlaštenja za poslove zaštite na radu</a:t>
          </a:r>
        </a:p>
      </dgm:t>
    </dgm:pt>
    <dgm:pt modelId="{0E014D1F-79BC-47D7-8F1E-0676786FAF7C}" type="parTrans" cxnId="{B2D48ADC-5840-4A32-942C-8F494F1C09E8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2E7450FE-00AE-4C5F-AC6D-AA847F0CFC4D}" type="sibTrans" cxnId="{B2D48ADC-5840-4A32-942C-8F494F1C09E8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AAAE7C3D-EE30-4917-BD1E-FFBB76536302}">
      <dgm:prSet/>
      <dgm:spPr/>
      <dgm:t>
        <a:bodyPr/>
        <a:lstStyle/>
        <a:p>
          <a:pPr rtl="0"/>
          <a:r>
            <a:rPr lang="hr-HR" b="1" dirty="0">
              <a:solidFill>
                <a:srgbClr val="002060"/>
              </a:solidFill>
            </a:rPr>
            <a:t>Stručni nadzor nad obavljanjem poslova ovlaštenih osoba za poslove zaštite na radu</a:t>
          </a:r>
        </a:p>
      </dgm:t>
    </dgm:pt>
    <dgm:pt modelId="{2ACC25B8-B3A5-4D21-B436-DE602161BDDE}" type="parTrans" cxnId="{F28670B3-3680-4347-B0C6-AB81044D8B9D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0357E84F-990E-4649-A055-2CD93BA7CBF8}" type="sibTrans" cxnId="{F28670B3-3680-4347-B0C6-AB81044D8B9D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D7A59680-5C9D-4CBF-8FC1-6E4C8F456F75}">
      <dgm:prSet/>
      <dgm:spPr/>
      <dgm:t>
        <a:bodyPr/>
        <a:lstStyle/>
        <a:p>
          <a:pPr rtl="0"/>
          <a:r>
            <a:rPr lang="hr-HR" b="1" dirty="0">
              <a:solidFill>
                <a:srgbClr val="002060"/>
              </a:solidFill>
            </a:rPr>
            <a:t>Vođenje evidencije izdanih i oduzetih ovlaštenja i rješenja o prestanku ovlaštenja</a:t>
          </a:r>
        </a:p>
      </dgm:t>
    </dgm:pt>
    <dgm:pt modelId="{980289F1-ED3F-47F0-8006-3B24097E04C5}" type="parTrans" cxnId="{F288710C-0AC5-4555-8CC4-5B9594516DD5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C4975CB1-A7A0-443B-868E-E28F6B80661F}" type="sibTrans" cxnId="{F288710C-0AC5-4555-8CC4-5B9594516DD5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FC54EDF5-AB45-4191-879F-CA570E6FEAEC}">
      <dgm:prSet/>
      <dgm:spPr/>
      <dgm:t>
        <a:bodyPr/>
        <a:lstStyle/>
        <a:p>
          <a:pPr rtl="0"/>
          <a:r>
            <a:rPr lang="hr-HR" b="1" dirty="0">
              <a:solidFill>
                <a:srgbClr val="002060"/>
              </a:solidFill>
            </a:rPr>
            <a:t>Objavu navedenih akata u „Narodnim novinama”  </a:t>
          </a:r>
        </a:p>
      </dgm:t>
    </dgm:pt>
    <dgm:pt modelId="{B78DC9FA-4FBA-4CCA-AECD-EEBC86615151}" type="parTrans" cxnId="{D0232CE5-07AE-4AD1-9477-FA04CD92F21D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AC29F245-565A-4B0F-842C-B798F96B53C9}" type="sibTrans" cxnId="{D0232CE5-07AE-4AD1-9477-FA04CD92F21D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2D30ACD7-F342-4051-AAAB-114C38CE8364}">
      <dgm:prSet/>
      <dgm:spPr/>
      <dgm:t>
        <a:bodyPr/>
        <a:lstStyle/>
        <a:p>
          <a:pPr rtl="0"/>
          <a:r>
            <a:rPr lang="hr-HR" b="1" dirty="0">
              <a:solidFill>
                <a:srgbClr val="002060"/>
              </a:solidFill>
            </a:rPr>
            <a:t>Uspostavu i vođenje informacijskog sustava zaštite na radu</a:t>
          </a:r>
        </a:p>
      </dgm:t>
    </dgm:pt>
    <dgm:pt modelId="{EFBAC6B1-2DCC-43B9-A306-6E94C27D9E8F}" type="parTrans" cxnId="{6BDFB27D-FDA2-420E-97A4-A0CA0627FA2D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70AED7CC-5C56-4334-B659-0599C186BEC2}" type="sibTrans" cxnId="{6BDFB27D-FDA2-420E-97A4-A0CA0627FA2D}">
      <dgm:prSet/>
      <dgm:spPr/>
      <dgm:t>
        <a:bodyPr/>
        <a:lstStyle/>
        <a:p>
          <a:endParaRPr lang="hr-HR" b="1">
            <a:solidFill>
              <a:srgbClr val="002060"/>
            </a:solidFill>
          </a:endParaRPr>
        </a:p>
      </dgm:t>
    </dgm:pt>
    <dgm:pt modelId="{E7366BD8-80A0-4870-9180-4C6844CCF08A}" type="pres">
      <dgm:prSet presAssocID="{4C734011-336D-4D1F-899B-71B118D8442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41220D-111B-4721-9B83-B8D620AEDB3C}" type="pres">
      <dgm:prSet presAssocID="{1E569B16-14E1-4F48-92FD-9A5259F07691}" presName="root1" presStyleCnt="0"/>
      <dgm:spPr/>
    </dgm:pt>
    <dgm:pt modelId="{F0C28DBD-3F65-4B82-9BA3-3373D097D6B7}" type="pres">
      <dgm:prSet presAssocID="{1E569B16-14E1-4F48-92FD-9A5259F07691}" presName="LevelOneTextNode" presStyleLbl="node0" presStyleIdx="0" presStyleCnt="1" custAng="5400000" custScaleX="194312" custScaleY="55242" custLinFactX="-117762" custLinFactNeighborX="-200000" custLinFactNeighborY="-3642">
        <dgm:presLayoutVars>
          <dgm:chPref val="3"/>
        </dgm:presLayoutVars>
      </dgm:prSet>
      <dgm:spPr/>
    </dgm:pt>
    <dgm:pt modelId="{B969C032-D5E4-4F78-B769-48C82234D7C9}" type="pres">
      <dgm:prSet presAssocID="{1E569B16-14E1-4F48-92FD-9A5259F07691}" presName="level2hierChild" presStyleCnt="0"/>
      <dgm:spPr/>
    </dgm:pt>
    <dgm:pt modelId="{7ED0CB86-9590-4805-9CC8-02843D8B6C42}" type="pres">
      <dgm:prSet presAssocID="{0E014D1F-79BC-47D7-8F1E-0676786FAF7C}" presName="conn2-1" presStyleLbl="parChTrans1D2" presStyleIdx="0" presStyleCnt="5"/>
      <dgm:spPr/>
    </dgm:pt>
    <dgm:pt modelId="{52D18C63-B459-4931-83BF-26DCD43C0FA1}" type="pres">
      <dgm:prSet presAssocID="{0E014D1F-79BC-47D7-8F1E-0676786FAF7C}" presName="connTx" presStyleLbl="parChTrans1D2" presStyleIdx="0" presStyleCnt="5"/>
      <dgm:spPr/>
    </dgm:pt>
    <dgm:pt modelId="{545BCBB7-5ECE-4AB4-9BBD-72EAAE8B7A49}" type="pres">
      <dgm:prSet presAssocID="{32881744-BEC1-4F1B-80C5-D50730FE3ED9}" presName="root2" presStyleCnt="0"/>
      <dgm:spPr/>
    </dgm:pt>
    <dgm:pt modelId="{866CCBA1-550E-48C2-B8C1-816D4E7B9AFB}" type="pres">
      <dgm:prSet presAssocID="{32881744-BEC1-4F1B-80C5-D50730FE3ED9}" presName="LevelTwoTextNode" presStyleLbl="node2" presStyleIdx="0" presStyleCnt="5" custScaleX="179444">
        <dgm:presLayoutVars>
          <dgm:chPref val="3"/>
        </dgm:presLayoutVars>
      </dgm:prSet>
      <dgm:spPr/>
    </dgm:pt>
    <dgm:pt modelId="{C23CD7CA-54BA-4812-BD92-D1F53793D9D0}" type="pres">
      <dgm:prSet presAssocID="{32881744-BEC1-4F1B-80C5-D50730FE3ED9}" presName="level3hierChild" presStyleCnt="0"/>
      <dgm:spPr/>
    </dgm:pt>
    <dgm:pt modelId="{BBCA2EF0-EF2D-45CD-8638-BC2C7A643C66}" type="pres">
      <dgm:prSet presAssocID="{2ACC25B8-B3A5-4D21-B436-DE602161BDDE}" presName="conn2-1" presStyleLbl="parChTrans1D2" presStyleIdx="1" presStyleCnt="5"/>
      <dgm:spPr/>
    </dgm:pt>
    <dgm:pt modelId="{5B5146A3-328A-4245-9B29-EC9B06B61108}" type="pres">
      <dgm:prSet presAssocID="{2ACC25B8-B3A5-4D21-B436-DE602161BDDE}" presName="connTx" presStyleLbl="parChTrans1D2" presStyleIdx="1" presStyleCnt="5"/>
      <dgm:spPr/>
    </dgm:pt>
    <dgm:pt modelId="{96CCDD55-D5D8-4F98-BB4D-B6FBC64409EC}" type="pres">
      <dgm:prSet presAssocID="{AAAE7C3D-EE30-4917-BD1E-FFBB76536302}" presName="root2" presStyleCnt="0"/>
      <dgm:spPr/>
    </dgm:pt>
    <dgm:pt modelId="{3BECE98E-18AD-4277-B977-CAF3D4F5C95C}" type="pres">
      <dgm:prSet presAssocID="{AAAE7C3D-EE30-4917-BD1E-FFBB76536302}" presName="LevelTwoTextNode" presStyleLbl="node2" presStyleIdx="1" presStyleCnt="5" custScaleX="179444">
        <dgm:presLayoutVars>
          <dgm:chPref val="3"/>
        </dgm:presLayoutVars>
      </dgm:prSet>
      <dgm:spPr/>
    </dgm:pt>
    <dgm:pt modelId="{7A3CAF3F-4A8A-478A-9B5F-7FADE1597DDF}" type="pres">
      <dgm:prSet presAssocID="{AAAE7C3D-EE30-4917-BD1E-FFBB76536302}" presName="level3hierChild" presStyleCnt="0"/>
      <dgm:spPr/>
    </dgm:pt>
    <dgm:pt modelId="{5EDB1F0E-38A9-42B0-8DDB-680EC3A58805}" type="pres">
      <dgm:prSet presAssocID="{980289F1-ED3F-47F0-8006-3B24097E04C5}" presName="conn2-1" presStyleLbl="parChTrans1D2" presStyleIdx="2" presStyleCnt="5"/>
      <dgm:spPr/>
    </dgm:pt>
    <dgm:pt modelId="{58C99E1B-14B8-499E-A66A-550A325DF5B8}" type="pres">
      <dgm:prSet presAssocID="{980289F1-ED3F-47F0-8006-3B24097E04C5}" presName="connTx" presStyleLbl="parChTrans1D2" presStyleIdx="2" presStyleCnt="5"/>
      <dgm:spPr/>
    </dgm:pt>
    <dgm:pt modelId="{5008086E-9B9E-4364-87F2-96D007AC36E9}" type="pres">
      <dgm:prSet presAssocID="{D7A59680-5C9D-4CBF-8FC1-6E4C8F456F75}" presName="root2" presStyleCnt="0"/>
      <dgm:spPr/>
    </dgm:pt>
    <dgm:pt modelId="{B18CD6D7-EDA8-44D7-AEC5-3D30E5365435}" type="pres">
      <dgm:prSet presAssocID="{D7A59680-5C9D-4CBF-8FC1-6E4C8F456F75}" presName="LevelTwoTextNode" presStyleLbl="node2" presStyleIdx="2" presStyleCnt="5" custScaleX="179697">
        <dgm:presLayoutVars>
          <dgm:chPref val="3"/>
        </dgm:presLayoutVars>
      </dgm:prSet>
      <dgm:spPr/>
    </dgm:pt>
    <dgm:pt modelId="{90C2D0F1-B02F-4ED6-8F65-BC05A8ADDC83}" type="pres">
      <dgm:prSet presAssocID="{D7A59680-5C9D-4CBF-8FC1-6E4C8F456F75}" presName="level3hierChild" presStyleCnt="0"/>
      <dgm:spPr/>
    </dgm:pt>
    <dgm:pt modelId="{AAB17D29-1EA8-4EB3-A909-ED3E94A8D86F}" type="pres">
      <dgm:prSet presAssocID="{B78DC9FA-4FBA-4CCA-AECD-EEBC86615151}" presName="conn2-1" presStyleLbl="parChTrans1D2" presStyleIdx="3" presStyleCnt="5"/>
      <dgm:spPr/>
    </dgm:pt>
    <dgm:pt modelId="{09BF8E71-6AE1-4A9E-AD81-CB0B4F1C69A6}" type="pres">
      <dgm:prSet presAssocID="{B78DC9FA-4FBA-4CCA-AECD-EEBC86615151}" presName="connTx" presStyleLbl="parChTrans1D2" presStyleIdx="3" presStyleCnt="5"/>
      <dgm:spPr/>
    </dgm:pt>
    <dgm:pt modelId="{EF322C1E-5CB7-4584-AE47-398B02F20CD5}" type="pres">
      <dgm:prSet presAssocID="{FC54EDF5-AB45-4191-879F-CA570E6FEAEC}" presName="root2" presStyleCnt="0"/>
      <dgm:spPr/>
    </dgm:pt>
    <dgm:pt modelId="{9660C1C6-1E37-4966-BBC0-86FD7CEE47FF}" type="pres">
      <dgm:prSet presAssocID="{FC54EDF5-AB45-4191-879F-CA570E6FEAEC}" presName="LevelTwoTextNode" presStyleLbl="node2" presStyleIdx="3" presStyleCnt="5" custScaleX="179697">
        <dgm:presLayoutVars>
          <dgm:chPref val="3"/>
        </dgm:presLayoutVars>
      </dgm:prSet>
      <dgm:spPr/>
    </dgm:pt>
    <dgm:pt modelId="{110F3762-16E6-48C0-B466-ECFD283025F7}" type="pres">
      <dgm:prSet presAssocID="{FC54EDF5-AB45-4191-879F-CA570E6FEAEC}" presName="level3hierChild" presStyleCnt="0"/>
      <dgm:spPr/>
    </dgm:pt>
    <dgm:pt modelId="{F5C1DF0A-5341-4593-8877-53635E15AE2E}" type="pres">
      <dgm:prSet presAssocID="{EFBAC6B1-2DCC-43B9-A306-6E94C27D9E8F}" presName="conn2-1" presStyleLbl="parChTrans1D2" presStyleIdx="4" presStyleCnt="5"/>
      <dgm:spPr/>
    </dgm:pt>
    <dgm:pt modelId="{B7AD6352-5A44-46C7-BAD3-2E6DD5CD11EE}" type="pres">
      <dgm:prSet presAssocID="{EFBAC6B1-2DCC-43B9-A306-6E94C27D9E8F}" presName="connTx" presStyleLbl="parChTrans1D2" presStyleIdx="4" presStyleCnt="5"/>
      <dgm:spPr/>
    </dgm:pt>
    <dgm:pt modelId="{03AD3DD3-2A1F-4A2E-963F-330E0CAFA983}" type="pres">
      <dgm:prSet presAssocID="{2D30ACD7-F342-4051-AAAB-114C38CE8364}" presName="root2" presStyleCnt="0"/>
      <dgm:spPr/>
    </dgm:pt>
    <dgm:pt modelId="{DA1579F0-DCC5-4F4D-B315-E891CA88E15F}" type="pres">
      <dgm:prSet presAssocID="{2D30ACD7-F342-4051-AAAB-114C38CE8364}" presName="LevelTwoTextNode" presStyleLbl="node2" presStyleIdx="4" presStyleCnt="5" custScaleX="179697">
        <dgm:presLayoutVars>
          <dgm:chPref val="3"/>
        </dgm:presLayoutVars>
      </dgm:prSet>
      <dgm:spPr/>
    </dgm:pt>
    <dgm:pt modelId="{BC01B31A-404D-4491-90B3-AB7FA7A736B8}" type="pres">
      <dgm:prSet presAssocID="{2D30ACD7-F342-4051-AAAB-114C38CE8364}" presName="level3hierChild" presStyleCnt="0"/>
      <dgm:spPr/>
    </dgm:pt>
  </dgm:ptLst>
  <dgm:cxnLst>
    <dgm:cxn modelId="{F288710C-0AC5-4555-8CC4-5B9594516DD5}" srcId="{1E569B16-14E1-4F48-92FD-9A5259F07691}" destId="{D7A59680-5C9D-4CBF-8FC1-6E4C8F456F75}" srcOrd="2" destOrd="0" parTransId="{980289F1-ED3F-47F0-8006-3B24097E04C5}" sibTransId="{C4975CB1-A7A0-443B-868E-E28F6B80661F}"/>
    <dgm:cxn modelId="{E5CD3313-BB39-4353-8E87-80CD3740A30A}" type="presOf" srcId="{0E014D1F-79BC-47D7-8F1E-0676786FAF7C}" destId="{7ED0CB86-9590-4805-9CC8-02843D8B6C42}" srcOrd="0" destOrd="0" presId="urn:microsoft.com/office/officeart/2008/layout/HorizontalMultiLevelHierarchy"/>
    <dgm:cxn modelId="{0A1A2E17-5711-4475-860C-01B3FA7166C4}" type="presOf" srcId="{B78DC9FA-4FBA-4CCA-AECD-EEBC86615151}" destId="{AAB17D29-1EA8-4EB3-A909-ED3E94A8D86F}" srcOrd="0" destOrd="0" presId="urn:microsoft.com/office/officeart/2008/layout/HorizontalMultiLevelHierarchy"/>
    <dgm:cxn modelId="{9B39612F-750B-43D8-A9ED-2E7A5390E808}" type="presOf" srcId="{4C734011-336D-4D1F-899B-71B118D8442C}" destId="{E7366BD8-80A0-4870-9180-4C6844CCF08A}" srcOrd="0" destOrd="0" presId="urn:microsoft.com/office/officeart/2008/layout/HorizontalMultiLevelHierarchy"/>
    <dgm:cxn modelId="{6987393E-C671-42A5-BFF7-6A38E85CA48D}" type="presOf" srcId="{1E569B16-14E1-4F48-92FD-9A5259F07691}" destId="{F0C28DBD-3F65-4B82-9BA3-3373D097D6B7}" srcOrd="0" destOrd="0" presId="urn:microsoft.com/office/officeart/2008/layout/HorizontalMultiLevelHierarchy"/>
    <dgm:cxn modelId="{2F88206C-23B2-4D10-B413-F6EE71EE2A49}" type="presOf" srcId="{B78DC9FA-4FBA-4CCA-AECD-EEBC86615151}" destId="{09BF8E71-6AE1-4A9E-AD81-CB0B4F1C69A6}" srcOrd="1" destOrd="0" presId="urn:microsoft.com/office/officeart/2008/layout/HorizontalMultiLevelHierarchy"/>
    <dgm:cxn modelId="{EE118C50-FC3D-4E9A-A6AA-E4F0A4736EA5}" type="presOf" srcId="{980289F1-ED3F-47F0-8006-3B24097E04C5}" destId="{5EDB1F0E-38A9-42B0-8DDB-680EC3A58805}" srcOrd="0" destOrd="0" presId="urn:microsoft.com/office/officeart/2008/layout/HorizontalMultiLevelHierarchy"/>
    <dgm:cxn modelId="{5AFC3C55-1F59-477B-91AD-2EAC12F08785}" type="presOf" srcId="{2ACC25B8-B3A5-4D21-B436-DE602161BDDE}" destId="{BBCA2EF0-EF2D-45CD-8638-BC2C7A643C66}" srcOrd="0" destOrd="0" presId="urn:microsoft.com/office/officeart/2008/layout/HorizontalMultiLevelHierarchy"/>
    <dgm:cxn modelId="{19F55659-57FF-4076-83AF-0404F7DFAE3B}" type="presOf" srcId="{EFBAC6B1-2DCC-43B9-A306-6E94C27D9E8F}" destId="{B7AD6352-5A44-46C7-BAD3-2E6DD5CD11EE}" srcOrd="1" destOrd="0" presId="urn:microsoft.com/office/officeart/2008/layout/HorizontalMultiLevelHierarchy"/>
    <dgm:cxn modelId="{6BDFB27D-FDA2-420E-97A4-A0CA0627FA2D}" srcId="{1E569B16-14E1-4F48-92FD-9A5259F07691}" destId="{2D30ACD7-F342-4051-AAAB-114C38CE8364}" srcOrd="4" destOrd="0" parTransId="{EFBAC6B1-2DCC-43B9-A306-6E94C27D9E8F}" sibTransId="{70AED7CC-5C56-4334-B659-0599C186BEC2}"/>
    <dgm:cxn modelId="{FE166884-B7F9-48F3-8373-27268C320002}" type="presOf" srcId="{AAAE7C3D-EE30-4917-BD1E-FFBB76536302}" destId="{3BECE98E-18AD-4277-B977-CAF3D4F5C95C}" srcOrd="0" destOrd="0" presId="urn:microsoft.com/office/officeart/2008/layout/HorizontalMultiLevelHierarchy"/>
    <dgm:cxn modelId="{C16DFF8A-B071-4702-A244-36F487780FF8}" type="presOf" srcId="{980289F1-ED3F-47F0-8006-3B24097E04C5}" destId="{58C99E1B-14B8-499E-A66A-550A325DF5B8}" srcOrd="1" destOrd="0" presId="urn:microsoft.com/office/officeart/2008/layout/HorizontalMultiLevelHierarchy"/>
    <dgm:cxn modelId="{02D2D48C-C564-46C4-BADA-0DBBC27064BE}" type="presOf" srcId="{FC54EDF5-AB45-4191-879F-CA570E6FEAEC}" destId="{9660C1C6-1E37-4966-BBC0-86FD7CEE47FF}" srcOrd="0" destOrd="0" presId="urn:microsoft.com/office/officeart/2008/layout/HorizontalMultiLevelHierarchy"/>
    <dgm:cxn modelId="{4E76E298-9CD2-43E1-9D82-3AE9C3848D14}" type="presOf" srcId="{2D30ACD7-F342-4051-AAAB-114C38CE8364}" destId="{DA1579F0-DCC5-4F4D-B315-E891CA88E15F}" srcOrd="0" destOrd="0" presId="urn:microsoft.com/office/officeart/2008/layout/HorizontalMultiLevelHierarchy"/>
    <dgm:cxn modelId="{DA2B939A-488F-441A-9CA8-CDE71C7355E1}" srcId="{4C734011-336D-4D1F-899B-71B118D8442C}" destId="{1E569B16-14E1-4F48-92FD-9A5259F07691}" srcOrd="0" destOrd="0" parTransId="{1A94FF95-8E3B-4A3F-8CAC-21317A462DD9}" sibTransId="{34C41360-29E2-4929-8B04-15D2D0E60728}"/>
    <dgm:cxn modelId="{F9379EA6-1C61-462D-A63C-4DE786BC249A}" type="presOf" srcId="{2ACC25B8-B3A5-4D21-B436-DE602161BDDE}" destId="{5B5146A3-328A-4245-9B29-EC9B06B61108}" srcOrd="1" destOrd="0" presId="urn:microsoft.com/office/officeart/2008/layout/HorizontalMultiLevelHierarchy"/>
    <dgm:cxn modelId="{8136E1A6-6718-44D8-A33C-2B338B44E2C5}" type="presOf" srcId="{D7A59680-5C9D-4CBF-8FC1-6E4C8F456F75}" destId="{B18CD6D7-EDA8-44D7-AEC5-3D30E5365435}" srcOrd="0" destOrd="0" presId="urn:microsoft.com/office/officeart/2008/layout/HorizontalMultiLevelHierarchy"/>
    <dgm:cxn modelId="{6DDED9A8-A597-43EB-8BAD-8B9DBA9BDC8F}" type="presOf" srcId="{32881744-BEC1-4F1B-80C5-D50730FE3ED9}" destId="{866CCBA1-550E-48C2-B8C1-816D4E7B9AFB}" srcOrd="0" destOrd="0" presId="urn:microsoft.com/office/officeart/2008/layout/HorizontalMultiLevelHierarchy"/>
    <dgm:cxn modelId="{F28670B3-3680-4347-B0C6-AB81044D8B9D}" srcId="{1E569B16-14E1-4F48-92FD-9A5259F07691}" destId="{AAAE7C3D-EE30-4917-BD1E-FFBB76536302}" srcOrd="1" destOrd="0" parTransId="{2ACC25B8-B3A5-4D21-B436-DE602161BDDE}" sibTransId="{0357E84F-990E-4649-A055-2CD93BA7CBF8}"/>
    <dgm:cxn modelId="{2A3A34BA-CA7E-48BF-BF01-F2D2D2D68504}" type="presOf" srcId="{EFBAC6B1-2DCC-43B9-A306-6E94C27D9E8F}" destId="{F5C1DF0A-5341-4593-8877-53635E15AE2E}" srcOrd="0" destOrd="0" presId="urn:microsoft.com/office/officeart/2008/layout/HorizontalMultiLevelHierarchy"/>
    <dgm:cxn modelId="{16AEC8DB-E04C-483C-AE79-EF3527985572}" type="presOf" srcId="{0E014D1F-79BC-47D7-8F1E-0676786FAF7C}" destId="{52D18C63-B459-4931-83BF-26DCD43C0FA1}" srcOrd="1" destOrd="0" presId="urn:microsoft.com/office/officeart/2008/layout/HorizontalMultiLevelHierarchy"/>
    <dgm:cxn modelId="{B2D48ADC-5840-4A32-942C-8F494F1C09E8}" srcId="{1E569B16-14E1-4F48-92FD-9A5259F07691}" destId="{32881744-BEC1-4F1B-80C5-D50730FE3ED9}" srcOrd="0" destOrd="0" parTransId="{0E014D1F-79BC-47D7-8F1E-0676786FAF7C}" sibTransId="{2E7450FE-00AE-4C5F-AC6D-AA847F0CFC4D}"/>
    <dgm:cxn modelId="{D0232CE5-07AE-4AD1-9477-FA04CD92F21D}" srcId="{1E569B16-14E1-4F48-92FD-9A5259F07691}" destId="{FC54EDF5-AB45-4191-879F-CA570E6FEAEC}" srcOrd="3" destOrd="0" parTransId="{B78DC9FA-4FBA-4CCA-AECD-EEBC86615151}" sibTransId="{AC29F245-565A-4B0F-842C-B798F96B53C9}"/>
    <dgm:cxn modelId="{2D9657FF-499B-4847-AE10-22764B00E569}" type="presParOf" srcId="{E7366BD8-80A0-4870-9180-4C6844CCF08A}" destId="{D841220D-111B-4721-9B83-B8D620AEDB3C}" srcOrd="0" destOrd="0" presId="urn:microsoft.com/office/officeart/2008/layout/HorizontalMultiLevelHierarchy"/>
    <dgm:cxn modelId="{A3A4C812-176D-4DAC-AF37-49E04795F25E}" type="presParOf" srcId="{D841220D-111B-4721-9B83-B8D620AEDB3C}" destId="{F0C28DBD-3F65-4B82-9BA3-3373D097D6B7}" srcOrd="0" destOrd="0" presId="urn:microsoft.com/office/officeart/2008/layout/HorizontalMultiLevelHierarchy"/>
    <dgm:cxn modelId="{673379C5-C30B-4A6D-8C19-9950EC474097}" type="presParOf" srcId="{D841220D-111B-4721-9B83-B8D620AEDB3C}" destId="{B969C032-D5E4-4F78-B769-48C82234D7C9}" srcOrd="1" destOrd="0" presId="urn:microsoft.com/office/officeart/2008/layout/HorizontalMultiLevelHierarchy"/>
    <dgm:cxn modelId="{29D16FE0-B32F-49C4-A025-A1AA810B803F}" type="presParOf" srcId="{B969C032-D5E4-4F78-B769-48C82234D7C9}" destId="{7ED0CB86-9590-4805-9CC8-02843D8B6C42}" srcOrd="0" destOrd="0" presId="urn:microsoft.com/office/officeart/2008/layout/HorizontalMultiLevelHierarchy"/>
    <dgm:cxn modelId="{C59B99B8-0DB4-4C47-AD65-D385A3C1BB79}" type="presParOf" srcId="{7ED0CB86-9590-4805-9CC8-02843D8B6C42}" destId="{52D18C63-B459-4931-83BF-26DCD43C0FA1}" srcOrd="0" destOrd="0" presId="urn:microsoft.com/office/officeart/2008/layout/HorizontalMultiLevelHierarchy"/>
    <dgm:cxn modelId="{BB4E4AA3-4D11-4DEC-86B9-10F3E4FD3C8F}" type="presParOf" srcId="{B969C032-D5E4-4F78-B769-48C82234D7C9}" destId="{545BCBB7-5ECE-4AB4-9BBD-72EAAE8B7A49}" srcOrd="1" destOrd="0" presId="urn:microsoft.com/office/officeart/2008/layout/HorizontalMultiLevelHierarchy"/>
    <dgm:cxn modelId="{3F1A62BA-AA89-4986-9723-F48F5E075A98}" type="presParOf" srcId="{545BCBB7-5ECE-4AB4-9BBD-72EAAE8B7A49}" destId="{866CCBA1-550E-48C2-B8C1-816D4E7B9AFB}" srcOrd="0" destOrd="0" presId="urn:microsoft.com/office/officeart/2008/layout/HorizontalMultiLevelHierarchy"/>
    <dgm:cxn modelId="{E9D80449-B0B6-411B-8C60-731C13F1B109}" type="presParOf" srcId="{545BCBB7-5ECE-4AB4-9BBD-72EAAE8B7A49}" destId="{C23CD7CA-54BA-4812-BD92-D1F53793D9D0}" srcOrd="1" destOrd="0" presId="urn:microsoft.com/office/officeart/2008/layout/HorizontalMultiLevelHierarchy"/>
    <dgm:cxn modelId="{A89F59F2-BF0C-4A61-AC23-95C867513B03}" type="presParOf" srcId="{B969C032-D5E4-4F78-B769-48C82234D7C9}" destId="{BBCA2EF0-EF2D-45CD-8638-BC2C7A643C66}" srcOrd="2" destOrd="0" presId="urn:microsoft.com/office/officeart/2008/layout/HorizontalMultiLevelHierarchy"/>
    <dgm:cxn modelId="{DCA89788-5B61-4EDD-B034-9A638171D116}" type="presParOf" srcId="{BBCA2EF0-EF2D-45CD-8638-BC2C7A643C66}" destId="{5B5146A3-328A-4245-9B29-EC9B06B61108}" srcOrd="0" destOrd="0" presId="urn:microsoft.com/office/officeart/2008/layout/HorizontalMultiLevelHierarchy"/>
    <dgm:cxn modelId="{40FC7319-63E0-446C-A978-4907CD532344}" type="presParOf" srcId="{B969C032-D5E4-4F78-B769-48C82234D7C9}" destId="{96CCDD55-D5D8-4F98-BB4D-B6FBC64409EC}" srcOrd="3" destOrd="0" presId="urn:microsoft.com/office/officeart/2008/layout/HorizontalMultiLevelHierarchy"/>
    <dgm:cxn modelId="{D8A53922-0B46-4B6B-8C2C-F9D9FD026B52}" type="presParOf" srcId="{96CCDD55-D5D8-4F98-BB4D-B6FBC64409EC}" destId="{3BECE98E-18AD-4277-B977-CAF3D4F5C95C}" srcOrd="0" destOrd="0" presId="urn:microsoft.com/office/officeart/2008/layout/HorizontalMultiLevelHierarchy"/>
    <dgm:cxn modelId="{027805C7-4511-4201-88A4-5A3D0455FB89}" type="presParOf" srcId="{96CCDD55-D5D8-4F98-BB4D-B6FBC64409EC}" destId="{7A3CAF3F-4A8A-478A-9B5F-7FADE1597DDF}" srcOrd="1" destOrd="0" presId="urn:microsoft.com/office/officeart/2008/layout/HorizontalMultiLevelHierarchy"/>
    <dgm:cxn modelId="{9B83C2CA-D1C1-470F-951F-315575623521}" type="presParOf" srcId="{B969C032-D5E4-4F78-B769-48C82234D7C9}" destId="{5EDB1F0E-38A9-42B0-8DDB-680EC3A58805}" srcOrd="4" destOrd="0" presId="urn:microsoft.com/office/officeart/2008/layout/HorizontalMultiLevelHierarchy"/>
    <dgm:cxn modelId="{4B93A386-D5BF-4827-8C5C-65CC718B243D}" type="presParOf" srcId="{5EDB1F0E-38A9-42B0-8DDB-680EC3A58805}" destId="{58C99E1B-14B8-499E-A66A-550A325DF5B8}" srcOrd="0" destOrd="0" presId="urn:microsoft.com/office/officeart/2008/layout/HorizontalMultiLevelHierarchy"/>
    <dgm:cxn modelId="{A9A38022-A8F9-40CC-83A5-BE6AF6C70034}" type="presParOf" srcId="{B969C032-D5E4-4F78-B769-48C82234D7C9}" destId="{5008086E-9B9E-4364-87F2-96D007AC36E9}" srcOrd="5" destOrd="0" presId="urn:microsoft.com/office/officeart/2008/layout/HorizontalMultiLevelHierarchy"/>
    <dgm:cxn modelId="{78A028A2-4FD6-4911-8508-834A3AF0A136}" type="presParOf" srcId="{5008086E-9B9E-4364-87F2-96D007AC36E9}" destId="{B18CD6D7-EDA8-44D7-AEC5-3D30E5365435}" srcOrd="0" destOrd="0" presId="urn:microsoft.com/office/officeart/2008/layout/HorizontalMultiLevelHierarchy"/>
    <dgm:cxn modelId="{4EF74079-EC50-4C01-8DB9-DCD10B0768B0}" type="presParOf" srcId="{5008086E-9B9E-4364-87F2-96D007AC36E9}" destId="{90C2D0F1-B02F-4ED6-8F65-BC05A8ADDC83}" srcOrd="1" destOrd="0" presId="urn:microsoft.com/office/officeart/2008/layout/HorizontalMultiLevelHierarchy"/>
    <dgm:cxn modelId="{429186C2-F31A-42E9-B563-02098CECFCA9}" type="presParOf" srcId="{B969C032-D5E4-4F78-B769-48C82234D7C9}" destId="{AAB17D29-1EA8-4EB3-A909-ED3E94A8D86F}" srcOrd="6" destOrd="0" presId="urn:microsoft.com/office/officeart/2008/layout/HorizontalMultiLevelHierarchy"/>
    <dgm:cxn modelId="{A8099F92-E0C4-47D4-8A12-14124CDED0AC}" type="presParOf" srcId="{AAB17D29-1EA8-4EB3-A909-ED3E94A8D86F}" destId="{09BF8E71-6AE1-4A9E-AD81-CB0B4F1C69A6}" srcOrd="0" destOrd="0" presId="urn:microsoft.com/office/officeart/2008/layout/HorizontalMultiLevelHierarchy"/>
    <dgm:cxn modelId="{533CB8A7-7083-4658-BCCC-CA2D51AB04DD}" type="presParOf" srcId="{B969C032-D5E4-4F78-B769-48C82234D7C9}" destId="{EF322C1E-5CB7-4584-AE47-398B02F20CD5}" srcOrd="7" destOrd="0" presId="urn:microsoft.com/office/officeart/2008/layout/HorizontalMultiLevelHierarchy"/>
    <dgm:cxn modelId="{29DBB623-654A-4073-B51D-0561E3E66F92}" type="presParOf" srcId="{EF322C1E-5CB7-4584-AE47-398B02F20CD5}" destId="{9660C1C6-1E37-4966-BBC0-86FD7CEE47FF}" srcOrd="0" destOrd="0" presId="urn:microsoft.com/office/officeart/2008/layout/HorizontalMultiLevelHierarchy"/>
    <dgm:cxn modelId="{4E73FF40-D06D-4110-A733-D54A102D4FF4}" type="presParOf" srcId="{EF322C1E-5CB7-4584-AE47-398B02F20CD5}" destId="{110F3762-16E6-48C0-B466-ECFD283025F7}" srcOrd="1" destOrd="0" presId="urn:microsoft.com/office/officeart/2008/layout/HorizontalMultiLevelHierarchy"/>
    <dgm:cxn modelId="{B2C077E9-D966-4272-84C0-C3DE0AA456AB}" type="presParOf" srcId="{B969C032-D5E4-4F78-B769-48C82234D7C9}" destId="{F5C1DF0A-5341-4593-8877-53635E15AE2E}" srcOrd="8" destOrd="0" presId="urn:microsoft.com/office/officeart/2008/layout/HorizontalMultiLevelHierarchy"/>
    <dgm:cxn modelId="{0DC7B73A-72B4-4265-A90C-AA04F0851CFA}" type="presParOf" srcId="{F5C1DF0A-5341-4593-8877-53635E15AE2E}" destId="{B7AD6352-5A44-46C7-BAD3-2E6DD5CD11EE}" srcOrd="0" destOrd="0" presId="urn:microsoft.com/office/officeart/2008/layout/HorizontalMultiLevelHierarchy"/>
    <dgm:cxn modelId="{A364F120-411E-4C08-B230-EA4D2DBD8579}" type="presParOf" srcId="{B969C032-D5E4-4F78-B769-48C82234D7C9}" destId="{03AD3DD3-2A1F-4A2E-963F-330E0CAFA983}" srcOrd="9" destOrd="0" presId="urn:microsoft.com/office/officeart/2008/layout/HorizontalMultiLevelHierarchy"/>
    <dgm:cxn modelId="{BB670D14-5585-4E0B-8158-47E569A848FF}" type="presParOf" srcId="{03AD3DD3-2A1F-4A2E-963F-330E0CAFA983}" destId="{DA1579F0-DCC5-4F4D-B315-E891CA88E15F}" srcOrd="0" destOrd="0" presId="urn:microsoft.com/office/officeart/2008/layout/HorizontalMultiLevelHierarchy"/>
    <dgm:cxn modelId="{5A40E55F-D163-4C22-9897-57379EB2A1E7}" type="presParOf" srcId="{03AD3DD3-2A1F-4A2E-963F-330E0CAFA983}" destId="{BC01B31A-404D-4491-90B3-AB7FA7A736B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63137D-2E7E-4F05-92B5-C38444F7F7DA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AB7186E-C560-4FEC-9215-57BFE41E81B7}">
      <dgm:prSet custT="1"/>
      <dgm:spPr/>
      <dgm:t>
        <a:bodyPr/>
        <a:lstStyle/>
        <a:p>
          <a:pPr algn="just" rtl="0"/>
          <a:r>
            <a:rPr lang="hr-HR" sz="1800" b="1" dirty="0">
              <a:solidFill>
                <a:srgbClr val="002060"/>
              </a:solidFill>
            </a:rPr>
            <a:t>6. Dobri uvjeti rada, učinkovita organizacija i upravljanje zaštitom na radu nemaju alternative u očuvanju života, zdravlja i radne sposobnosti radnika. Ovlaštene osobe u tome imaju posebnu ulogu i odgovornost.</a:t>
          </a:r>
          <a:endParaRPr lang="hr-HR" sz="1800" dirty="0">
            <a:solidFill>
              <a:srgbClr val="002060"/>
            </a:solidFill>
          </a:endParaRPr>
        </a:p>
      </dgm:t>
    </dgm:pt>
    <dgm:pt modelId="{27B5FEF7-7285-4FBA-837A-B5E89B896FDC}" type="parTrans" cxnId="{E3B73A2D-A00D-43FD-B209-8A594E4CCCEF}">
      <dgm:prSet/>
      <dgm:spPr/>
      <dgm:t>
        <a:bodyPr/>
        <a:lstStyle/>
        <a:p>
          <a:endParaRPr lang="hr-HR" sz="1800">
            <a:solidFill>
              <a:srgbClr val="002060"/>
            </a:solidFill>
          </a:endParaRPr>
        </a:p>
      </dgm:t>
    </dgm:pt>
    <dgm:pt modelId="{6B77CCBA-95C9-4303-8783-565A5E76B80E}" type="sibTrans" cxnId="{E3B73A2D-A00D-43FD-B209-8A594E4CCCEF}">
      <dgm:prSet/>
      <dgm:spPr/>
      <dgm:t>
        <a:bodyPr/>
        <a:lstStyle/>
        <a:p>
          <a:endParaRPr lang="hr-HR" sz="1800">
            <a:solidFill>
              <a:srgbClr val="002060"/>
            </a:solidFill>
          </a:endParaRPr>
        </a:p>
      </dgm:t>
    </dgm:pt>
    <dgm:pt modelId="{124C29C8-1EA5-4D0E-9235-DA7C9192CF04}" type="pres">
      <dgm:prSet presAssocID="{A263137D-2E7E-4F05-92B5-C38444F7F7DA}" presName="Name0" presStyleCnt="0">
        <dgm:presLayoutVars>
          <dgm:dir/>
          <dgm:resizeHandles val="exact"/>
        </dgm:presLayoutVars>
      </dgm:prSet>
      <dgm:spPr/>
    </dgm:pt>
    <dgm:pt modelId="{7E223068-8B5D-4574-89C5-B4A4E51DDE8C}" type="pres">
      <dgm:prSet presAssocID="{A263137D-2E7E-4F05-92B5-C38444F7F7DA}" presName="arrow" presStyleLbl="bgShp" presStyleIdx="0" presStyleCnt="1" custLinFactNeighborX="203" custLinFactNeighborY="6745"/>
      <dgm:spPr/>
    </dgm:pt>
    <dgm:pt modelId="{D5CDD495-CEE9-4951-959B-51E7039A9099}" type="pres">
      <dgm:prSet presAssocID="{A263137D-2E7E-4F05-92B5-C38444F7F7DA}" presName="points" presStyleCnt="0"/>
      <dgm:spPr/>
    </dgm:pt>
    <dgm:pt modelId="{2FA08E93-8D89-4CFB-BA3F-AAF107E4610C}" type="pres">
      <dgm:prSet presAssocID="{8AB7186E-C560-4FEC-9215-57BFE41E81B7}" presName="compositeA" presStyleCnt="0"/>
      <dgm:spPr/>
    </dgm:pt>
    <dgm:pt modelId="{463174C6-9A6C-4B16-A499-4E1310474390}" type="pres">
      <dgm:prSet presAssocID="{8AB7186E-C560-4FEC-9215-57BFE41E81B7}" presName="textA" presStyleLbl="revTx" presStyleIdx="0" presStyleCnt="1">
        <dgm:presLayoutVars>
          <dgm:bulletEnabled val="1"/>
        </dgm:presLayoutVars>
      </dgm:prSet>
      <dgm:spPr/>
    </dgm:pt>
    <dgm:pt modelId="{713A9461-D863-4D6E-A142-9B727B476BB2}" type="pres">
      <dgm:prSet presAssocID="{8AB7186E-C560-4FEC-9215-57BFE41E81B7}" presName="circleA" presStyleLbl="node1" presStyleIdx="0" presStyleCnt="1"/>
      <dgm:spPr/>
    </dgm:pt>
    <dgm:pt modelId="{BB64F64C-2D28-4AE2-9A0B-EA38F87C2E9D}" type="pres">
      <dgm:prSet presAssocID="{8AB7186E-C560-4FEC-9215-57BFE41E81B7}" presName="spaceA" presStyleCnt="0"/>
      <dgm:spPr/>
    </dgm:pt>
  </dgm:ptLst>
  <dgm:cxnLst>
    <dgm:cxn modelId="{E3B73A2D-A00D-43FD-B209-8A594E4CCCEF}" srcId="{A263137D-2E7E-4F05-92B5-C38444F7F7DA}" destId="{8AB7186E-C560-4FEC-9215-57BFE41E81B7}" srcOrd="0" destOrd="0" parTransId="{27B5FEF7-7285-4FBA-837A-B5E89B896FDC}" sibTransId="{6B77CCBA-95C9-4303-8783-565A5E76B80E}"/>
    <dgm:cxn modelId="{B85A6956-972C-4E22-A1B4-81045C2930E2}" type="presOf" srcId="{8AB7186E-C560-4FEC-9215-57BFE41E81B7}" destId="{463174C6-9A6C-4B16-A499-4E1310474390}" srcOrd="0" destOrd="0" presId="urn:microsoft.com/office/officeart/2005/8/layout/hProcess11"/>
    <dgm:cxn modelId="{071A839A-3742-4A90-B2B7-46419584B19D}" type="presOf" srcId="{A263137D-2E7E-4F05-92B5-C38444F7F7DA}" destId="{124C29C8-1EA5-4D0E-9235-DA7C9192CF04}" srcOrd="0" destOrd="0" presId="urn:microsoft.com/office/officeart/2005/8/layout/hProcess11"/>
    <dgm:cxn modelId="{6372CF31-0063-49E0-93F0-6D34EF2E736A}" type="presParOf" srcId="{124C29C8-1EA5-4D0E-9235-DA7C9192CF04}" destId="{7E223068-8B5D-4574-89C5-B4A4E51DDE8C}" srcOrd="0" destOrd="0" presId="urn:microsoft.com/office/officeart/2005/8/layout/hProcess11"/>
    <dgm:cxn modelId="{A742139C-2950-4645-B939-BC709E228350}" type="presParOf" srcId="{124C29C8-1EA5-4D0E-9235-DA7C9192CF04}" destId="{D5CDD495-CEE9-4951-959B-51E7039A9099}" srcOrd="1" destOrd="0" presId="urn:microsoft.com/office/officeart/2005/8/layout/hProcess11"/>
    <dgm:cxn modelId="{C0AF7792-2801-40C3-BF99-3D257F70D91C}" type="presParOf" srcId="{D5CDD495-CEE9-4951-959B-51E7039A9099}" destId="{2FA08E93-8D89-4CFB-BA3F-AAF107E4610C}" srcOrd="0" destOrd="0" presId="urn:microsoft.com/office/officeart/2005/8/layout/hProcess11"/>
    <dgm:cxn modelId="{F5808A2E-2E5A-482D-9E10-AF10BDF8B4E8}" type="presParOf" srcId="{2FA08E93-8D89-4CFB-BA3F-AAF107E4610C}" destId="{463174C6-9A6C-4B16-A499-4E1310474390}" srcOrd="0" destOrd="0" presId="urn:microsoft.com/office/officeart/2005/8/layout/hProcess11"/>
    <dgm:cxn modelId="{F3A1D65B-43F1-4D46-A332-72EBD09DBE2B}" type="presParOf" srcId="{2FA08E93-8D89-4CFB-BA3F-AAF107E4610C}" destId="{713A9461-D863-4D6E-A142-9B727B476BB2}" srcOrd="1" destOrd="0" presId="urn:microsoft.com/office/officeart/2005/8/layout/hProcess11"/>
    <dgm:cxn modelId="{8EDE5BFB-324F-472F-8D5C-9B7CA544EDF0}" type="presParOf" srcId="{2FA08E93-8D89-4CFB-BA3F-AAF107E4610C}" destId="{BB64F64C-2D28-4AE2-9A0B-EA38F87C2E9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9207BD-720E-4FAD-AD8F-AE581EBC5348}" type="doc">
      <dgm:prSet loTypeId="urn:microsoft.com/office/officeart/2005/8/layout/hProcess11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965FB784-092C-4A21-9B30-2390967C2DE6}">
      <dgm:prSet custT="1"/>
      <dgm:spPr/>
      <dgm:t>
        <a:bodyPr/>
        <a:lstStyle/>
        <a:p>
          <a:pPr algn="just" rtl="0"/>
          <a:r>
            <a:rPr lang="hr-HR" sz="1800" b="1" dirty="0">
              <a:solidFill>
                <a:srgbClr val="002060"/>
              </a:solidFill>
            </a:rPr>
            <a:t>4. Polazeći od utvrđenih potreba pristupiti daljnjem usklađivanju odgovarajućih propisa.</a:t>
          </a:r>
          <a:endParaRPr lang="hr-HR" sz="1800" dirty="0">
            <a:solidFill>
              <a:srgbClr val="002060"/>
            </a:solidFill>
          </a:endParaRPr>
        </a:p>
      </dgm:t>
    </dgm:pt>
    <dgm:pt modelId="{BFEC4F7C-E76B-4B92-912F-B24D9E8209CA}" type="parTrans" cxnId="{65EB111B-F018-495C-A7D9-025C347B6451}">
      <dgm:prSet/>
      <dgm:spPr/>
      <dgm:t>
        <a:bodyPr/>
        <a:lstStyle/>
        <a:p>
          <a:pPr algn="just"/>
          <a:endParaRPr lang="hr-HR">
            <a:solidFill>
              <a:srgbClr val="002060"/>
            </a:solidFill>
          </a:endParaRPr>
        </a:p>
      </dgm:t>
    </dgm:pt>
    <dgm:pt modelId="{50A99A63-18BB-4CA4-B694-C504FAC5237A}" type="sibTrans" cxnId="{65EB111B-F018-495C-A7D9-025C347B6451}">
      <dgm:prSet/>
      <dgm:spPr/>
      <dgm:t>
        <a:bodyPr/>
        <a:lstStyle/>
        <a:p>
          <a:pPr algn="just"/>
          <a:endParaRPr lang="hr-HR">
            <a:solidFill>
              <a:srgbClr val="002060"/>
            </a:solidFill>
          </a:endParaRPr>
        </a:p>
      </dgm:t>
    </dgm:pt>
    <dgm:pt modelId="{FE149EDD-C54B-474F-BA5A-17725D569A08}" type="pres">
      <dgm:prSet presAssocID="{FC9207BD-720E-4FAD-AD8F-AE581EBC5348}" presName="Name0" presStyleCnt="0">
        <dgm:presLayoutVars>
          <dgm:dir/>
          <dgm:resizeHandles val="exact"/>
        </dgm:presLayoutVars>
      </dgm:prSet>
      <dgm:spPr/>
    </dgm:pt>
    <dgm:pt modelId="{A4BC025D-268C-4595-B3F6-E6F96486CB39}" type="pres">
      <dgm:prSet presAssocID="{FC9207BD-720E-4FAD-AD8F-AE581EBC5348}" presName="arrow" presStyleLbl="bgShp" presStyleIdx="0" presStyleCnt="1" custScaleY="110252"/>
      <dgm:spPr>
        <a:solidFill>
          <a:schemeClr val="accent6">
            <a:lumMod val="20000"/>
            <a:lumOff val="80000"/>
          </a:schemeClr>
        </a:solidFill>
      </dgm:spPr>
    </dgm:pt>
    <dgm:pt modelId="{CF2C0B5C-7FF6-46FA-A73C-6DDB93CC2D08}" type="pres">
      <dgm:prSet presAssocID="{FC9207BD-720E-4FAD-AD8F-AE581EBC5348}" presName="points" presStyleCnt="0"/>
      <dgm:spPr/>
    </dgm:pt>
    <dgm:pt modelId="{26E90B37-0D73-459A-A3AC-1F2033EFF8D8}" type="pres">
      <dgm:prSet presAssocID="{965FB784-092C-4A21-9B30-2390967C2DE6}" presName="compositeA" presStyleCnt="0"/>
      <dgm:spPr/>
    </dgm:pt>
    <dgm:pt modelId="{A046AD3E-D02B-48B0-AC5C-503B04F94722}" type="pres">
      <dgm:prSet presAssocID="{965FB784-092C-4A21-9B30-2390967C2DE6}" presName="textA" presStyleLbl="revTx" presStyleIdx="0" presStyleCnt="1" custLinFactNeighborX="-1110" custLinFactNeighborY="2853">
        <dgm:presLayoutVars>
          <dgm:bulletEnabled val="1"/>
        </dgm:presLayoutVars>
      </dgm:prSet>
      <dgm:spPr/>
    </dgm:pt>
    <dgm:pt modelId="{C624DBE4-3988-44E9-8F63-71791E8746BE}" type="pres">
      <dgm:prSet presAssocID="{965FB784-092C-4A21-9B30-2390967C2DE6}" presName="circleA" presStyleLbl="node1" presStyleIdx="0" presStyleCnt="1"/>
      <dgm:spPr/>
    </dgm:pt>
    <dgm:pt modelId="{A8ACF9F7-23DA-441E-A0B4-E901F10D8D50}" type="pres">
      <dgm:prSet presAssocID="{965FB784-092C-4A21-9B30-2390967C2DE6}" presName="spaceA" presStyleCnt="0"/>
      <dgm:spPr/>
    </dgm:pt>
  </dgm:ptLst>
  <dgm:cxnLst>
    <dgm:cxn modelId="{65EB111B-F018-495C-A7D9-025C347B6451}" srcId="{FC9207BD-720E-4FAD-AD8F-AE581EBC5348}" destId="{965FB784-092C-4A21-9B30-2390967C2DE6}" srcOrd="0" destOrd="0" parTransId="{BFEC4F7C-E76B-4B92-912F-B24D9E8209CA}" sibTransId="{50A99A63-18BB-4CA4-B694-C504FAC5237A}"/>
    <dgm:cxn modelId="{75583B48-F786-4A36-AD48-71A2AEC5245F}" type="presOf" srcId="{965FB784-092C-4A21-9B30-2390967C2DE6}" destId="{A046AD3E-D02B-48B0-AC5C-503B04F94722}" srcOrd="0" destOrd="0" presId="urn:microsoft.com/office/officeart/2005/8/layout/hProcess11"/>
    <dgm:cxn modelId="{59431D7D-F864-45F4-839B-7FA77CC4C1B9}" type="presOf" srcId="{FC9207BD-720E-4FAD-AD8F-AE581EBC5348}" destId="{FE149EDD-C54B-474F-BA5A-17725D569A08}" srcOrd="0" destOrd="0" presId="urn:microsoft.com/office/officeart/2005/8/layout/hProcess11"/>
    <dgm:cxn modelId="{A87DE496-4986-4739-86DE-C3BD8A34EE38}" type="presParOf" srcId="{FE149EDD-C54B-474F-BA5A-17725D569A08}" destId="{A4BC025D-268C-4595-B3F6-E6F96486CB39}" srcOrd="0" destOrd="0" presId="urn:microsoft.com/office/officeart/2005/8/layout/hProcess11"/>
    <dgm:cxn modelId="{9681A330-ABFF-457C-A70D-CDF6EDED0F7A}" type="presParOf" srcId="{FE149EDD-C54B-474F-BA5A-17725D569A08}" destId="{CF2C0B5C-7FF6-46FA-A73C-6DDB93CC2D08}" srcOrd="1" destOrd="0" presId="urn:microsoft.com/office/officeart/2005/8/layout/hProcess11"/>
    <dgm:cxn modelId="{EFAE2DC8-2408-4C49-B76E-0FA4B4DC843E}" type="presParOf" srcId="{CF2C0B5C-7FF6-46FA-A73C-6DDB93CC2D08}" destId="{26E90B37-0D73-459A-A3AC-1F2033EFF8D8}" srcOrd="0" destOrd="0" presId="urn:microsoft.com/office/officeart/2005/8/layout/hProcess11"/>
    <dgm:cxn modelId="{9441256F-B95F-4E2D-903B-D0BC7FB8FBCD}" type="presParOf" srcId="{26E90B37-0D73-459A-A3AC-1F2033EFF8D8}" destId="{A046AD3E-D02B-48B0-AC5C-503B04F94722}" srcOrd="0" destOrd="0" presId="urn:microsoft.com/office/officeart/2005/8/layout/hProcess11"/>
    <dgm:cxn modelId="{12F4E234-8F78-4183-B60F-420861CA3833}" type="presParOf" srcId="{26E90B37-0D73-459A-A3AC-1F2033EFF8D8}" destId="{C624DBE4-3988-44E9-8F63-71791E8746BE}" srcOrd="1" destOrd="0" presId="urn:microsoft.com/office/officeart/2005/8/layout/hProcess11"/>
    <dgm:cxn modelId="{98B030CD-6F9D-48D4-A763-3E72A826D91B}" type="presParOf" srcId="{26E90B37-0D73-459A-A3AC-1F2033EFF8D8}" destId="{A8ACF9F7-23DA-441E-A0B4-E901F10D8D5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63137D-2E7E-4F05-92B5-C38444F7F7DA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AB7186E-C560-4FEC-9215-57BFE41E81B7}">
      <dgm:prSet custT="1"/>
      <dgm:spPr/>
      <dgm:t>
        <a:bodyPr/>
        <a:lstStyle/>
        <a:p>
          <a:pPr algn="just" rtl="0"/>
          <a:r>
            <a:rPr lang="hr-HR" sz="1800" b="1" dirty="0">
              <a:solidFill>
                <a:srgbClr val="002060"/>
              </a:solidFill>
            </a:rPr>
            <a:t>7. </a:t>
          </a:r>
          <a:r>
            <a:rPr lang="hr-H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OVLAŠTENE OSOBE TREBAJU BITI CENTRI IZVRSNOSTI U ZNR!</a:t>
          </a:r>
          <a:endParaRPr lang="hr-HR" sz="24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B5FEF7-7285-4FBA-837A-B5E89B896FDC}" type="parTrans" cxnId="{E3B73A2D-A00D-43FD-B209-8A594E4CCCEF}">
      <dgm:prSet/>
      <dgm:spPr/>
      <dgm:t>
        <a:bodyPr/>
        <a:lstStyle/>
        <a:p>
          <a:endParaRPr lang="hr-HR" sz="1800">
            <a:solidFill>
              <a:srgbClr val="002060"/>
            </a:solidFill>
          </a:endParaRPr>
        </a:p>
      </dgm:t>
    </dgm:pt>
    <dgm:pt modelId="{6B77CCBA-95C9-4303-8783-565A5E76B80E}" type="sibTrans" cxnId="{E3B73A2D-A00D-43FD-B209-8A594E4CCCEF}">
      <dgm:prSet/>
      <dgm:spPr/>
      <dgm:t>
        <a:bodyPr/>
        <a:lstStyle/>
        <a:p>
          <a:endParaRPr lang="hr-HR" sz="1800">
            <a:solidFill>
              <a:srgbClr val="002060"/>
            </a:solidFill>
          </a:endParaRPr>
        </a:p>
      </dgm:t>
    </dgm:pt>
    <dgm:pt modelId="{124C29C8-1EA5-4D0E-9235-DA7C9192CF04}" type="pres">
      <dgm:prSet presAssocID="{A263137D-2E7E-4F05-92B5-C38444F7F7DA}" presName="Name0" presStyleCnt="0">
        <dgm:presLayoutVars>
          <dgm:dir/>
          <dgm:resizeHandles val="exact"/>
        </dgm:presLayoutVars>
      </dgm:prSet>
      <dgm:spPr/>
    </dgm:pt>
    <dgm:pt modelId="{7E223068-8B5D-4574-89C5-B4A4E51DDE8C}" type="pres">
      <dgm:prSet presAssocID="{A263137D-2E7E-4F05-92B5-C38444F7F7DA}" presName="arrow" presStyleLbl="bgShp" presStyleIdx="0" presStyleCnt="1" custLinFactNeighborX="203" custLinFactNeighborY="6745"/>
      <dgm:spPr>
        <a:solidFill>
          <a:schemeClr val="accent2">
            <a:lumMod val="60000"/>
            <a:lumOff val="40000"/>
          </a:schemeClr>
        </a:solidFill>
      </dgm:spPr>
    </dgm:pt>
    <dgm:pt modelId="{D5CDD495-CEE9-4951-959B-51E7039A9099}" type="pres">
      <dgm:prSet presAssocID="{A263137D-2E7E-4F05-92B5-C38444F7F7DA}" presName="points" presStyleCnt="0"/>
      <dgm:spPr/>
    </dgm:pt>
    <dgm:pt modelId="{2FA08E93-8D89-4CFB-BA3F-AAF107E4610C}" type="pres">
      <dgm:prSet presAssocID="{8AB7186E-C560-4FEC-9215-57BFE41E81B7}" presName="compositeA" presStyleCnt="0"/>
      <dgm:spPr/>
    </dgm:pt>
    <dgm:pt modelId="{463174C6-9A6C-4B16-A499-4E1310474390}" type="pres">
      <dgm:prSet presAssocID="{8AB7186E-C560-4FEC-9215-57BFE41E81B7}" presName="textA" presStyleLbl="revTx" presStyleIdx="0" presStyleCnt="1">
        <dgm:presLayoutVars>
          <dgm:bulletEnabled val="1"/>
        </dgm:presLayoutVars>
      </dgm:prSet>
      <dgm:spPr/>
    </dgm:pt>
    <dgm:pt modelId="{713A9461-D863-4D6E-A142-9B727B476BB2}" type="pres">
      <dgm:prSet presAssocID="{8AB7186E-C560-4FEC-9215-57BFE41E81B7}" presName="circleA" presStyleLbl="node1" presStyleIdx="0" presStyleCnt="1"/>
      <dgm:spPr/>
    </dgm:pt>
    <dgm:pt modelId="{BB64F64C-2D28-4AE2-9A0B-EA38F87C2E9D}" type="pres">
      <dgm:prSet presAssocID="{8AB7186E-C560-4FEC-9215-57BFE41E81B7}" presName="spaceA" presStyleCnt="0"/>
      <dgm:spPr/>
    </dgm:pt>
  </dgm:ptLst>
  <dgm:cxnLst>
    <dgm:cxn modelId="{E3B73A2D-A00D-43FD-B209-8A594E4CCCEF}" srcId="{A263137D-2E7E-4F05-92B5-C38444F7F7DA}" destId="{8AB7186E-C560-4FEC-9215-57BFE41E81B7}" srcOrd="0" destOrd="0" parTransId="{27B5FEF7-7285-4FBA-837A-B5E89B896FDC}" sibTransId="{6B77CCBA-95C9-4303-8783-565A5E76B80E}"/>
    <dgm:cxn modelId="{C0C7507C-B3D4-4A21-A838-92423B69E8AE}" type="presOf" srcId="{A263137D-2E7E-4F05-92B5-C38444F7F7DA}" destId="{124C29C8-1EA5-4D0E-9235-DA7C9192CF04}" srcOrd="0" destOrd="0" presId="urn:microsoft.com/office/officeart/2005/8/layout/hProcess11"/>
    <dgm:cxn modelId="{DFC51CDC-ECCA-422C-8444-2CEB634C1831}" type="presOf" srcId="{8AB7186E-C560-4FEC-9215-57BFE41E81B7}" destId="{463174C6-9A6C-4B16-A499-4E1310474390}" srcOrd="0" destOrd="0" presId="urn:microsoft.com/office/officeart/2005/8/layout/hProcess11"/>
    <dgm:cxn modelId="{1991B259-4331-46A4-9196-22988267D612}" type="presParOf" srcId="{124C29C8-1EA5-4D0E-9235-DA7C9192CF04}" destId="{7E223068-8B5D-4574-89C5-B4A4E51DDE8C}" srcOrd="0" destOrd="0" presId="urn:microsoft.com/office/officeart/2005/8/layout/hProcess11"/>
    <dgm:cxn modelId="{144190F3-C9C8-4BE1-BC38-0BAD830A65BC}" type="presParOf" srcId="{124C29C8-1EA5-4D0E-9235-DA7C9192CF04}" destId="{D5CDD495-CEE9-4951-959B-51E7039A9099}" srcOrd="1" destOrd="0" presId="urn:microsoft.com/office/officeart/2005/8/layout/hProcess11"/>
    <dgm:cxn modelId="{CB93C184-516C-432A-8725-BB700FCF8687}" type="presParOf" srcId="{D5CDD495-CEE9-4951-959B-51E7039A9099}" destId="{2FA08E93-8D89-4CFB-BA3F-AAF107E4610C}" srcOrd="0" destOrd="0" presId="urn:microsoft.com/office/officeart/2005/8/layout/hProcess11"/>
    <dgm:cxn modelId="{1B86C71F-DA1E-4A18-BE80-E4730983F475}" type="presParOf" srcId="{2FA08E93-8D89-4CFB-BA3F-AAF107E4610C}" destId="{463174C6-9A6C-4B16-A499-4E1310474390}" srcOrd="0" destOrd="0" presId="urn:microsoft.com/office/officeart/2005/8/layout/hProcess11"/>
    <dgm:cxn modelId="{D1A64074-22B0-41EC-A42C-A5B406277B62}" type="presParOf" srcId="{2FA08E93-8D89-4CFB-BA3F-AAF107E4610C}" destId="{713A9461-D863-4D6E-A142-9B727B476BB2}" srcOrd="1" destOrd="0" presId="urn:microsoft.com/office/officeart/2005/8/layout/hProcess11"/>
    <dgm:cxn modelId="{4BE66745-FEB7-4410-9269-83CD4F9FD74D}" type="presParOf" srcId="{2FA08E93-8D89-4CFB-BA3F-AAF107E4610C}" destId="{BB64F64C-2D28-4AE2-9A0B-EA38F87C2E9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C46915-3B68-4056-AAC7-EC917B13222C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CBCAB075-8058-4607-A496-DAFD9C8EB192}">
      <dgm:prSet custT="1"/>
      <dgm:spPr/>
      <dgm:t>
        <a:bodyPr/>
        <a:lstStyle/>
        <a:p>
          <a:r>
            <a:rPr lang="hr-HR" sz="2400" b="1" dirty="0">
              <a:solidFill>
                <a:srgbClr val="C00000"/>
              </a:solidFill>
            </a:rPr>
            <a:t>Poslovi zaštite na radu </a:t>
          </a:r>
          <a:r>
            <a:rPr lang="hr-HR" sz="2400" b="1" dirty="0">
              <a:solidFill>
                <a:srgbClr val="002060"/>
              </a:solidFill>
            </a:rPr>
            <a:t>ne obavljaju se u skladu s danim ovlaštenjima, odnosno Zakonom o zaštiti na radu i drugim propisima – </a:t>
          </a:r>
          <a:r>
            <a:rPr lang="hr-H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izvode se poslovi za koje nije izdano ovlaštenje!</a:t>
          </a:r>
        </a:p>
      </dgm:t>
    </dgm:pt>
    <dgm:pt modelId="{285F980C-9D6C-4890-8BC0-AFD7E45D2917}" type="parTrans" cxnId="{5DD16D0B-D2CB-4FCE-AFD4-4E7882D8D52E}">
      <dgm:prSet/>
      <dgm:spPr/>
      <dgm:t>
        <a:bodyPr/>
        <a:lstStyle/>
        <a:p>
          <a:endParaRPr lang="hr-HR" sz="3200" b="1"/>
        </a:p>
      </dgm:t>
    </dgm:pt>
    <dgm:pt modelId="{5A5E4BF3-330B-4534-97BD-A3D4C3C3C765}" type="sibTrans" cxnId="{5DD16D0B-D2CB-4FCE-AFD4-4E7882D8D52E}">
      <dgm:prSet/>
      <dgm:spPr/>
      <dgm:t>
        <a:bodyPr/>
        <a:lstStyle/>
        <a:p>
          <a:endParaRPr lang="hr-HR" sz="3200" b="1"/>
        </a:p>
      </dgm:t>
    </dgm:pt>
    <dgm:pt modelId="{C99E7CD8-02C0-47A6-84F9-A51D2BFBDF50}">
      <dgm:prSet custT="1"/>
      <dgm:spPr/>
      <dgm:t>
        <a:bodyPr/>
        <a:lstStyle/>
        <a:p>
          <a:pPr rtl="0"/>
          <a:r>
            <a:rPr lang="hr-HR" sz="2400" b="1" dirty="0">
              <a:solidFill>
                <a:srgbClr val="C00000"/>
              </a:solidFill>
            </a:rPr>
            <a:t>Poslovnici nisu ažurirani</a:t>
          </a:r>
          <a:r>
            <a:rPr lang="hr-HR" sz="2400" b="1" dirty="0">
              <a:solidFill>
                <a:srgbClr val="002060"/>
              </a:solidFill>
            </a:rPr>
            <a:t>: nisu navedene sve izmjene propisa, nisu navedeni svi poslovi koje stranka obavlja sukladno izdanom ovlaštenju, nije navedena sva propisana mjerna i ispitna oprema i sl. </a:t>
          </a:r>
          <a:r>
            <a:rPr lang="hr-H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POSLOVNIK KVALITETE…</a:t>
          </a:r>
          <a:endParaRPr lang="hr-HR" sz="24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39496-4776-4E37-BD81-FEA3D1B76E5E}" type="parTrans" cxnId="{7E5220E1-F20A-4AF1-9E59-EA77DC5D625E}">
      <dgm:prSet/>
      <dgm:spPr/>
      <dgm:t>
        <a:bodyPr/>
        <a:lstStyle/>
        <a:p>
          <a:endParaRPr lang="hr-HR"/>
        </a:p>
      </dgm:t>
    </dgm:pt>
    <dgm:pt modelId="{2428F908-E72C-405D-9618-64AEA6D5468E}" type="sibTrans" cxnId="{7E5220E1-F20A-4AF1-9E59-EA77DC5D625E}">
      <dgm:prSet/>
      <dgm:spPr/>
      <dgm:t>
        <a:bodyPr/>
        <a:lstStyle/>
        <a:p>
          <a:endParaRPr lang="hr-HR"/>
        </a:p>
      </dgm:t>
    </dgm:pt>
    <dgm:pt modelId="{39B46D4C-9715-4BC3-A430-1D4AF4A4E1E6}">
      <dgm:prSet custT="1"/>
      <dgm:spPr/>
      <dgm:t>
        <a:bodyPr/>
        <a:lstStyle/>
        <a:p>
          <a:r>
            <a:rPr lang="hr-HR" sz="2400" b="1" dirty="0">
              <a:solidFill>
                <a:srgbClr val="C30024"/>
              </a:solidFill>
            </a:rPr>
            <a:t>Zaposlene osobe prekidaju radni odnos </a:t>
          </a:r>
          <a:r>
            <a:rPr lang="hr-HR" sz="2400" b="1" dirty="0">
              <a:solidFill>
                <a:srgbClr val="002060"/>
              </a:solidFill>
            </a:rPr>
            <a:t>nakon dobivanja ovlaštenja te</a:t>
          </a:r>
          <a:r>
            <a:rPr lang="hr-HR" sz="2400" b="1" dirty="0"/>
            <a:t> </a:t>
          </a:r>
          <a:r>
            <a:rPr lang="hr-HR" sz="2400" b="1" dirty="0">
              <a:solidFill>
                <a:srgbClr val="C30024"/>
              </a:solidFill>
            </a:rPr>
            <a:t>ne obavještavaju Zavod </a:t>
          </a:r>
          <a:r>
            <a:rPr lang="hr-HR" sz="2400" b="1" dirty="0">
              <a:solidFill>
                <a:srgbClr val="002060"/>
              </a:solidFill>
            </a:rPr>
            <a:t>o nastalim kadrovskim promjenama – </a:t>
          </a:r>
          <a:r>
            <a:rPr lang="hr-H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posluje se bez nositelja ovlaštenja!</a:t>
          </a:r>
        </a:p>
      </dgm:t>
    </dgm:pt>
    <dgm:pt modelId="{76FFB21F-05B2-4F11-8F55-8D0EEA388B36}" type="sibTrans" cxnId="{48AC2898-87E4-4238-A105-722D373978A6}">
      <dgm:prSet/>
      <dgm:spPr/>
      <dgm:t>
        <a:bodyPr/>
        <a:lstStyle/>
        <a:p>
          <a:endParaRPr lang="hr-HR"/>
        </a:p>
      </dgm:t>
    </dgm:pt>
    <dgm:pt modelId="{7E7F8EA3-A931-4FC1-B013-D7846295C744}" type="parTrans" cxnId="{48AC2898-87E4-4238-A105-722D373978A6}">
      <dgm:prSet/>
      <dgm:spPr/>
      <dgm:t>
        <a:bodyPr/>
        <a:lstStyle/>
        <a:p>
          <a:endParaRPr lang="hr-HR"/>
        </a:p>
      </dgm:t>
    </dgm:pt>
    <dgm:pt modelId="{CAA07AFE-6354-4A01-A3FC-17E8D651D035}" type="pres">
      <dgm:prSet presAssocID="{3DC46915-3B68-4056-AAC7-EC917B13222C}" presName="linear" presStyleCnt="0">
        <dgm:presLayoutVars>
          <dgm:animLvl val="lvl"/>
          <dgm:resizeHandles val="exact"/>
        </dgm:presLayoutVars>
      </dgm:prSet>
      <dgm:spPr/>
    </dgm:pt>
    <dgm:pt modelId="{73E17ACF-9022-4CB5-9309-53FD97B1E99F}" type="pres">
      <dgm:prSet presAssocID="{CBCAB075-8058-4607-A496-DAFD9C8EB192}" presName="parentText" presStyleLbl="node1" presStyleIdx="0" presStyleCnt="3" custLinFactY="96945" custLinFactNeighborX="539" custLinFactNeighborY="100000">
        <dgm:presLayoutVars>
          <dgm:chMax val="0"/>
          <dgm:bulletEnabled val="1"/>
        </dgm:presLayoutVars>
      </dgm:prSet>
      <dgm:spPr/>
    </dgm:pt>
    <dgm:pt modelId="{D2075933-4396-409B-9827-E6E8095DA2D3}" type="pres">
      <dgm:prSet presAssocID="{5A5E4BF3-330B-4534-97BD-A3D4C3C3C765}" presName="spacer" presStyleCnt="0"/>
      <dgm:spPr/>
    </dgm:pt>
    <dgm:pt modelId="{051388B5-BF40-4A58-9AC5-B4EC01AA1AC7}" type="pres">
      <dgm:prSet presAssocID="{39B46D4C-9715-4BC3-A430-1D4AF4A4E1E6}" presName="parentText" presStyleLbl="node1" presStyleIdx="1" presStyleCnt="3" custLinFactY="-118183" custLinFactNeighborX="10194" custLinFactNeighborY="-200000">
        <dgm:presLayoutVars>
          <dgm:chMax val="0"/>
          <dgm:bulletEnabled val="1"/>
        </dgm:presLayoutVars>
      </dgm:prSet>
      <dgm:spPr/>
    </dgm:pt>
    <dgm:pt modelId="{AE79DF4C-42C7-4623-B4E6-91F5A098EC93}" type="pres">
      <dgm:prSet presAssocID="{76FFB21F-05B2-4F11-8F55-8D0EEA388B36}" presName="spacer" presStyleCnt="0"/>
      <dgm:spPr/>
    </dgm:pt>
    <dgm:pt modelId="{42749D75-7DB7-42B8-82D8-BF30998B1B08}" type="pres">
      <dgm:prSet presAssocID="{C99E7CD8-02C0-47A6-84F9-A51D2BFBDF5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5100100-9F9F-422B-8B75-8A021008254A}" type="presOf" srcId="{3DC46915-3B68-4056-AAC7-EC917B13222C}" destId="{CAA07AFE-6354-4A01-A3FC-17E8D651D035}" srcOrd="0" destOrd="0" presId="urn:microsoft.com/office/officeart/2005/8/layout/vList2"/>
    <dgm:cxn modelId="{5DD16D0B-D2CB-4FCE-AFD4-4E7882D8D52E}" srcId="{3DC46915-3B68-4056-AAC7-EC917B13222C}" destId="{CBCAB075-8058-4607-A496-DAFD9C8EB192}" srcOrd="0" destOrd="0" parTransId="{285F980C-9D6C-4890-8BC0-AFD7E45D2917}" sibTransId="{5A5E4BF3-330B-4534-97BD-A3D4C3C3C765}"/>
    <dgm:cxn modelId="{48AC2898-87E4-4238-A105-722D373978A6}" srcId="{3DC46915-3B68-4056-AAC7-EC917B13222C}" destId="{39B46D4C-9715-4BC3-A430-1D4AF4A4E1E6}" srcOrd="1" destOrd="0" parTransId="{7E7F8EA3-A931-4FC1-B013-D7846295C744}" sibTransId="{76FFB21F-05B2-4F11-8F55-8D0EEA388B36}"/>
    <dgm:cxn modelId="{E6A916AB-2B21-4BC5-9EDC-91545C5DC64F}" type="presOf" srcId="{C99E7CD8-02C0-47A6-84F9-A51D2BFBDF50}" destId="{42749D75-7DB7-42B8-82D8-BF30998B1B08}" srcOrd="0" destOrd="0" presId="urn:microsoft.com/office/officeart/2005/8/layout/vList2"/>
    <dgm:cxn modelId="{7E5220E1-F20A-4AF1-9E59-EA77DC5D625E}" srcId="{3DC46915-3B68-4056-AAC7-EC917B13222C}" destId="{C99E7CD8-02C0-47A6-84F9-A51D2BFBDF50}" srcOrd="2" destOrd="0" parTransId="{36139496-4776-4E37-BD81-FEA3D1B76E5E}" sibTransId="{2428F908-E72C-405D-9618-64AEA6D5468E}"/>
    <dgm:cxn modelId="{880022EB-5A90-45ED-82C6-49AF8066489F}" type="presOf" srcId="{CBCAB075-8058-4607-A496-DAFD9C8EB192}" destId="{73E17ACF-9022-4CB5-9309-53FD97B1E99F}" srcOrd="0" destOrd="0" presId="urn:microsoft.com/office/officeart/2005/8/layout/vList2"/>
    <dgm:cxn modelId="{9F13C3ED-82D1-4643-A298-C77F250E2A41}" type="presOf" srcId="{39B46D4C-9715-4BC3-A430-1D4AF4A4E1E6}" destId="{051388B5-BF40-4A58-9AC5-B4EC01AA1AC7}" srcOrd="0" destOrd="0" presId="urn:microsoft.com/office/officeart/2005/8/layout/vList2"/>
    <dgm:cxn modelId="{F6E69FA4-D508-48AD-A98C-DED83A583F38}" type="presParOf" srcId="{CAA07AFE-6354-4A01-A3FC-17E8D651D035}" destId="{73E17ACF-9022-4CB5-9309-53FD97B1E99F}" srcOrd="0" destOrd="0" presId="urn:microsoft.com/office/officeart/2005/8/layout/vList2"/>
    <dgm:cxn modelId="{47E7D69B-83AF-4F4F-BBF5-642F0DEAC4A5}" type="presParOf" srcId="{CAA07AFE-6354-4A01-A3FC-17E8D651D035}" destId="{D2075933-4396-409B-9827-E6E8095DA2D3}" srcOrd="1" destOrd="0" presId="urn:microsoft.com/office/officeart/2005/8/layout/vList2"/>
    <dgm:cxn modelId="{C15D75A6-00E7-4AB4-897A-51365C6BCE68}" type="presParOf" srcId="{CAA07AFE-6354-4A01-A3FC-17E8D651D035}" destId="{051388B5-BF40-4A58-9AC5-B4EC01AA1AC7}" srcOrd="2" destOrd="0" presId="urn:microsoft.com/office/officeart/2005/8/layout/vList2"/>
    <dgm:cxn modelId="{7A637DFC-445F-41E9-BF5C-57CCF085A67C}" type="presParOf" srcId="{CAA07AFE-6354-4A01-A3FC-17E8D651D035}" destId="{AE79DF4C-42C7-4623-B4E6-91F5A098EC93}" srcOrd="3" destOrd="0" presId="urn:microsoft.com/office/officeart/2005/8/layout/vList2"/>
    <dgm:cxn modelId="{774CBEFF-574D-4EE7-B8BB-DE5090618467}" type="presParOf" srcId="{CAA07AFE-6354-4A01-A3FC-17E8D651D035}" destId="{42749D75-7DB7-42B8-82D8-BF30998B1B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F09F1C-8E02-40C5-A478-8DE948FF0057}" type="doc">
      <dgm:prSet loTypeId="urn:microsoft.com/office/officeart/2005/8/layout/v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81BEC408-BEC3-4F10-A4A2-9DD9FF008E25}">
      <dgm:prSet custT="1"/>
      <dgm:spPr/>
      <dgm:t>
        <a:bodyPr/>
        <a:lstStyle/>
        <a:p>
          <a:pPr rtl="0"/>
          <a:r>
            <a:rPr lang="hr-HR" sz="1600" b="1" dirty="0">
              <a:solidFill>
                <a:srgbClr val="C00000"/>
              </a:solidFill>
            </a:rPr>
            <a:t>Neažurirani propisi </a:t>
          </a:r>
          <a:r>
            <a:rPr lang="hr-HR" sz="1600" b="1" dirty="0">
              <a:solidFill>
                <a:srgbClr val="002060"/>
              </a:solidFill>
            </a:rPr>
            <a:t>u izrađenoj dokumentaciji: nisu navedene sve izmjene i dopune propisa, navode se pogrešni propisi po kojima se radi i sl.</a:t>
          </a:r>
        </a:p>
      </dgm:t>
    </dgm:pt>
    <dgm:pt modelId="{0B8AD4B9-1643-47A0-99F5-DA84466D6095}" type="parTrans" cxnId="{3479D235-5432-4C1E-AFA1-859A02699EB8}">
      <dgm:prSet/>
      <dgm:spPr/>
      <dgm:t>
        <a:bodyPr/>
        <a:lstStyle/>
        <a:p>
          <a:endParaRPr lang="hr-HR" sz="1600" b="1">
            <a:solidFill>
              <a:srgbClr val="002060"/>
            </a:solidFill>
          </a:endParaRPr>
        </a:p>
      </dgm:t>
    </dgm:pt>
    <dgm:pt modelId="{7780BA5C-5D08-47B6-B397-951E38AB45ED}" type="sibTrans" cxnId="{3479D235-5432-4C1E-AFA1-859A02699EB8}">
      <dgm:prSet/>
      <dgm:spPr/>
      <dgm:t>
        <a:bodyPr/>
        <a:lstStyle/>
        <a:p>
          <a:endParaRPr lang="hr-HR" sz="1600" b="1">
            <a:solidFill>
              <a:srgbClr val="002060"/>
            </a:solidFill>
          </a:endParaRPr>
        </a:p>
      </dgm:t>
    </dgm:pt>
    <dgm:pt modelId="{4442583B-0C97-4B91-B855-4C1AA574BA96}">
      <dgm:prSet custT="1"/>
      <dgm:spPr/>
      <dgm:t>
        <a:bodyPr/>
        <a:lstStyle/>
        <a:p>
          <a:pPr rtl="0"/>
          <a:r>
            <a:rPr lang="hr-HR" sz="1600" b="1" dirty="0">
              <a:solidFill>
                <a:srgbClr val="C00000"/>
              </a:solidFill>
            </a:rPr>
            <a:t>Ne koristi se ispravna odnosno odgovarajuća terminologija</a:t>
          </a:r>
          <a:r>
            <a:rPr lang="hr-HR" sz="1600" b="1" dirty="0">
              <a:solidFill>
                <a:srgbClr val="002060"/>
              </a:solidFill>
            </a:rPr>
            <a:t>: za radnu opremu navodi se i dalje naziv „stroj i uređaj s povećanim opasnostima“ i sl.</a:t>
          </a:r>
        </a:p>
      </dgm:t>
    </dgm:pt>
    <dgm:pt modelId="{65A26021-3B06-4764-915A-BCA357E5CD8F}" type="parTrans" cxnId="{3DEF9E9D-CB2F-4E39-85E6-9DB33F420C34}">
      <dgm:prSet/>
      <dgm:spPr/>
      <dgm:t>
        <a:bodyPr/>
        <a:lstStyle/>
        <a:p>
          <a:endParaRPr lang="hr-HR" sz="1600" b="1">
            <a:solidFill>
              <a:srgbClr val="002060"/>
            </a:solidFill>
          </a:endParaRPr>
        </a:p>
      </dgm:t>
    </dgm:pt>
    <dgm:pt modelId="{EDB87827-8128-4343-A496-AA336A5BA00B}" type="sibTrans" cxnId="{3DEF9E9D-CB2F-4E39-85E6-9DB33F420C34}">
      <dgm:prSet/>
      <dgm:spPr/>
      <dgm:t>
        <a:bodyPr/>
        <a:lstStyle/>
        <a:p>
          <a:endParaRPr lang="hr-HR" sz="1600" b="1">
            <a:solidFill>
              <a:srgbClr val="002060"/>
            </a:solidFill>
          </a:endParaRPr>
        </a:p>
      </dgm:t>
    </dgm:pt>
    <dgm:pt modelId="{B4750553-D379-493E-86EE-FED892E6371C}">
      <dgm:prSet custT="1"/>
      <dgm:spPr/>
      <dgm:t>
        <a:bodyPr/>
        <a:lstStyle/>
        <a:p>
          <a:pPr rtl="0"/>
          <a:r>
            <a:rPr lang="hr-HR" sz="1600" b="1" dirty="0">
              <a:solidFill>
                <a:srgbClr val="C00000"/>
              </a:solidFill>
            </a:rPr>
            <a:t>Ugovori o obavljanju poslova zaštite na radu za poslodavce nisu usklađeni s propisanim zahtjevima</a:t>
          </a:r>
          <a:r>
            <a:rPr lang="hr-HR" sz="1600" b="1" dirty="0">
              <a:solidFill>
                <a:srgbClr val="002060"/>
              </a:solidFill>
            </a:rPr>
            <a:t>: nije navedena zakonska osnova sklapanja ugovora,  nije imenovan stručnjak zaštite na radu koji će obavljati poslove kod poslodavca, </a:t>
          </a:r>
          <a:r>
            <a:rPr lang="hr-HR" sz="1600" b="1" dirty="0">
              <a:solidFill>
                <a:srgbClr val="FF0000"/>
              </a:solidFill>
            </a:rPr>
            <a:t>NE PROVODE SE UNUTARNJI NADZORI I NE VODE SE PROPISANE EVIDENCIJE!</a:t>
          </a:r>
        </a:p>
      </dgm:t>
    </dgm:pt>
    <dgm:pt modelId="{13AB1B5C-0F0E-4B5F-84C9-AE6A0D5B9293}" type="parTrans" cxnId="{879A06FE-B1CE-4CD8-B354-1A3B41CC5D07}">
      <dgm:prSet/>
      <dgm:spPr/>
      <dgm:t>
        <a:bodyPr/>
        <a:lstStyle/>
        <a:p>
          <a:endParaRPr lang="hr-HR" sz="1600" b="1">
            <a:solidFill>
              <a:srgbClr val="002060"/>
            </a:solidFill>
          </a:endParaRPr>
        </a:p>
      </dgm:t>
    </dgm:pt>
    <dgm:pt modelId="{B53DF525-47D2-4F7E-8590-197C76FE6167}" type="sibTrans" cxnId="{879A06FE-B1CE-4CD8-B354-1A3B41CC5D07}">
      <dgm:prSet/>
      <dgm:spPr/>
      <dgm:t>
        <a:bodyPr/>
        <a:lstStyle/>
        <a:p>
          <a:endParaRPr lang="hr-HR" sz="1600" b="1">
            <a:solidFill>
              <a:srgbClr val="002060"/>
            </a:solidFill>
          </a:endParaRPr>
        </a:p>
      </dgm:t>
    </dgm:pt>
    <dgm:pt modelId="{ACFB50E8-7F69-449D-91C8-FC90107E9CB8}">
      <dgm:prSet custT="1"/>
      <dgm:spPr/>
      <dgm:t>
        <a:bodyPr/>
        <a:lstStyle/>
        <a:p>
          <a:pPr rtl="0"/>
          <a:r>
            <a:rPr lang="hr-HR" sz="1400" b="1" dirty="0">
              <a:solidFill>
                <a:srgbClr val="C00000"/>
              </a:solidFill>
            </a:rPr>
            <a:t>Procjena rizika </a:t>
          </a:r>
          <a:r>
            <a:rPr lang="hr-HR" sz="1400" b="1" dirty="0">
              <a:solidFill>
                <a:srgbClr val="002060"/>
              </a:solidFill>
            </a:rPr>
            <a:t>ne sadrži sve propisane priloge; plan mjera za otklanjanje odnosno smanjivanje opasnosti, štetnosti i napora u izrađenoj procjeni rizika ne sadrži stvarno utvrđene nedostatke i mjere za otklanjanje istih; sadržajno procjene rizika  sadrže vrlo malo  konkretnih podataka vezanih uz stvarne  procese rada,  mjesta rada  i poslove koji se obavljaju na mjestima rada (npr. primjenjuje se  križić/kružić  u označivanju procjene) i sl.</a:t>
          </a:r>
        </a:p>
      </dgm:t>
    </dgm:pt>
    <dgm:pt modelId="{A479F150-7E15-4C7F-AC5D-75B6C90367B4}" type="parTrans" cxnId="{4787FB77-0ADB-468D-98FF-ED62535874D5}">
      <dgm:prSet/>
      <dgm:spPr/>
      <dgm:t>
        <a:bodyPr/>
        <a:lstStyle/>
        <a:p>
          <a:endParaRPr lang="hr-HR" sz="1600" b="1">
            <a:solidFill>
              <a:srgbClr val="002060"/>
            </a:solidFill>
          </a:endParaRPr>
        </a:p>
      </dgm:t>
    </dgm:pt>
    <dgm:pt modelId="{5563DBA8-B9FF-4ED1-9C03-A81180604C15}" type="sibTrans" cxnId="{4787FB77-0ADB-468D-98FF-ED62535874D5}">
      <dgm:prSet/>
      <dgm:spPr/>
      <dgm:t>
        <a:bodyPr/>
        <a:lstStyle/>
        <a:p>
          <a:endParaRPr lang="hr-HR" sz="1600" b="1">
            <a:solidFill>
              <a:srgbClr val="002060"/>
            </a:solidFill>
          </a:endParaRPr>
        </a:p>
      </dgm:t>
    </dgm:pt>
    <dgm:pt modelId="{B96A1B97-A8BB-44C6-90AF-1534FB5DBEFF}" type="pres">
      <dgm:prSet presAssocID="{01F09F1C-8E02-40C5-A478-8DE948FF0057}" presName="linearFlow" presStyleCnt="0">
        <dgm:presLayoutVars>
          <dgm:dir/>
          <dgm:resizeHandles val="exact"/>
        </dgm:presLayoutVars>
      </dgm:prSet>
      <dgm:spPr/>
    </dgm:pt>
    <dgm:pt modelId="{99584237-4FF8-40FC-AE99-7ADA54714AFB}" type="pres">
      <dgm:prSet presAssocID="{81BEC408-BEC3-4F10-A4A2-9DD9FF008E25}" presName="composite" presStyleCnt="0"/>
      <dgm:spPr/>
    </dgm:pt>
    <dgm:pt modelId="{055732DD-D989-4531-9B46-D33E35C7EBC2}" type="pres">
      <dgm:prSet presAssocID="{81BEC408-BEC3-4F10-A4A2-9DD9FF008E25}" presName="imgShp" presStyleLbl="fgImgPlace1" presStyleIdx="0" presStyleCnt="4" custLinFactNeighborX="312" custLinFactNeighborY="992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C52C41C5-65F8-40DB-AF23-35ECAF7306A1}" type="pres">
      <dgm:prSet presAssocID="{81BEC408-BEC3-4F10-A4A2-9DD9FF008E25}" presName="txShp" presStyleLbl="node1" presStyleIdx="0" presStyleCnt="4">
        <dgm:presLayoutVars>
          <dgm:bulletEnabled val="1"/>
        </dgm:presLayoutVars>
      </dgm:prSet>
      <dgm:spPr/>
    </dgm:pt>
    <dgm:pt modelId="{C62095BD-62B9-48A5-B8AA-E2CBA2733E61}" type="pres">
      <dgm:prSet presAssocID="{7780BA5C-5D08-47B6-B397-951E38AB45ED}" presName="spacing" presStyleCnt="0"/>
      <dgm:spPr/>
    </dgm:pt>
    <dgm:pt modelId="{811BB450-8832-4C97-872B-1A632DD7583E}" type="pres">
      <dgm:prSet presAssocID="{4442583B-0C97-4B91-B855-4C1AA574BA96}" presName="composite" presStyleCnt="0"/>
      <dgm:spPr/>
    </dgm:pt>
    <dgm:pt modelId="{6BF0F383-69CA-4CD8-9B6C-708D5A54D359}" type="pres">
      <dgm:prSet presAssocID="{4442583B-0C97-4B91-B855-4C1AA574BA96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ABA8C83-B76C-425F-91AD-8A24BD3C284B}" type="pres">
      <dgm:prSet presAssocID="{4442583B-0C97-4B91-B855-4C1AA574BA96}" presName="txShp" presStyleLbl="node1" presStyleIdx="1" presStyleCnt="4">
        <dgm:presLayoutVars>
          <dgm:bulletEnabled val="1"/>
        </dgm:presLayoutVars>
      </dgm:prSet>
      <dgm:spPr/>
    </dgm:pt>
    <dgm:pt modelId="{4D9E90E5-C088-42EA-97CC-D36ADECB7C22}" type="pres">
      <dgm:prSet presAssocID="{EDB87827-8128-4343-A496-AA336A5BA00B}" presName="spacing" presStyleCnt="0"/>
      <dgm:spPr/>
    </dgm:pt>
    <dgm:pt modelId="{C203B2E7-55F7-4C15-B5A5-61357295CD68}" type="pres">
      <dgm:prSet presAssocID="{B4750553-D379-493E-86EE-FED892E6371C}" presName="composite" presStyleCnt="0"/>
      <dgm:spPr/>
    </dgm:pt>
    <dgm:pt modelId="{9C8A7B56-DDD5-4EF5-B908-B92353189EAB}" type="pres">
      <dgm:prSet presAssocID="{B4750553-D379-493E-86EE-FED892E6371C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28493E9-57EA-407B-B654-CEEE89A84A60}" type="pres">
      <dgm:prSet presAssocID="{B4750553-D379-493E-86EE-FED892E6371C}" presName="txShp" presStyleLbl="node1" presStyleIdx="2" presStyleCnt="4">
        <dgm:presLayoutVars>
          <dgm:bulletEnabled val="1"/>
        </dgm:presLayoutVars>
      </dgm:prSet>
      <dgm:spPr/>
    </dgm:pt>
    <dgm:pt modelId="{3D71D314-9F3F-45CE-98D9-05BE5C0A6921}" type="pres">
      <dgm:prSet presAssocID="{B53DF525-47D2-4F7E-8590-197C76FE6167}" presName="spacing" presStyleCnt="0"/>
      <dgm:spPr/>
    </dgm:pt>
    <dgm:pt modelId="{AB947334-EC39-469D-A94F-0C084B37F8BB}" type="pres">
      <dgm:prSet presAssocID="{ACFB50E8-7F69-449D-91C8-FC90107E9CB8}" presName="composite" presStyleCnt="0"/>
      <dgm:spPr/>
    </dgm:pt>
    <dgm:pt modelId="{B219CAF2-0352-4403-AAD7-A1ABE578B55D}" type="pres">
      <dgm:prSet presAssocID="{ACFB50E8-7F69-449D-91C8-FC90107E9CB8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1B1317-81DB-45A1-A02E-8EDC6AB89DD5}" type="pres">
      <dgm:prSet presAssocID="{ACFB50E8-7F69-449D-91C8-FC90107E9CB8}" presName="txShp" presStyleLbl="node1" presStyleIdx="3" presStyleCnt="4" custScaleY="138935">
        <dgm:presLayoutVars>
          <dgm:bulletEnabled val="1"/>
        </dgm:presLayoutVars>
      </dgm:prSet>
      <dgm:spPr/>
    </dgm:pt>
  </dgm:ptLst>
  <dgm:cxnLst>
    <dgm:cxn modelId="{3479D235-5432-4C1E-AFA1-859A02699EB8}" srcId="{01F09F1C-8E02-40C5-A478-8DE948FF0057}" destId="{81BEC408-BEC3-4F10-A4A2-9DD9FF008E25}" srcOrd="0" destOrd="0" parTransId="{0B8AD4B9-1643-47A0-99F5-DA84466D6095}" sibTransId="{7780BA5C-5D08-47B6-B397-951E38AB45ED}"/>
    <dgm:cxn modelId="{9E74C244-0E96-4FDE-BE45-E40B858E8432}" type="presOf" srcId="{01F09F1C-8E02-40C5-A478-8DE948FF0057}" destId="{B96A1B97-A8BB-44C6-90AF-1534FB5DBEFF}" srcOrd="0" destOrd="0" presId="urn:microsoft.com/office/officeart/2005/8/layout/vList3"/>
    <dgm:cxn modelId="{4787FB77-0ADB-468D-98FF-ED62535874D5}" srcId="{01F09F1C-8E02-40C5-A478-8DE948FF0057}" destId="{ACFB50E8-7F69-449D-91C8-FC90107E9CB8}" srcOrd="3" destOrd="0" parTransId="{A479F150-7E15-4C7F-AC5D-75B6C90367B4}" sibTransId="{5563DBA8-B9FF-4ED1-9C03-A81180604C15}"/>
    <dgm:cxn modelId="{8CB0E182-9695-4A2F-9872-CF3014757E68}" type="presOf" srcId="{ACFB50E8-7F69-449D-91C8-FC90107E9CB8}" destId="{971B1317-81DB-45A1-A02E-8EDC6AB89DD5}" srcOrd="0" destOrd="0" presId="urn:microsoft.com/office/officeart/2005/8/layout/vList3"/>
    <dgm:cxn modelId="{3DEF9E9D-CB2F-4E39-85E6-9DB33F420C34}" srcId="{01F09F1C-8E02-40C5-A478-8DE948FF0057}" destId="{4442583B-0C97-4B91-B855-4C1AA574BA96}" srcOrd="1" destOrd="0" parTransId="{65A26021-3B06-4764-915A-BCA357E5CD8F}" sibTransId="{EDB87827-8128-4343-A496-AA336A5BA00B}"/>
    <dgm:cxn modelId="{EC9BE1B3-0D49-439E-92FD-D98C72623F58}" type="presOf" srcId="{4442583B-0C97-4B91-B855-4C1AA574BA96}" destId="{BABA8C83-B76C-425F-91AD-8A24BD3C284B}" srcOrd="0" destOrd="0" presId="urn:microsoft.com/office/officeart/2005/8/layout/vList3"/>
    <dgm:cxn modelId="{74814FD3-4656-4505-A56F-5E6ECEC28977}" type="presOf" srcId="{81BEC408-BEC3-4F10-A4A2-9DD9FF008E25}" destId="{C52C41C5-65F8-40DB-AF23-35ECAF7306A1}" srcOrd="0" destOrd="0" presId="urn:microsoft.com/office/officeart/2005/8/layout/vList3"/>
    <dgm:cxn modelId="{A10D98EB-00C1-4BCE-BA03-9D8E34C6D8A8}" type="presOf" srcId="{B4750553-D379-493E-86EE-FED892E6371C}" destId="{228493E9-57EA-407B-B654-CEEE89A84A60}" srcOrd="0" destOrd="0" presId="urn:microsoft.com/office/officeart/2005/8/layout/vList3"/>
    <dgm:cxn modelId="{879A06FE-B1CE-4CD8-B354-1A3B41CC5D07}" srcId="{01F09F1C-8E02-40C5-A478-8DE948FF0057}" destId="{B4750553-D379-493E-86EE-FED892E6371C}" srcOrd="2" destOrd="0" parTransId="{13AB1B5C-0F0E-4B5F-84C9-AE6A0D5B9293}" sibTransId="{B53DF525-47D2-4F7E-8590-197C76FE6167}"/>
    <dgm:cxn modelId="{EE4866DC-CF52-4042-A251-F04BB13557F2}" type="presParOf" srcId="{B96A1B97-A8BB-44C6-90AF-1534FB5DBEFF}" destId="{99584237-4FF8-40FC-AE99-7ADA54714AFB}" srcOrd="0" destOrd="0" presId="urn:microsoft.com/office/officeart/2005/8/layout/vList3"/>
    <dgm:cxn modelId="{709F15C3-20F5-4C82-8C04-5FEF371A024B}" type="presParOf" srcId="{99584237-4FF8-40FC-AE99-7ADA54714AFB}" destId="{055732DD-D989-4531-9B46-D33E35C7EBC2}" srcOrd="0" destOrd="0" presId="urn:microsoft.com/office/officeart/2005/8/layout/vList3"/>
    <dgm:cxn modelId="{3A5AD255-7F1F-48C6-83B8-010FBBA30F4F}" type="presParOf" srcId="{99584237-4FF8-40FC-AE99-7ADA54714AFB}" destId="{C52C41C5-65F8-40DB-AF23-35ECAF7306A1}" srcOrd="1" destOrd="0" presId="urn:microsoft.com/office/officeart/2005/8/layout/vList3"/>
    <dgm:cxn modelId="{9D128BC7-C476-4CB9-8043-59F1C6D45697}" type="presParOf" srcId="{B96A1B97-A8BB-44C6-90AF-1534FB5DBEFF}" destId="{C62095BD-62B9-48A5-B8AA-E2CBA2733E61}" srcOrd="1" destOrd="0" presId="urn:microsoft.com/office/officeart/2005/8/layout/vList3"/>
    <dgm:cxn modelId="{68435A9B-41CA-4548-9B0C-86F510717C16}" type="presParOf" srcId="{B96A1B97-A8BB-44C6-90AF-1534FB5DBEFF}" destId="{811BB450-8832-4C97-872B-1A632DD7583E}" srcOrd="2" destOrd="0" presId="urn:microsoft.com/office/officeart/2005/8/layout/vList3"/>
    <dgm:cxn modelId="{1CF983D6-0294-45A1-800F-11CD4EDD4608}" type="presParOf" srcId="{811BB450-8832-4C97-872B-1A632DD7583E}" destId="{6BF0F383-69CA-4CD8-9B6C-708D5A54D359}" srcOrd="0" destOrd="0" presId="urn:microsoft.com/office/officeart/2005/8/layout/vList3"/>
    <dgm:cxn modelId="{BA71202F-7786-4A06-AEE1-DFF77B5F3C83}" type="presParOf" srcId="{811BB450-8832-4C97-872B-1A632DD7583E}" destId="{BABA8C83-B76C-425F-91AD-8A24BD3C284B}" srcOrd="1" destOrd="0" presId="urn:microsoft.com/office/officeart/2005/8/layout/vList3"/>
    <dgm:cxn modelId="{4575E5DB-60A0-4D28-A336-F990CE07B9D7}" type="presParOf" srcId="{B96A1B97-A8BB-44C6-90AF-1534FB5DBEFF}" destId="{4D9E90E5-C088-42EA-97CC-D36ADECB7C22}" srcOrd="3" destOrd="0" presId="urn:microsoft.com/office/officeart/2005/8/layout/vList3"/>
    <dgm:cxn modelId="{35447F0D-1F12-453A-BFD2-446A6695148B}" type="presParOf" srcId="{B96A1B97-A8BB-44C6-90AF-1534FB5DBEFF}" destId="{C203B2E7-55F7-4C15-B5A5-61357295CD68}" srcOrd="4" destOrd="0" presId="urn:microsoft.com/office/officeart/2005/8/layout/vList3"/>
    <dgm:cxn modelId="{DAF3902B-B0D6-4B29-8680-001C93CD8471}" type="presParOf" srcId="{C203B2E7-55F7-4C15-B5A5-61357295CD68}" destId="{9C8A7B56-DDD5-4EF5-B908-B92353189EAB}" srcOrd="0" destOrd="0" presId="urn:microsoft.com/office/officeart/2005/8/layout/vList3"/>
    <dgm:cxn modelId="{AF3042DF-715B-4E2E-B71F-C2241B19F5B3}" type="presParOf" srcId="{C203B2E7-55F7-4C15-B5A5-61357295CD68}" destId="{228493E9-57EA-407B-B654-CEEE89A84A60}" srcOrd="1" destOrd="0" presId="urn:microsoft.com/office/officeart/2005/8/layout/vList3"/>
    <dgm:cxn modelId="{712B943E-3040-4D49-AC37-C45D2A29716B}" type="presParOf" srcId="{B96A1B97-A8BB-44C6-90AF-1534FB5DBEFF}" destId="{3D71D314-9F3F-45CE-98D9-05BE5C0A6921}" srcOrd="5" destOrd="0" presId="urn:microsoft.com/office/officeart/2005/8/layout/vList3"/>
    <dgm:cxn modelId="{411816D5-D046-477F-8928-D467B554F017}" type="presParOf" srcId="{B96A1B97-A8BB-44C6-90AF-1534FB5DBEFF}" destId="{AB947334-EC39-469D-A94F-0C084B37F8BB}" srcOrd="6" destOrd="0" presId="urn:microsoft.com/office/officeart/2005/8/layout/vList3"/>
    <dgm:cxn modelId="{0967856A-CE40-4582-8D94-198C7217DBCC}" type="presParOf" srcId="{AB947334-EC39-469D-A94F-0C084B37F8BB}" destId="{B219CAF2-0352-4403-AAD7-A1ABE578B55D}" srcOrd="0" destOrd="0" presId="urn:microsoft.com/office/officeart/2005/8/layout/vList3"/>
    <dgm:cxn modelId="{AEF4EBFD-D9B8-4381-9203-9FFF70FB5548}" type="presParOf" srcId="{AB947334-EC39-469D-A94F-0C084B37F8BB}" destId="{971B1317-81DB-45A1-A02E-8EDC6AB89DD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79BA8C-281D-4512-935E-36E567EB34E2}" type="doc">
      <dgm:prSet loTypeId="urn:microsoft.com/office/officeart/2005/8/layout/v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1349C798-5037-44F9-B0A3-8E3E7ECDEA0E}">
      <dgm:prSet custT="1"/>
      <dgm:spPr/>
      <dgm:t>
        <a:bodyPr/>
        <a:lstStyle/>
        <a:p>
          <a:pPr rtl="0"/>
          <a:r>
            <a:rPr lang="hr-HR" sz="2000" b="1" dirty="0">
              <a:solidFill>
                <a:srgbClr val="C00000"/>
              </a:solidFill>
            </a:rPr>
            <a:t>Program osposobljavanja </a:t>
          </a:r>
          <a:r>
            <a:rPr lang="hr-HR" sz="2000" b="1" dirty="0">
              <a:solidFill>
                <a:srgbClr val="002060"/>
              </a:solidFill>
            </a:rPr>
            <a:t>za rad na siguran način koji ne odgovara procjeni rizika i učinkovitom osposobljavanju</a:t>
          </a:r>
          <a:endParaRPr lang="hr-HR" sz="2000" dirty="0">
            <a:solidFill>
              <a:srgbClr val="002060"/>
            </a:solidFill>
          </a:endParaRPr>
        </a:p>
      </dgm:t>
    </dgm:pt>
    <dgm:pt modelId="{5E696A80-9B69-47DF-B2C0-24E544CDD2FD}" type="parTrans" cxnId="{91D83F3C-B43D-4A2A-9ED9-9149183961F4}">
      <dgm:prSet/>
      <dgm:spPr/>
      <dgm:t>
        <a:bodyPr/>
        <a:lstStyle/>
        <a:p>
          <a:endParaRPr lang="hr-HR" sz="2400">
            <a:solidFill>
              <a:srgbClr val="002060"/>
            </a:solidFill>
          </a:endParaRPr>
        </a:p>
      </dgm:t>
    </dgm:pt>
    <dgm:pt modelId="{AD822826-E380-46CF-88C6-2E15A9D1553B}" type="sibTrans" cxnId="{91D83F3C-B43D-4A2A-9ED9-9149183961F4}">
      <dgm:prSet/>
      <dgm:spPr/>
      <dgm:t>
        <a:bodyPr/>
        <a:lstStyle/>
        <a:p>
          <a:endParaRPr lang="hr-HR" sz="2400">
            <a:solidFill>
              <a:srgbClr val="002060"/>
            </a:solidFill>
          </a:endParaRPr>
        </a:p>
      </dgm:t>
    </dgm:pt>
    <dgm:pt modelId="{09D8DC75-41B5-47B8-9529-979E30B1694C}">
      <dgm:prSet custT="1"/>
      <dgm:spPr/>
      <dgm:t>
        <a:bodyPr/>
        <a:lstStyle/>
        <a:p>
          <a:pPr rtl="0"/>
          <a:r>
            <a:rPr lang="hr-HR" sz="2000" b="1" dirty="0">
              <a:solidFill>
                <a:srgbClr val="C00000"/>
              </a:solidFill>
            </a:rPr>
            <a:t>Zapisnik o ocjeni osposobljenosti radnika </a:t>
          </a:r>
          <a:r>
            <a:rPr lang="hr-HR" sz="2000" b="1" dirty="0">
              <a:solidFill>
                <a:srgbClr val="002060"/>
              </a:solidFill>
            </a:rPr>
            <a:t>za rad na siguran način (obrazac ZOS) nije usklađen sa Zakonom</a:t>
          </a:r>
          <a:endParaRPr lang="hr-HR" sz="2000" dirty="0">
            <a:solidFill>
              <a:srgbClr val="002060"/>
            </a:solidFill>
          </a:endParaRPr>
        </a:p>
      </dgm:t>
    </dgm:pt>
    <dgm:pt modelId="{0AEA84BF-EB3C-4B7A-999A-481E8B280B53}" type="parTrans" cxnId="{011257CD-D348-496D-882D-8ED1881EDE4F}">
      <dgm:prSet/>
      <dgm:spPr/>
      <dgm:t>
        <a:bodyPr/>
        <a:lstStyle/>
        <a:p>
          <a:endParaRPr lang="hr-HR" sz="2400">
            <a:solidFill>
              <a:srgbClr val="002060"/>
            </a:solidFill>
          </a:endParaRPr>
        </a:p>
      </dgm:t>
    </dgm:pt>
    <dgm:pt modelId="{01A9BA63-E6A5-4AB7-B1E8-B287FECC1F17}" type="sibTrans" cxnId="{011257CD-D348-496D-882D-8ED1881EDE4F}">
      <dgm:prSet/>
      <dgm:spPr/>
      <dgm:t>
        <a:bodyPr/>
        <a:lstStyle/>
        <a:p>
          <a:endParaRPr lang="hr-HR" sz="2400">
            <a:solidFill>
              <a:srgbClr val="002060"/>
            </a:solidFill>
          </a:endParaRPr>
        </a:p>
      </dgm:t>
    </dgm:pt>
    <dgm:pt modelId="{E6D58987-8C30-49C9-A13C-2355A1E7CF4D}">
      <dgm:prSet custT="1"/>
      <dgm:spPr/>
      <dgm:t>
        <a:bodyPr/>
        <a:lstStyle/>
        <a:p>
          <a:pPr rtl="0"/>
          <a:r>
            <a:rPr lang="hr-HR" sz="2000" b="1" dirty="0">
              <a:solidFill>
                <a:srgbClr val="C00000"/>
              </a:solidFill>
            </a:rPr>
            <a:t>Zapisnici o provedenim ispitivanjima </a:t>
          </a:r>
          <a:r>
            <a:rPr lang="hr-HR" sz="2000" b="1" dirty="0">
              <a:solidFill>
                <a:srgbClr val="002060"/>
              </a:solidFill>
            </a:rPr>
            <a:t>ne sadrže sve propisane elemente, šturi su i često ne odgovaraju stvarnom ispitivanju</a:t>
          </a:r>
          <a:endParaRPr lang="hr-HR" sz="2000" dirty="0">
            <a:solidFill>
              <a:srgbClr val="002060"/>
            </a:solidFill>
          </a:endParaRPr>
        </a:p>
      </dgm:t>
    </dgm:pt>
    <dgm:pt modelId="{96237F6C-D349-4720-BFB3-9BA5F1E10442}" type="parTrans" cxnId="{2C2AA9D3-F4D7-4741-B11C-FEF52388EC08}">
      <dgm:prSet/>
      <dgm:spPr/>
      <dgm:t>
        <a:bodyPr/>
        <a:lstStyle/>
        <a:p>
          <a:endParaRPr lang="hr-HR" sz="2400">
            <a:solidFill>
              <a:srgbClr val="002060"/>
            </a:solidFill>
          </a:endParaRPr>
        </a:p>
      </dgm:t>
    </dgm:pt>
    <dgm:pt modelId="{551F0EB4-E008-4312-AD0A-DA886282FD39}" type="sibTrans" cxnId="{2C2AA9D3-F4D7-4741-B11C-FEF52388EC08}">
      <dgm:prSet/>
      <dgm:spPr/>
      <dgm:t>
        <a:bodyPr/>
        <a:lstStyle/>
        <a:p>
          <a:endParaRPr lang="hr-HR" sz="2400">
            <a:solidFill>
              <a:srgbClr val="002060"/>
            </a:solidFill>
          </a:endParaRPr>
        </a:p>
      </dgm:t>
    </dgm:pt>
    <dgm:pt modelId="{E81DEAEA-B623-4A24-9698-80E5D7683E2B}">
      <dgm:prSet custT="1"/>
      <dgm:spPr/>
      <dgm:t>
        <a:bodyPr/>
        <a:lstStyle/>
        <a:p>
          <a:pPr rtl="0"/>
          <a:r>
            <a:rPr lang="hr-HR" sz="2000" b="1" dirty="0">
              <a:solidFill>
                <a:srgbClr val="C00000"/>
              </a:solidFill>
            </a:rPr>
            <a:t>Mjerna i ispitna oprema </a:t>
          </a:r>
          <a:r>
            <a:rPr lang="hr-HR" sz="2000" b="1" dirty="0">
              <a:solidFill>
                <a:srgbClr val="002060"/>
              </a:solidFill>
            </a:rPr>
            <a:t>nije u vlasništvu već  se koristi oprema u najmu; nedostaju dokazi o vlasništvu i umjeravanju te se ne vodi propisana evidencija</a:t>
          </a:r>
          <a:endParaRPr lang="hr-HR" sz="2000" dirty="0">
            <a:solidFill>
              <a:srgbClr val="002060"/>
            </a:solidFill>
          </a:endParaRPr>
        </a:p>
      </dgm:t>
    </dgm:pt>
    <dgm:pt modelId="{CAC2A063-C723-4E16-82A1-94D6806AB63E}" type="parTrans" cxnId="{813637BC-05EA-444B-B9E0-5BE8B7E66A63}">
      <dgm:prSet/>
      <dgm:spPr/>
      <dgm:t>
        <a:bodyPr/>
        <a:lstStyle/>
        <a:p>
          <a:endParaRPr lang="hr-HR" sz="2400">
            <a:solidFill>
              <a:srgbClr val="002060"/>
            </a:solidFill>
          </a:endParaRPr>
        </a:p>
      </dgm:t>
    </dgm:pt>
    <dgm:pt modelId="{A858FB0E-2CE2-4DAB-8C1A-8931FBD07681}" type="sibTrans" cxnId="{813637BC-05EA-444B-B9E0-5BE8B7E66A63}">
      <dgm:prSet/>
      <dgm:spPr/>
      <dgm:t>
        <a:bodyPr/>
        <a:lstStyle/>
        <a:p>
          <a:endParaRPr lang="hr-HR" sz="2400">
            <a:solidFill>
              <a:srgbClr val="002060"/>
            </a:solidFill>
          </a:endParaRPr>
        </a:p>
      </dgm:t>
    </dgm:pt>
    <dgm:pt modelId="{5991EBBD-9479-4BE9-9525-361ACAC6A61F}" type="pres">
      <dgm:prSet presAssocID="{8D79BA8C-281D-4512-935E-36E567EB34E2}" presName="linearFlow" presStyleCnt="0">
        <dgm:presLayoutVars>
          <dgm:dir/>
          <dgm:resizeHandles val="exact"/>
        </dgm:presLayoutVars>
      </dgm:prSet>
      <dgm:spPr/>
    </dgm:pt>
    <dgm:pt modelId="{C328AB2E-E9DE-487C-B1A1-1241A124E319}" type="pres">
      <dgm:prSet presAssocID="{1349C798-5037-44F9-B0A3-8E3E7ECDEA0E}" presName="composite" presStyleCnt="0"/>
      <dgm:spPr/>
    </dgm:pt>
    <dgm:pt modelId="{666AEE0A-3C24-477B-A52C-221D46A67765}" type="pres">
      <dgm:prSet presAssocID="{1349C798-5037-44F9-B0A3-8E3E7ECDEA0E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5A5778F-9E03-4267-B162-E0D20C2069F5}" type="pres">
      <dgm:prSet presAssocID="{1349C798-5037-44F9-B0A3-8E3E7ECDEA0E}" presName="txShp" presStyleLbl="node1" presStyleIdx="0" presStyleCnt="4">
        <dgm:presLayoutVars>
          <dgm:bulletEnabled val="1"/>
        </dgm:presLayoutVars>
      </dgm:prSet>
      <dgm:spPr/>
    </dgm:pt>
    <dgm:pt modelId="{2478E86A-BFF7-4778-B439-FA40114FC5CE}" type="pres">
      <dgm:prSet presAssocID="{AD822826-E380-46CF-88C6-2E15A9D1553B}" presName="spacing" presStyleCnt="0"/>
      <dgm:spPr/>
    </dgm:pt>
    <dgm:pt modelId="{41A0AF6C-EEF0-4B19-AA46-3751B6797FE7}" type="pres">
      <dgm:prSet presAssocID="{09D8DC75-41B5-47B8-9529-979E30B1694C}" presName="composite" presStyleCnt="0"/>
      <dgm:spPr/>
    </dgm:pt>
    <dgm:pt modelId="{55BBA72E-EA28-404A-B6BD-AFC98B7B44BD}" type="pres">
      <dgm:prSet presAssocID="{09D8DC75-41B5-47B8-9529-979E30B1694C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3B62F3C2-7D75-4DE3-B7C1-1BE127E9D91B}" type="pres">
      <dgm:prSet presAssocID="{09D8DC75-41B5-47B8-9529-979E30B1694C}" presName="txShp" presStyleLbl="node1" presStyleIdx="1" presStyleCnt="4">
        <dgm:presLayoutVars>
          <dgm:bulletEnabled val="1"/>
        </dgm:presLayoutVars>
      </dgm:prSet>
      <dgm:spPr/>
    </dgm:pt>
    <dgm:pt modelId="{3518E0E6-1455-4E69-8321-CA870D3D1E92}" type="pres">
      <dgm:prSet presAssocID="{01A9BA63-E6A5-4AB7-B1E8-B287FECC1F17}" presName="spacing" presStyleCnt="0"/>
      <dgm:spPr/>
    </dgm:pt>
    <dgm:pt modelId="{60FCAE0D-1028-4281-B576-E2C23348B838}" type="pres">
      <dgm:prSet presAssocID="{E6D58987-8C30-49C9-A13C-2355A1E7CF4D}" presName="composite" presStyleCnt="0"/>
      <dgm:spPr/>
    </dgm:pt>
    <dgm:pt modelId="{BE750E51-91BA-4C80-AB9F-28C0B405F45A}" type="pres">
      <dgm:prSet presAssocID="{E6D58987-8C30-49C9-A13C-2355A1E7CF4D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513CC6C-3C1F-4554-99E5-6F15ED1CF98C}" type="pres">
      <dgm:prSet presAssocID="{E6D58987-8C30-49C9-A13C-2355A1E7CF4D}" presName="txShp" presStyleLbl="node1" presStyleIdx="2" presStyleCnt="4">
        <dgm:presLayoutVars>
          <dgm:bulletEnabled val="1"/>
        </dgm:presLayoutVars>
      </dgm:prSet>
      <dgm:spPr/>
    </dgm:pt>
    <dgm:pt modelId="{47ADAC04-05EB-4407-9A89-2F6F059EB168}" type="pres">
      <dgm:prSet presAssocID="{551F0EB4-E008-4312-AD0A-DA886282FD39}" presName="spacing" presStyleCnt="0"/>
      <dgm:spPr/>
    </dgm:pt>
    <dgm:pt modelId="{87794992-2E4B-4A47-9C5F-A8E8A417284D}" type="pres">
      <dgm:prSet presAssocID="{E81DEAEA-B623-4A24-9698-80E5D7683E2B}" presName="composite" presStyleCnt="0"/>
      <dgm:spPr/>
    </dgm:pt>
    <dgm:pt modelId="{22D3DAAA-12F7-400D-AFF8-386DAC684DBD}" type="pres">
      <dgm:prSet presAssocID="{E81DEAEA-B623-4A24-9698-80E5D7683E2B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AD0E0A2-B6A8-4900-BD1C-F7FEF25EDB79}" type="pres">
      <dgm:prSet presAssocID="{E81DEAEA-B623-4A24-9698-80E5D7683E2B}" presName="txShp" presStyleLbl="node1" presStyleIdx="3" presStyleCnt="4">
        <dgm:presLayoutVars>
          <dgm:bulletEnabled val="1"/>
        </dgm:presLayoutVars>
      </dgm:prSet>
      <dgm:spPr/>
    </dgm:pt>
  </dgm:ptLst>
  <dgm:cxnLst>
    <dgm:cxn modelId="{91D83F3C-B43D-4A2A-9ED9-9149183961F4}" srcId="{8D79BA8C-281D-4512-935E-36E567EB34E2}" destId="{1349C798-5037-44F9-B0A3-8E3E7ECDEA0E}" srcOrd="0" destOrd="0" parTransId="{5E696A80-9B69-47DF-B2C0-24E544CDD2FD}" sibTransId="{AD822826-E380-46CF-88C6-2E15A9D1553B}"/>
    <dgm:cxn modelId="{2226C46B-CCD5-431A-8BD0-6371E0FC82D9}" type="presOf" srcId="{1349C798-5037-44F9-B0A3-8E3E7ECDEA0E}" destId="{85A5778F-9E03-4267-B162-E0D20C2069F5}" srcOrd="0" destOrd="0" presId="urn:microsoft.com/office/officeart/2005/8/layout/vList3"/>
    <dgm:cxn modelId="{4E240B98-0A12-4526-BCE1-E98FC5907247}" type="presOf" srcId="{09D8DC75-41B5-47B8-9529-979E30B1694C}" destId="{3B62F3C2-7D75-4DE3-B7C1-1BE127E9D91B}" srcOrd="0" destOrd="0" presId="urn:microsoft.com/office/officeart/2005/8/layout/vList3"/>
    <dgm:cxn modelId="{D84DB1B6-EB2E-4AAE-BE5C-F964D5083D52}" type="presOf" srcId="{8D79BA8C-281D-4512-935E-36E567EB34E2}" destId="{5991EBBD-9479-4BE9-9525-361ACAC6A61F}" srcOrd="0" destOrd="0" presId="urn:microsoft.com/office/officeart/2005/8/layout/vList3"/>
    <dgm:cxn modelId="{CB64C2B8-4D59-416B-80AE-AF849094B4C8}" type="presOf" srcId="{E6D58987-8C30-49C9-A13C-2355A1E7CF4D}" destId="{F513CC6C-3C1F-4554-99E5-6F15ED1CF98C}" srcOrd="0" destOrd="0" presId="urn:microsoft.com/office/officeart/2005/8/layout/vList3"/>
    <dgm:cxn modelId="{813637BC-05EA-444B-B9E0-5BE8B7E66A63}" srcId="{8D79BA8C-281D-4512-935E-36E567EB34E2}" destId="{E81DEAEA-B623-4A24-9698-80E5D7683E2B}" srcOrd="3" destOrd="0" parTransId="{CAC2A063-C723-4E16-82A1-94D6806AB63E}" sibTransId="{A858FB0E-2CE2-4DAB-8C1A-8931FBD07681}"/>
    <dgm:cxn modelId="{011257CD-D348-496D-882D-8ED1881EDE4F}" srcId="{8D79BA8C-281D-4512-935E-36E567EB34E2}" destId="{09D8DC75-41B5-47B8-9529-979E30B1694C}" srcOrd="1" destOrd="0" parTransId="{0AEA84BF-EB3C-4B7A-999A-481E8B280B53}" sibTransId="{01A9BA63-E6A5-4AB7-B1E8-B287FECC1F17}"/>
    <dgm:cxn modelId="{2C2AA9D3-F4D7-4741-B11C-FEF52388EC08}" srcId="{8D79BA8C-281D-4512-935E-36E567EB34E2}" destId="{E6D58987-8C30-49C9-A13C-2355A1E7CF4D}" srcOrd="2" destOrd="0" parTransId="{96237F6C-D349-4720-BFB3-9BA5F1E10442}" sibTransId="{551F0EB4-E008-4312-AD0A-DA886282FD39}"/>
    <dgm:cxn modelId="{FB47FEED-8726-47AE-98CF-BA7384E9D5BA}" type="presOf" srcId="{E81DEAEA-B623-4A24-9698-80E5D7683E2B}" destId="{CAD0E0A2-B6A8-4900-BD1C-F7FEF25EDB79}" srcOrd="0" destOrd="0" presId="urn:microsoft.com/office/officeart/2005/8/layout/vList3"/>
    <dgm:cxn modelId="{C9AFBB65-17A1-4761-A7BE-E4911BF5FB4D}" type="presParOf" srcId="{5991EBBD-9479-4BE9-9525-361ACAC6A61F}" destId="{C328AB2E-E9DE-487C-B1A1-1241A124E319}" srcOrd="0" destOrd="0" presId="urn:microsoft.com/office/officeart/2005/8/layout/vList3"/>
    <dgm:cxn modelId="{496CD45E-B593-43F6-9B45-047FEC0DA9B9}" type="presParOf" srcId="{C328AB2E-E9DE-487C-B1A1-1241A124E319}" destId="{666AEE0A-3C24-477B-A52C-221D46A67765}" srcOrd="0" destOrd="0" presId="urn:microsoft.com/office/officeart/2005/8/layout/vList3"/>
    <dgm:cxn modelId="{BC4A6A4E-B7D1-4AF7-9CA5-C182B3B80A39}" type="presParOf" srcId="{C328AB2E-E9DE-487C-B1A1-1241A124E319}" destId="{85A5778F-9E03-4267-B162-E0D20C2069F5}" srcOrd="1" destOrd="0" presId="urn:microsoft.com/office/officeart/2005/8/layout/vList3"/>
    <dgm:cxn modelId="{7E1CC782-6B23-4C69-80D6-10D0DA11B290}" type="presParOf" srcId="{5991EBBD-9479-4BE9-9525-361ACAC6A61F}" destId="{2478E86A-BFF7-4778-B439-FA40114FC5CE}" srcOrd="1" destOrd="0" presId="urn:microsoft.com/office/officeart/2005/8/layout/vList3"/>
    <dgm:cxn modelId="{5DDDAD99-D17C-4D6C-9DD1-A2B2328054A2}" type="presParOf" srcId="{5991EBBD-9479-4BE9-9525-361ACAC6A61F}" destId="{41A0AF6C-EEF0-4B19-AA46-3751B6797FE7}" srcOrd="2" destOrd="0" presId="urn:microsoft.com/office/officeart/2005/8/layout/vList3"/>
    <dgm:cxn modelId="{47248CBF-7CC8-487E-8D0B-3B50E84EC3BD}" type="presParOf" srcId="{41A0AF6C-EEF0-4B19-AA46-3751B6797FE7}" destId="{55BBA72E-EA28-404A-B6BD-AFC98B7B44BD}" srcOrd="0" destOrd="0" presId="urn:microsoft.com/office/officeart/2005/8/layout/vList3"/>
    <dgm:cxn modelId="{7F238F49-1EF8-4B37-8383-1309A82A7A96}" type="presParOf" srcId="{41A0AF6C-EEF0-4B19-AA46-3751B6797FE7}" destId="{3B62F3C2-7D75-4DE3-B7C1-1BE127E9D91B}" srcOrd="1" destOrd="0" presId="urn:microsoft.com/office/officeart/2005/8/layout/vList3"/>
    <dgm:cxn modelId="{B72A3402-3172-41A4-B76D-DD69FBE2CA0C}" type="presParOf" srcId="{5991EBBD-9479-4BE9-9525-361ACAC6A61F}" destId="{3518E0E6-1455-4E69-8321-CA870D3D1E92}" srcOrd="3" destOrd="0" presId="urn:microsoft.com/office/officeart/2005/8/layout/vList3"/>
    <dgm:cxn modelId="{B993E1B1-CDA7-4A5D-9857-BE817BCD4F38}" type="presParOf" srcId="{5991EBBD-9479-4BE9-9525-361ACAC6A61F}" destId="{60FCAE0D-1028-4281-B576-E2C23348B838}" srcOrd="4" destOrd="0" presId="urn:microsoft.com/office/officeart/2005/8/layout/vList3"/>
    <dgm:cxn modelId="{170BE085-29F4-45B2-ADE9-D9E2F4A4FEB9}" type="presParOf" srcId="{60FCAE0D-1028-4281-B576-E2C23348B838}" destId="{BE750E51-91BA-4C80-AB9F-28C0B405F45A}" srcOrd="0" destOrd="0" presId="urn:microsoft.com/office/officeart/2005/8/layout/vList3"/>
    <dgm:cxn modelId="{C5C5C47C-2475-4151-90CE-C0332700648D}" type="presParOf" srcId="{60FCAE0D-1028-4281-B576-E2C23348B838}" destId="{F513CC6C-3C1F-4554-99E5-6F15ED1CF98C}" srcOrd="1" destOrd="0" presId="urn:microsoft.com/office/officeart/2005/8/layout/vList3"/>
    <dgm:cxn modelId="{99B80D87-2C49-493B-8BAF-7979A69FC513}" type="presParOf" srcId="{5991EBBD-9479-4BE9-9525-361ACAC6A61F}" destId="{47ADAC04-05EB-4407-9A89-2F6F059EB168}" srcOrd="5" destOrd="0" presId="urn:microsoft.com/office/officeart/2005/8/layout/vList3"/>
    <dgm:cxn modelId="{4BC36C08-5C4B-43E2-8E69-C2F96BC4D0AE}" type="presParOf" srcId="{5991EBBD-9479-4BE9-9525-361ACAC6A61F}" destId="{87794992-2E4B-4A47-9C5F-A8E8A417284D}" srcOrd="6" destOrd="0" presId="urn:microsoft.com/office/officeart/2005/8/layout/vList3"/>
    <dgm:cxn modelId="{23CB2DA4-6263-41FB-92DC-E76C62E72676}" type="presParOf" srcId="{87794992-2E4B-4A47-9C5F-A8E8A417284D}" destId="{22D3DAAA-12F7-400D-AFF8-386DAC684DBD}" srcOrd="0" destOrd="0" presId="urn:microsoft.com/office/officeart/2005/8/layout/vList3"/>
    <dgm:cxn modelId="{CB09A934-3B3F-4131-BE75-C0989B1CCDD5}" type="presParOf" srcId="{87794992-2E4B-4A47-9C5F-A8E8A417284D}" destId="{CAD0E0A2-B6A8-4900-BD1C-F7FEF25EDB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88B781-3305-484F-9387-9223C37F2E3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41EC639-5254-455F-A6C5-2665366D681E}">
      <dgm:prSet phldrT="[Text]"/>
      <dgm:spPr/>
      <dgm:t>
        <a:bodyPr/>
        <a:lstStyle/>
        <a:p>
          <a:pPr algn="l"/>
          <a:r>
            <a:rPr lang="hr-HR" b="1" dirty="0">
              <a:solidFill>
                <a:srgbClr val="002060"/>
              </a:solidFill>
            </a:rPr>
            <a:t>IS ZNR ZUZNR</a:t>
          </a:r>
        </a:p>
      </dgm:t>
    </dgm:pt>
    <dgm:pt modelId="{32BE2391-1BC2-4810-A1D6-9E230EDB2412}" type="parTrans" cxnId="{6AF706CD-7A77-49CB-81EA-B4A8C033ADEB}">
      <dgm:prSet/>
      <dgm:spPr/>
      <dgm:t>
        <a:bodyPr/>
        <a:lstStyle/>
        <a:p>
          <a:endParaRPr lang="hr-HR"/>
        </a:p>
      </dgm:t>
    </dgm:pt>
    <dgm:pt modelId="{43C2DF2B-EF27-4A7E-BA0C-84F682B6B12C}" type="sibTrans" cxnId="{6AF706CD-7A77-49CB-81EA-B4A8C033ADEB}">
      <dgm:prSet/>
      <dgm:spPr/>
      <dgm:t>
        <a:bodyPr/>
        <a:lstStyle/>
        <a:p>
          <a:endParaRPr lang="hr-HR"/>
        </a:p>
      </dgm:t>
    </dgm:pt>
    <dgm:pt modelId="{0D030E4A-B5C8-4FEB-BBBD-9C9EBEEA5C22}">
      <dgm:prSet phldrT="[Text]"/>
      <dgm:spPr/>
      <dgm:t>
        <a:bodyPr/>
        <a:lstStyle/>
        <a:p>
          <a:r>
            <a:rPr lang="hr-HR" b="1" dirty="0"/>
            <a:t>MODUL OVLAŠTENE OSOBE</a:t>
          </a:r>
        </a:p>
      </dgm:t>
    </dgm:pt>
    <dgm:pt modelId="{FA56917D-89F5-42A5-A738-BF95D551DE34}" type="parTrans" cxnId="{6F8D2AE0-A90C-467F-9ECD-0D4BC7D6D994}">
      <dgm:prSet/>
      <dgm:spPr/>
      <dgm:t>
        <a:bodyPr/>
        <a:lstStyle/>
        <a:p>
          <a:endParaRPr lang="hr-HR"/>
        </a:p>
      </dgm:t>
    </dgm:pt>
    <dgm:pt modelId="{D0644DF1-54B4-434E-99BE-2B8FBD46A022}" type="sibTrans" cxnId="{6F8D2AE0-A90C-467F-9ECD-0D4BC7D6D994}">
      <dgm:prSet/>
      <dgm:spPr/>
      <dgm:t>
        <a:bodyPr/>
        <a:lstStyle/>
        <a:p>
          <a:endParaRPr lang="hr-HR"/>
        </a:p>
      </dgm:t>
    </dgm:pt>
    <dgm:pt modelId="{561E1C9D-F6BC-4683-AC03-335C181C1480}">
      <dgm:prSet phldrT="[Text]"/>
      <dgm:spPr/>
      <dgm:t>
        <a:bodyPr/>
        <a:lstStyle/>
        <a:p>
          <a:endParaRPr lang="hr-HR"/>
        </a:p>
      </dgm:t>
    </dgm:pt>
    <dgm:pt modelId="{9D58BA0E-021D-4500-9830-F0EF062B0338}" type="parTrans" cxnId="{9375984F-56AA-4BBA-A359-2F0E9FABDC48}">
      <dgm:prSet/>
      <dgm:spPr/>
      <dgm:t>
        <a:bodyPr/>
        <a:lstStyle/>
        <a:p>
          <a:endParaRPr lang="hr-HR"/>
        </a:p>
      </dgm:t>
    </dgm:pt>
    <dgm:pt modelId="{F48C7C69-3B70-4B9F-89C2-3C97FCED34EB}" type="sibTrans" cxnId="{9375984F-56AA-4BBA-A359-2F0E9FABDC48}">
      <dgm:prSet/>
      <dgm:spPr/>
      <dgm:t>
        <a:bodyPr/>
        <a:lstStyle/>
        <a:p>
          <a:endParaRPr lang="hr-HR"/>
        </a:p>
      </dgm:t>
    </dgm:pt>
    <dgm:pt modelId="{494996E0-3E58-4DBC-80EE-6C1245E4CB7A}">
      <dgm:prSet phldrT="[Text]" custT="1"/>
      <dgm:spPr/>
      <dgm:t>
        <a:bodyPr/>
        <a:lstStyle/>
        <a:p>
          <a:endParaRPr lang="hr-HR"/>
        </a:p>
      </dgm:t>
    </dgm:pt>
    <dgm:pt modelId="{1F6DDA6C-0549-4B3D-BC99-B351588EC396}" type="parTrans" cxnId="{2025EEC7-AC9B-447B-AF35-088FACD310BC}">
      <dgm:prSet/>
      <dgm:spPr/>
      <dgm:t>
        <a:bodyPr/>
        <a:lstStyle/>
        <a:p>
          <a:endParaRPr lang="hr-HR"/>
        </a:p>
      </dgm:t>
    </dgm:pt>
    <dgm:pt modelId="{5A3399C6-6E9E-46D3-B0EA-204B810E96CE}" type="sibTrans" cxnId="{2025EEC7-AC9B-447B-AF35-088FACD310BC}">
      <dgm:prSet/>
      <dgm:spPr/>
      <dgm:t>
        <a:bodyPr/>
        <a:lstStyle/>
        <a:p>
          <a:endParaRPr lang="hr-HR"/>
        </a:p>
      </dgm:t>
    </dgm:pt>
    <dgm:pt modelId="{F7239B61-0252-4932-AF5D-F2419EBEA7D0}">
      <dgm:prSet phldrT="[Text]"/>
      <dgm:spPr/>
      <dgm:t>
        <a:bodyPr/>
        <a:lstStyle/>
        <a:p>
          <a:endParaRPr lang="hr-HR"/>
        </a:p>
      </dgm:t>
    </dgm:pt>
    <dgm:pt modelId="{546210E0-98AF-4839-B560-6F071F11E68F}" type="parTrans" cxnId="{B5F0C9F1-FA36-4ACC-8FB5-E169C550C0D0}">
      <dgm:prSet/>
      <dgm:spPr/>
      <dgm:t>
        <a:bodyPr/>
        <a:lstStyle/>
        <a:p>
          <a:endParaRPr lang="hr-HR"/>
        </a:p>
      </dgm:t>
    </dgm:pt>
    <dgm:pt modelId="{B5D8D457-90DC-47E5-9D19-F28A257CAD36}" type="sibTrans" cxnId="{B5F0C9F1-FA36-4ACC-8FB5-E169C550C0D0}">
      <dgm:prSet/>
      <dgm:spPr/>
      <dgm:t>
        <a:bodyPr/>
        <a:lstStyle/>
        <a:p>
          <a:endParaRPr lang="hr-HR"/>
        </a:p>
      </dgm:t>
    </dgm:pt>
    <dgm:pt modelId="{FBAEEA71-7DB3-4FEE-9A0E-00CADBEC4B7B}">
      <dgm:prSet phldrT="[Text]" custT="1"/>
      <dgm:spPr/>
      <dgm:t>
        <a:bodyPr/>
        <a:lstStyle/>
        <a:p>
          <a:endParaRPr lang="hr-HR"/>
        </a:p>
      </dgm:t>
    </dgm:pt>
    <dgm:pt modelId="{2F1308FA-8226-45B0-BE85-D0A6F7F30543}" type="parTrans" cxnId="{36761C1F-31F1-4052-A3E4-8A5E87FAF606}">
      <dgm:prSet/>
      <dgm:spPr/>
      <dgm:t>
        <a:bodyPr/>
        <a:lstStyle/>
        <a:p>
          <a:endParaRPr lang="hr-HR"/>
        </a:p>
      </dgm:t>
    </dgm:pt>
    <dgm:pt modelId="{E6F141A3-42F5-4F33-B697-7A792DDBBECA}" type="sibTrans" cxnId="{36761C1F-31F1-4052-A3E4-8A5E87FAF606}">
      <dgm:prSet/>
      <dgm:spPr/>
      <dgm:t>
        <a:bodyPr/>
        <a:lstStyle/>
        <a:p>
          <a:endParaRPr lang="hr-HR"/>
        </a:p>
      </dgm:t>
    </dgm:pt>
    <dgm:pt modelId="{9CEFA8AF-B506-497E-8EF1-DA36FA2EF8D0}">
      <dgm:prSet/>
      <dgm:spPr/>
      <dgm:t>
        <a:bodyPr/>
        <a:lstStyle/>
        <a:p>
          <a:r>
            <a:rPr lang="hr-HR" b="1" dirty="0"/>
            <a:t>MODUL POSLODAVCI</a:t>
          </a:r>
        </a:p>
      </dgm:t>
    </dgm:pt>
    <dgm:pt modelId="{A876FBD0-1EFD-44CF-B82F-D0DB80B5128D}" type="parTrans" cxnId="{B0EF92DD-90DB-427A-8467-B01C314ED3A1}">
      <dgm:prSet/>
      <dgm:spPr/>
      <dgm:t>
        <a:bodyPr/>
        <a:lstStyle/>
        <a:p>
          <a:endParaRPr lang="hr-HR"/>
        </a:p>
      </dgm:t>
    </dgm:pt>
    <dgm:pt modelId="{592909D0-7CDF-472A-A893-6EF3DA6E07C5}" type="sibTrans" cxnId="{B0EF92DD-90DB-427A-8467-B01C314ED3A1}">
      <dgm:prSet/>
      <dgm:spPr/>
      <dgm:t>
        <a:bodyPr/>
        <a:lstStyle/>
        <a:p>
          <a:endParaRPr lang="hr-HR"/>
        </a:p>
      </dgm:t>
    </dgm:pt>
    <dgm:pt modelId="{8E2DE10A-4BE2-4489-BE78-104F0613E989}">
      <dgm:prSet/>
      <dgm:spPr/>
      <dgm:t>
        <a:bodyPr/>
        <a:lstStyle/>
        <a:p>
          <a:r>
            <a:rPr lang="hr-HR" b="1" dirty="0"/>
            <a:t>REGISTAR STRUČNJAKA</a:t>
          </a:r>
        </a:p>
      </dgm:t>
    </dgm:pt>
    <dgm:pt modelId="{529A37BF-9FF9-457B-9155-DF394F6962A5}" type="parTrans" cxnId="{5458BF3C-1E3F-4654-9FC7-95D056B6E054}">
      <dgm:prSet/>
      <dgm:spPr/>
      <dgm:t>
        <a:bodyPr/>
        <a:lstStyle/>
        <a:p>
          <a:endParaRPr lang="hr-HR"/>
        </a:p>
      </dgm:t>
    </dgm:pt>
    <dgm:pt modelId="{EE19A10B-F623-472D-A433-B393250E191E}" type="sibTrans" cxnId="{5458BF3C-1E3F-4654-9FC7-95D056B6E054}">
      <dgm:prSet/>
      <dgm:spPr/>
      <dgm:t>
        <a:bodyPr/>
        <a:lstStyle/>
        <a:p>
          <a:endParaRPr lang="hr-HR"/>
        </a:p>
      </dgm:t>
    </dgm:pt>
    <dgm:pt modelId="{DE1FAC70-6183-4FE4-8BC6-2A18E540258E}" type="pres">
      <dgm:prSet presAssocID="{A888B781-3305-484F-9387-9223C37F2E3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D71C5D-FD0D-4C4C-AA4C-5545AEB48900}" type="pres">
      <dgm:prSet presAssocID="{F41EC639-5254-455F-A6C5-2665366D681E}" presName="centerShape" presStyleLbl="node0" presStyleIdx="0" presStyleCnt="1"/>
      <dgm:spPr/>
    </dgm:pt>
    <dgm:pt modelId="{9C7B20A6-51C5-49A5-815A-4089ED47143F}" type="pres">
      <dgm:prSet presAssocID="{FA56917D-89F5-42A5-A738-BF95D551DE34}" presName="parTrans" presStyleLbl="bgSibTrans2D1" presStyleIdx="0" presStyleCnt="3"/>
      <dgm:spPr/>
    </dgm:pt>
    <dgm:pt modelId="{DBCD804A-D5DB-4BFE-A880-CB6E485E8A6E}" type="pres">
      <dgm:prSet presAssocID="{0D030E4A-B5C8-4FEB-BBBD-9C9EBEEA5C22}" presName="node" presStyleLbl="node1" presStyleIdx="0" presStyleCnt="3">
        <dgm:presLayoutVars>
          <dgm:bulletEnabled val="1"/>
        </dgm:presLayoutVars>
      </dgm:prSet>
      <dgm:spPr/>
    </dgm:pt>
    <dgm:pt modelId="{576606A5-B4A3-45EC-8789-FB194BB0C7FD}" type="pres">
      <dgm:prSet presAssocID="{A876FBD0-1EFD-44CF-B82F-D0DB80B5128D}" presName="parTrans" presStyleLbl="bgSibTrans2D1" presStyleIdx="1" presStyleCnt="3"/>
      <dgm:spPr/>
    </dgm:pt>
    <dgm:pt modelId="{99D21118-4675-4368-992C-6F40FF91791C}" type="pres">
      <dgm:prSet presAssocID="{9CEFA8AF-B506-497E-8EF1-DA36FA2EF8D0}" presName="node" presStyleLbl="node1" presStyleIdx="1" presStyleCnt="3" custRadScaleRad="94663">
        <dgm:presLayoutVars>
          <dgm:bulletEnabled val="1"/>
        </dgm:presLayoutVars>
      </dgm:prSet>
      <dgm:spPr/>
    </dgm:pt>
    <dgm:pt modelId="{D0C15434-B893-4B94-AD97-6A96B20037A6}" type="pres">
      <dgm:prSet presAssocID="{529A37BF-9FF9-457B-9155-DF394F6962A5}" presName="parTrans" presStyleLbl="bgSibTrans2D1" presStyleIdx="2" presStyleCnt="3"/>
      <dgm:spPr/>
    </dgm:pt>
    <dgm:pt modelId="{824FB8E8-93EF-41F0-9479-7139C18AA959}" type="pres">
      <dgm:prSet presAssocID="{8E2DE10A-4BE2-4489-BE78-104F0613E989}" presName="node" presStyleLbl="node1" presStyleIdx="2" presStyleCnt="3">
        <dgm:presLayoutVars>
          <dgm:bulletEnabled val="1"/>
        </dgm:presLayoutVars>
      </dgm:prSet>
      <dgm:spPr/>
    </dgm:pt>
  </dgm:ptLst>
  <dgm:cxnLst>
    <dgm:cxn modelId="{AD0C4000-66D4-4856-BB6B-E47354625D6B}" type="presOf" srcId="{A888B781-3305-484F-9387-9223C37F2E33}" destId="{DE1FAC70-6183-4FE4-8BC6-2A18E540258E}" srcOrd="0" destOrd="0" presId="urn:microsoft.com/office/officeart/2005/8/layout/radial4"/>
    <dgm:cxn modelId="{8F73F706-7FDC-468E-B64A-C055C76C3295}" type="presOf" srcId="{A876FBD0-1EFD-44CF-B82F-D0DB80B5128D}" destId="{576606A5-B4A3-45EC-8789-FB194BB0C7FD}" srcOrd="0" destOrd="0" presId="urn:microsoft.com/office/officeart/2005/8/layout/radial4"/>
    <dgm:cxn modelId="{B592A31B-803B-4F4C-9DA1-E288EF300766}" type="presOf" srcId="{FA56917D-89F5-42A5-A738-BF95D551DE34}" destId="{9C7B20A6-51C5-49A5-815A-4089ED47143F}" srcOrd="0" destOrd="0" presId="urn:microsoft.com/office/officeart/2005/8/layout/radial4"/>
    <dgm:cxn modelId="{36761C1F-31F1-4052-A3E4-8A5E87FAF606}" srcId="{F7239B61-0252-4932-AF5D-F2419EBEA7D0}" destId="{FBAEEA71-7DB3-4FEE-9A0E-00CADBEC4B7B}" srcOrd="0" destOrd="0" parTransId="{2F1308FA-8226-45B0-BE85-D0A6F7F30543}" sibTransId="{E6F141A3-42F5-4F33-B697-7A792DDBBECA}"/>
    <dgm:cxn modelId="{1669D03B-B310-4C6C-8B37-B50D3B8D1B31}" type="presOf" srcId="{F41EC639-5254-455F-A6C5-2665366D681E}" destId="{6ED71C5D-FD0D-4C4C-AA4C-5545AEB48900}" srcOrd="0" destOrd="0" presId="urn:microsoft.com/office/officeart/2005/8/layout/radial4"/>
    <dgm:cxn modelId="{5458BF3C-1E3F-4654-9FC7-95D056B6E054}" srcId="{F41EC639-5254-455F-A6C5-2665366D681E}" destId="{8E2DE10A-4BE2-4489-BE78-104F0613E989}" srcOrd="2" destOrd="0" parTransId="{529A37BF-9FF9-457B-9155-DF394F6962A5}" sibTransId="{EE19A10B-F623-472D-A433-B393250E191E}"/>
    <dgm:cxn modelId="{9375984F-56AA-4BBA-A359-2F0E9FABDC48}" srcId="{A888B781-3305-484F-9387-9223C37F2E33}" destId="{561E1C9D-F6BC-4683-AC03-335C181C1480}" srcOrd="1" destOrd="0" parTransId="{9D58BA0E-021D-4500-9830-F0EF062B0338}" sibTransId="{F48C7C69-3B70-4B9F-89C2-3C97FCED34EB}"/>
    <dgm:cxn modelId="{A4A07BC7-84AC-4AC3-8F53-7B4A987A692F}" type="presOf" srcId="{8E2DE10A-4BE2-4489-BE78-104F0613E989}" destId="{824FB8E8-93EF-41F0-9479-7139C18AA959}" srcOrd="0" destOrd="0" presId="urn:microsoft.com/office/officeart/2005/8/layout/radial4"/>
    <dgm:cxn modelId="{2025EEC7-AC9B-447B-AF35-088FACD310BC}" srcId="{561E1C9D-F6BC-4683-AC03-335C181C1480}" destId="{494996E0-3E58-4DBC-80EE-6C1245E4CB7A}" srcOrd="0" destOrd="0" parTransId="{1F6DDA6C-0549-4B3D-BC99-B351588EC396}" sibTransId="{5A3399C6-6E9E-46D3-B0EA-204B810E96CE}"/>
    <dgm:cxn modelId="{6AF706CD-7A77-49CB-81EA-B4A8C033ADEB}" srcId="{A888B781-3305-484F-9387-9223C37F2E33}" destId="{F41EC639-5254-455F-A6C5-2665366D681E}" srcOrd="0" destOrd="0" parTransId="{32BE2391-1BC2-4810-A1D6-9E230EDB2412}" sibTransId="{43C2DF2B-EF27-4A7E-BA0C-84F682B6B12C}"/>
    <dgm:cxn modelId="{E8AF50D2-5960-4F15-90CF-9598FC8C6A4F}" type="presOf" srcId="{9CEFA8AF-B506-497E-8EF1-DA36FA2EF8D0}" destId="{99D21118-4675-4368-992C-6F40FF91791C}" srcOrd="0" destOrd="0" presId="urn:microsoft.com/office/officeart/2005/8/layout/radial4"/>
    <dgm:cxn modelId="{B0EF92DD-90DB-427A-8467-B01C314ED3A1}" srcId="{F41EC639-5254-455F-A6C5-2665366D681E}" destId="{9CEFA8AF-B506-497E-8EF1-DA36FA2EF8D0}" srcOrd="1" destOrd="0" parTransId="{A876FBD0-1EFD-44CF-B82F-D0DB80B5128D}" sibTransId="{592909D0-7CDF-472A-A893-6EF3DA6E07C5}"/>
    <dgm:cxn modelId="{6F8D2AE0-A90C-467F-9ECD-0D4BC7D6D994}" srcId="{F41EC639-5254-455F-A6C5-2665366D681E}" destId="{0D030E4A-B5C8-4FEB-BBBD-9C9EBEEA5C22}" srcOrd="0" destOrd="0" parTransId="{FA56917D-89F5-42A5-A738-BF95D551DE34}" sibTransId="{D0644DF1-54B4-434E-99BE-2B8FBD46A022}"/>
    <dgm:cxn modelId="{446E8DEE-18CA-4691-80A8-8BEA4E39DD44}" type="presOf" srcId="{529A37BF-9FF9-457B-9155-DF394F6962A5}" destId="{D0C15434-B893-4B94-AD97-6A96B20037A6}" srcOrd="0" destOrd="0" presId="urn:microsoft.com/office/officeart/2005/8/layout/radial4"/>
    <dgm:cxn modelId="{B5F0C9F1-FA36-4ACC-8FB5-E169C550C0D0}" srcId="{A888B781-3305-484F-9387-9223C37F2E33}" destId="{F7239B61-0252-4932-AF5D-F2419EBEA7D0}" srcOrd="2" destOrd="0" parTransId="{546210E0-98AF-4839-B560-6F071F11E68F}" sibTransId="{B5D8D457-90DC-47E5-9D19-F28A257CAD36}"/>
    <dgm:cxn modelId="{F75C61F4-E5BD-4E88-88E9-FC6B9C096451}" type="presOf" srcId="{0D030E4A-B5C8-4FEB-BBBD-9C9EBEEA5C22}" destId="{DBCD804A-D5DB-4BFE-A880-CB6E485E8A6E}" srcOrd="0" destOrd="0" presId="urn:microsoft.com/office/officeart/2005/8/layout/radial4"/>
    <dgm:cxn modelId="{FCA8FC63-C976-4716-8400-2851F9DAEBA2}" type="presParOf" srcId="{DE1FAC70-6183-4FE4-8BC6-2A18E540258E}" destId="{6ED71C5D-FD0D-4C4C-AA4C-5545AEB48900}" srcOrd="0" destOrd="0" presId="urn:microsoft.com/office/officeart/2005/8/layout/radial4"/>
    <dgm:cxn modelId="{4DE192A3-5B0A-4EB0-845D-2A7361976714}" type="presParOf" srcId="{DE1FAC70-6183-4FE4-8BC6-2A18E540258E}" destId="{9C7B20A6-51C5-49A5-815A-4089ED47143F}" srcOrd="1" destOrd="0" presId="urn:microsoft.com/office/officeart/2005/8/layout/radial4"/>
    <dgm:cxn modelId="{CFD56A43-2CA3-4B05-AF6D-9934E30B01AC}" type="presParOf" srcId="{DE1FAC70-6183-4FE4-8BC6-2A18E540258E}" destId="{DBCD804A-D5DB-4BFE-A880-CB6E485E8A6E}" srcOrd="2" destOrd="0" presId="urn:microsoft.com/office/officeart/2005/8/layout/radial4"/>
    <dgm:cxn modelId="{0EC4D955-E1AB-4080-8012-931379A9069C}" type="presParOf" srcId="{DE1FAC70-6183-4FE4-8BC6-2A18E540258E}" destId="{576606A5-B4A3-45EC-8789-FB194BB0C7FD}" srcOrd="3" destOrd="0" presId="urn:microsoft.com/office/officeart/2005/8/layout/radial4"/>
    <dgm:cxn modelId="{293336AB-02C4-40D6-8B0E-A929517203DC}" type="presParOf" srcId="{DE1FAC70-6183-4FE4-8BC6-2A18E540258E}" destId="{99D21118-4675-4368-992C-6F40FF91791C}" srcOrd="4" destOrd="0" presId="urn:microsoft.com/office/officeart/2005/8/layout/radial4"/>
    <dgm:cxn modelId="{3CFD863B-8B39-45EB-84B4-2534975E9D64}" type="presParOf" srcId="{DE1FAC70-6183-4FE4-8BC6-2A18E540258E}" destId="{D0C15434-B893-4B94-AD97-6A96B20037A6}" srcOrd="5" destOrd="0" presId="urn:microsoft.com/office/officeart/2005/8/layout/radial4"/>
    <dgm:cxn modelId="{22B70DEB-A115-4DA4-B417-55A0073791A5}" type="presParOf" srcId="{DE1FAC70-6183-4FE4-8BC6-2A18E540258E}" destId="{824FB8E8-93EF-41F0-9479-7139C18AA95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8BFC93-DA2E-46B8-919D-93C77497E3D4}" type="doc">
      <dgm:prSet loTypeId="urn:microsoft.com/office/officeart/2005/8/layout/hProcess1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327EAD48-8DCD-48D5-B707-E3A52432E39E}">
      <dgm:prSet custT="1"/>
      <dgm:spPr/>
      <dgm:t>
        <a:bodyPr/>
        <a:lstStyle/>
        <a:p>
          <a:pPr algn="just" rtl="0"/>
          <a:r>
            <a:rPr lang="hr-HR" sz="1800" b="1" dirty="0">
              <a:solidFill>
                <a:srgbClr val="002060"/>
              </a:solidFill>
            </a:rPr>
            <a:t>1. Nadzor ovlaštenih osoba za poslove zaštite na radu ukazuje da ima potrebe i prostora za određene neodložne korekcije, poboljšanja i unapređenja. </a:t>
          </a:r>
          <a:endParaRPr lang="hr-HR" sz="1800" dirty="0">
            <a:solidFill>
              <a:srgbClr val="002060"/>
            </a:solidFill>
          </a:endParaRPr>
        </a:p>
      </dgm:t>
    </dgm:pt>
    <dgm:pt modelId="{670E2E03-BE29-4DD9-B08E-C1CAE53F7317}" type="parTrans" cxnId="{380DC057-BC39-47B5-A070-2E582ACC732F}">
      <dgm:prSet/>
      <dgm:spPr/>
      <dgm:t>
        <a:bodyPr/>
        <a:lstStyle/>
        <a:p>
          <a:pPr algn="just"/>
          <a:endParaRPr lang="hr-HR" sz="1800">
            <a:solidFill>
              <a:srgbClr val="002060"/>
            </a:solidFill>
          </a:endParaRPr>
        </a:p>
      </dgm:t>
    </dgm:pt>
    <dgm:pt modelId="{BADD5368-6F6B-47B4-A8CA-4EEC73CE08FF}" type="sibTrans" cxnId="{380DC057-BC39-47B5-A070-2E582ACC732F}">
      <dgm:prSet/>
      <dgm:spPr/>
      <dgm:t>
        <a:bodyPr/>
        <a:lstStyle/>
        <a:p>
          <a:pPr algn="just"/>
          <a:endParaRPr lang="hr-HR" sz="1800">
            <a:solidFill>
              <a:srgbClr val="002060"/>
            </a:solidFill>
          </a:endParaRPr>
        </a:p>
      </dgm:t>
    </dgm:pt>
    <dgm:pt modelId="{2D3B65A1-ED01-4B03-8CDB-2B9FA04F9B8F}" type="pres">
      <dgm:prSet presAssocID="{8A8BFC93-DA2E-46B8-919D-93C77497E3D4}" presName="Name0" presStyleCnt="0">
        <dgm:presLayoutVars>
          <dgm:dir/>
          <dgm:resizeHandles val="exact"/>
        </dgm:presLayoutVars>
      </dgm:prSet>
      <dgm:spPr/>
    </dgm:pt>
    <dgm:pt modelId="{4AC79E7F-6D20-4D22-918A-AEF6D8EDE5F0}" type="pres">
      <dgm:prSet presAssocID="{8A8BFC93-DA2E-46B8-919D-93C77497E3D4}" presName="arrow" presStyleLbl="bgShp" presStyleIdx="0" presStyleCnt="1"/>
      <dgm:spPr/>
    </dgm:pt>
    <dgm:pt modelId="{95B2A75B-3ED7-4509-96AF-48E899769826}" type="pres">
      <dgm:prSet presAssocID="{8A8BFC93-DA2E-46B8-919D-93C77497E3D4}" presName="points" presStyleCnt="0"/>
      <dgm:spPr/>
    </dgm:pt>
    <dgm:pt modelId="{6427F98F-B54D-4AED-BEEB-9CE6F3D41F0C}" type="pres">
      <dgm:prSet presAssocID="{327EAD48-8DCD-48D5-B707-E3A52432E39E}" presName="compositeA" presStyleCnt="0"/>
      <dgm:spPr/>
    </dgm:pt>
    <dgm:pt modelId="{8B2B1C90-E4E3-4D71-8F71-2A31CB41F454}" type="pres">
      <dgm:prSet presAssocID="{327EAD48-8DCD-48D5-B707-E3A52432E39E}" presName="textA" presStyleLbl="revTx" presStyleIdx="0" presStyleCnt="1">
        <dgm:presLayoutVars>
          <dgm:bulletEnabled val="1"/>
        </dgm:presLayoutVars>
      </dgm:prSet>
      <dgm:spPr/>
    </dgm:pt>
    <dgm:pt modelId="{C33BFBA7-5893-4FD0-873A-8B86EE77A842}" type="pres">
      <dgm:prSet presAssocID="{327EAD48-8DCD-48D5-B707-E3A52432E39E}" presName="circleA" presStyleLbl="node1" presStyleIdx="0" presStyleCnt="1"/>
      <dgm:spPr/>
    </dgm:pt>
    <dgm:pt modelId="{7CE837D6-3088-4F74-975A-9A8B8A9E9EA4}" type="pres">
      <dgm:prSet presAssocID="{327EAD48-8DCD-48D5-B707-E3A52432E39E}" presName="spaceA" presStyleCnt="0"/>
      <dgm:spPr/>
    </dgm:pt>
  </dgm:ptLst>
  <dgm:cxnLst>
    <dgm:cxn modelId="{082B8D06-49F3-403D-AE28-C6476BCCA3C5}" type="presOf" srcId="{8A8BFC93-DA2E-46B8-919D-93C77497E3D4}" destId="{2D3B65A1-ED01-4B03-8CDB-2B9FA04F9B8F}" srcOrd="0" destOrd="0" presId="urn:microsoft.com/office/officeart/2005/8/layout/hProcess11"/>
    <dgm:cxn modelId="{380DC057-BC39-47B5-A070-2E582ACC732F}" srcId="{8A8BFC93-DA2E-46B8-919D-93C77497E3D4}" destId="{327EAD48-8DCD-48D5-B707-E3A52432E39E}" srcOrd="0" destOrd="0" parTransId="{670E2E03-BE29-4DD9-B08E-C1CAE53F7317}" sibTransId="{BADD5368-6F6B-47B4-A8CA-4EEC73CE08FF}"/>
    <dgm:cxn modelId="{0DBCCAB0-DE94-46E1-B663-F8028FDBEC0A}" type="presOf" srcId="{327EAD48-8DCD-48D5-B707-E3A52432E39E}" destId="{8B2B1C90-E4E3-4D71-8F71-2A31CB41F454}" srcOrd="0" destOrd="0" presId="urn:microsoft.com/office/officeart/2005/8/layout/hProcess11"/>
    <dgm:cxn modelId="{C8C3905C-95F0-463C-8842-B925AA9B9418}" type="presParOf" srcId="{2D3B65A1-ED01-4B03-8CDB-2B9FA04F9B8F}" destId="{4AC79E7F-6D20-4D22-918A-AEF6D8EDE5F0}" srcOrd="0" destOrd="0" presId="urn:microsoft.com/office/officeart/2005/8/layout/hProcess11"/>
    <dgm:cxn modelId="{8C50A33A-5126-41D9-ABAB-0BBB9541766B}" type="presParOf" srcId="{2D3B65A1-ED01-4B03-8CDB-2B9FA04F9B8F}" destId="{95B2A75B-3ED7-4509-96AF-48E899769826}" srcOrd="1" destOrd="0" presId="urn:microsoft.com/office/officeart/2005/8/layout/hProcess11"/>
    <dgm:cxn modelId="{B78E6DA0-108E-4B3C-A1C9-56FA99C2AC44}" type="presParOf" srcId="{95B2A75B-3ED7-4509-96AF-48E899769826}" destId="{6427F98F-B54D-4AED-BEEB-9CE6F3D41F0C}" srcOrd="0" destOrd="0" presId="urn:microsoft.com/office/officeart/2005/8/layout/hProcess11"/>
    <dgm:cxn modelId="{26ECD71F-99C7-4426-AF66-F7121848A52D}" type="presParOf" srcId="{6427F98F-B54D-4AED-BEEB-9CE6F3D41F0C}" destId="{8B2B1C90-E4E3-4D71-8F71-2A31CB41F454}" srcOrd="0" destOrd="0" presId="urn:microsoft.com/office/officeart/2005/8/layout/hProcess11"/>
    <dgm:cxn modelId="{C977499A-E924-437B-A6DE-384E0CC31917}" type="presParOf" srcId="{6427F98F-B54D-4AED-BEEB-9CE6F3D41F0C}" destId="{C33BFBA7-5893-4FD0-873A-8B86EE77A842}" srcOrd="1" destOrd="0" presId="urn:microsoft.com/office/officeart/2005/8/layout/hProcess11"/>
    <dgm:cxn modelId="{38911D9B-519E-486A-B0F7-CCB99251B6B1}" type="presParOf" srcId="{6427F98F-B54D-4AED-BEEB-9CE6F3D41F0C}" destId="{7CE837D6-3088-4F74-975A-9A8B8A9E9EA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63137D-2E7E-4F05-92B5-C38444F7F7DA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AB7186E-C560-4FEC-9215-57BFE41E81B7}">
      <dgm:prSet custT="1"/>
      <dgm:spPr/>
      <dgm:t>
        <a:bodyPr/>
        <a:lstStyle/>
        <a:p>
          <a:pPr algn="just" rtl="0"/>
          <a:r>
            <a:rPr lang="hr-HR" sz="1800" b="1" dirty="0">
              <a:solidFill>
                <a:srgbClr val="002060"/>
              </a:solidFill>
            </a:rPr>
            <a:t>3. Informirati i tumačiti da je poslodavac odgovoran za organiziranje  i provođenje zaštite na radu, neovisno o tome je li u tu svrhu zaposlio  jednog ili više stručnjaka  zaštite na radu ili je obavljanje poslova zaštite na radu ugovorio s osobom ovlaštenom za obavljanje  tih poslova.</a:t>
          </a:r>
          <a:endParaRPr lang="hr-HR" sz="1800" dirty="0">
            <a:solidFill>
              <a:srgbClr val="002060"/>
            </a:solidFill>
          </a:endParaRPr>
        </a:p>
      </dgm:t>
    </dgm:pt>
    <dgm:pt modelId="{27B5FEF7-7285-4FBA-837A-B5E89B896FDC}" type="parTrans" cxnId="{E3B73A2D-A00D-43FD-B209-8A594E4CCCEF}">
      <dgm:prSet/>
      <dgm:spPr/>
      <dgm:t>
        <a:bodyPr/>
        <a:lstStyle/>
        <a:p>
          <a:endParaRPr lang="hr-HR" sz="1800">
            <a:solidFill>
              <a:srgbClr val="002060"/>
            </a:solidFill>
          </a:endParaRPr>
        </a:p>
      </dgm:t>
    </dgm:pt>
    <dgm:pt modelId="{6B77CCBA-95C9-4303-8783-565A5E76B80E}" type="sibTrans" cxnId="{E3B73A2D-A00D-43FD-B209-8A594E4CCCEF}">
      <dgm:prSet/>
      <dgm:spPr/>
      <dgm:t>
        <a:bodyPr/>
        <a:lstStyle/>
        <a:p>
          <a:endParaRPr lang="hr-HR" sz="1800">
            <a:solidFill>
              <a:srgbClr val="002060"/>
            </a:solidFill>
          </a:endParaRPr>
        </a:p>
      </dgm:t>
    </dgm:pt>
    <dgm:pt modelId="{124C29C8-1EA5-4D0E-9235-DA7C9192CF04}" type="pres">
      <dgm:prSet presAssocID="{A263137D-2E7E-4F05-92B5-C38444F7F7DA}" presName="Name0" presStyleCnt="0">
        <dgm:presLayoutVars>
          <dgm:dir/>
          <dgm:resizeHandles val="exact"/>
        </dgm:presLayoutVars>
      </dgm:prSet>
      <dgm:spPr/>
    </dgm:pt>
    <dgm:pt modelId="{7E223068-8B5D-4574-89C5-B4A4E51DDE8C}" type="pres">
      <dgm:prSet presAssocID="{A263137D-2E7E-4F05-92B5-C38444F7F7DA}" presName="arrow" presStyleLbl="bgShp" presStyleIdx="0" presStyleCnt="1" custLinFactNeighborX="203" custLinFactNeighborY="6745"/>
      <dgm:spPr/>
    </dgm:pt>
    <dgm:pt modelId="{D5CDD495-CEE9-4951-959B-51E7039A9099}" type="pres">
      <dgm:prSet presAssocID="{A263137D-2E7E-4F05-92B5-C38444F7F7DA}" presName="points" presStyleCnt="0"/>
      <dgm:spPr/>
    </dgm:pt>
    <dgm:pt modelId="{2FA08E93-8D89-4CFB-BA3F-AAF107E4610C}" type="pres">
      <dgm:prSet presAssocID="{8AB7186E-C560-4FEC-9215-57BFE41E81B7}" presName="compositeA" presStyleCnt="0"/>
      <dgm:spPr/>
    </dgm:pt>
    <dgm:pt modelId="{463174C6-9A6C-4B16-A499-4E1310474390}" type="pres">
      <dgm:prSet presAssocID="{8AB7186E-C560-4FEC-9215-57BFE41E81B7}" presName="textA" presStyleLbl="revTx" presStyleIdx="0" presStyleCnt="1">
        <dgm:presLayoutVars>
          <dgm:bulletEnabled val="1"/>
        </dgm:presLayoutVars>
      </dgm:prSet>
      <dgm:spPr/>
    </dgm:pt>
    <dgm:pt modelId="{713A9461-D863-4D6E-A142-9B727B476BB2}" type="pres">
      <dgm:prSet presAssocID="{8AB7186E-C560-4FEC-9215-57BFE41E81B7}" presName="circleA" presStyleLbl="node1" presStyleIdx="0" presStyleCnt="1"/>
      <dgm:spPr/>
    </dgm:pt>
    <dgm:pt modelId="{BB64F64C-2D28-4AE2-9A0B-EA38F87C2E9D}" type="pres">
      <dgm:prSet presAssocID="{8AB7186E-C560-4FEC-9215-57BFE41E81B7}" presName="spaceA" presStyleCnt="0"/>
      <dgm:spPr/>
    </dgm:pt>
  </dgm:ptLst>
  <dgm:cxnLst>
    <dgm:cxn modelId="{7A58F30B-22A3-422A-A73A-34158B384271}" type="presOf" srcId="{A263137D-2E7E-4F05-92B5-C38444F7F7DA}" destId="{124C29C8-1EA5-4D0E-9235-DA7C9192CF04}" srcOrd="0" destOrd="0" presId="urn:microsoft.com/office/officeart/2005/8/layout/hProcess11"/>
    <dgm:cxn modelId="{E3B73A2D-A00D-43FD-B209-8A594E4CCCEF}" srcId="{A263137D-2E7E-4F05-92B5-C38444F7F7DA}" destId="{8AB7186E-C560-4FEC-9215-57BFE41E81B7}" srcOrd="0" destOrd="0" parTransId="{27B5FEF7-7285-4FBA-837A-B5E89B896FDC}" sibTransId="{6B77CCBA-95C9-4303-8783-565A5E76B80E}"/>
    <dgm:cxn modelId="{A1A5F24B-406F-4A2E-9624-37B2326DA0A8}" type="presOf" srcId="{8AB7186E-C560-4FEC-9215-57BFE41E81B7}" destId="{463174C6-9A6C-4B16-A499-4E1310474390}" srcOrd="0" destOrd="0" presId="urn:microsoft.com/office/officeart/2005/8/layout/hProcess11"/>
    <dgm:cxn modelId="{719377B0-34B9-4928-9B35-493DFC982658}" type="presParOf" srcId="{124C29C8-1EA5-4D0E-9235-DA7C9192CF04}" destId="{7E223068-8B5D-4574-89C5-B4A4E51DDE8C}" srcOrd="0" destOrd="0" presId="urn:microsoft.com/office/officeart/2005/8/layout/hProcess11"/>
    <dgm:cxn modelId="{DF5322FA-4094-4513-B556-41E505221B65}" type="presParOf" srcId="{124C29C8-1EA5-4D0E-9235-DA7C9192CF04}" destId="{D5CDD495-CEE9-4951-959B-51E7039A9099}" srcOrd="1" destOrd="0" presId="urn:microsoft.com/office/officeart/2005/8/layout/hProcess11"/>
    <dgm:cxn modelId="{60C4E4DB-7380-49ED-B335-1E581815022F}" type="presParOf" srcId="{D5CDD495-CEE9-4951-959B-51E7039A9099}" destId="{2FA08E93-8D89-4CFB-BA3F-AAF107E4610C}" srcOrd="0" destOrd="0" presId="urn:microsoft.com/office/officeart/2005/8/layout/hProcess11"/>
    <dgm:cxn modelId="{47D84E87-56AE-4827-A70E-50E343A85393}" type="presParOf" srcId="{2FA08E93-8D89-4CFB-BA3F-AAF107E4610C}" destId="{463174C6-9A6C-4B16-A499-4E1310474390}" srcOrd="0" destOrd="0" presId="urn:microsoft.com/office/officeart/2005/8/layout/hProcess11"/>
    <dgm:cxn modelId="{71351611-1640-4745-AC2A-A784EBAE213E}" type="presParOf" srcId="{2FA08E93-8D89-4CFB-BA3F-AAF107E4610C}" destId="{713A9461-D863-4D6E-A142-9B727B476BB2}" srcOrd="1" destOrd="0" presId="urn:microsoft.com/office/officeart/2005/8/layout/hProcess11"/>
    <dgm:cxn modelId="{0006B50B-0836-42A1-A406-152366AFC25C}" type="presParOf" srcId="{2FA08E93-8D89-4CFB-BA3F-AAF107E4610C}" destId="{BB64F64C-2D28-4AE2-9A0B-EA38F87C2E9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9207BD-720E-4FAD-AD8F-AE581EBC5348}" type="doc">
      <dgm:prSet loTypeId="urn:microsoft.com/office/officeart/2005/8/layout/hProcess11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965FB784-092C-4A21-9B30-2390967C2DE6}">
      <dgm:prSet custT="1"/>
      <dgm:spPr/>
      <dgm:t>
        <a:bodyPr/>
        <a:lstStyle/>
        <a:p>
          <a:pPr algn="just" rtl="0"/>
          <a:r>
            <a:rPr lang="hr-HR" sz="1800" b="1" dirty="0">
              <a:solidFill>
                <a:srgbClr val="002060"/>
              </a:solidFill>
            </a:rPr>
            <a:t>2. Tržišna utakmica ne smije prevladati nad savjesnošću, odgovornošću i profesionalnošću u obavljanju poslova zaštite na radu.</a:t>
          </a:r>
          <a:endParaRPr lang="hr-HR" sz="1800" dirty="0">
            <a:solidFill>
              <a:srgbClr val="002060"/>
            </a:solidFill>
          </a:endParaRPr>
        </a:p>
      </dgm:t>
    </dgm:pt>
    <dgm:pt modelId="{BFEC4F7C-E76B-4B92-912F-B24D9E8209CA}" type="parTrans" cxnId="{65EB111B-F018-495C-A7D9-025C347B6451}">
      <dgm:prSet/>
      <dgm:spPr/>
      <dgm:t>
        <a:bodyPr/>
        <a:lstStyle/>
        <a:p>
          <a:pPr algn="just"/>
          <a:endParaRPr lang="hr-HR">
            <a:solidFill>
              <a:srgbClr val="002060"/>
            </a:solidFill>
          </a:endParaRPr>
        </a:p>
      </dgm:t>
    </dgm:pt>
    <dgm:pt modelId="{50A99A63-18BB-4CA4-B694-C504FAC5237A}" type="sibTrans" cxnId="{65EB111B-F018-495C-A7D9-025C347B6451}">
      <dgm:prSet/>
      <dgm:spPr/>
      <dgm:t>
        <a:bodyPr/>
        <a:lstStyle/>
        <a:p>
          <a:pPr algn="just"/>
          <a:endParaRPr lang="hr-HR">
            <a:solidFill>
              <a:srgbClr val="002060"/>
            </a:solidFill>
          </a:endParaRPr>
        </a:p>
      </dgm:t>
    </dgm:pt>
    <dgm:pt modelId="{FE149EDD-C54B-474F-BA5A-17725D569A08}" type="pres">
      <dgm:prSet presAssocID="{FC9207BD-720E-4FAD-AD8F-AE581EBC5348}" presName="Name0" presStyleCnt="0">
        <dgm:presLayoutVars>
          <dgm:dir/>
          <dgm:resizeHandles val="exact"/>
        </dgm:presLayoutVars>
      </dgm:prSet>
      <dgm:spPr/>
    </dgm:pt>
    <dgm:pt modelId="{A4BC025D-268C-4595-B3F6-E6F96486CB39}" type="pres">
      <dgm:prSet presAssocID="{FC9207BD-720E-4FAD-AD8F-AE581EBC5348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2C0B5C-7FF6-46FA-A73C-6DDB93CC2D08}" type="pres">
      <dgm:prSet presAssocID="{FC9207BD-720E-4FAD-AD8F-AE581EBC5348}" presName="points" presStyleCnt="0"/>
      <dgm:spPr/>
    </dgm:pt>
    <dgm:pt modelId="{26E90B37-0D73-459A-A3AC-1F2033EFF8D8}" type="pres">
      <dgm:prSet presAssocID="{965FB784-092C-4A21-9B30-2390967C2DE6}" presName="compositeA" presStyleCnt="0"/>
      <dgm:spPr/>
    </dgm:pt>
    <dgm:pt modelId="{A046AD3E-D02B-48B0-AC5C-503B04F94722}" type="pres">
      <dgm:prSet presAssocID="{965FB784-092C-4A21-9B30-2390967C2DE6}" presName="textA" presStyleLbl="revTx" presStyleIdx="0" presStyleCnt="1">
        <dgm:presLayoutVars>
          <dgm:bulletEnabled val="1"/>
        </dgm:presLayoutVars>
      </dgm:prSet>
      <dgm:spPr/>
    </dgm:pt>
    <dgm:pt modelId="{C624DBE4-3988-44E9-8F63-71791E8746BE}" type="pres">
      <dgm:prSet presAssocID="{965FB784-092C-4A21-9B30-2390967C2DE6}" presName="circleA" presStyleLbl="node1" presStyleIdx="0" presStyleCnt="1"/>
      <dgm:spPr/>
    </dgm:pt>
    <dgm:pt modelId="{A8ACF9F7-23DA-441E-A0B4-E901F10D8D50}" type="pres">
      <dgm:prSet presAssocID="{965FB784-092C-4A21-9B30-2390967C2DE6}" presName="spaceA" presStyleCnt="0"/>
      <dgm:spPr/>
    </dgm:pt>
  </dgm:ptLst>
  <dgm:cxnLst>
    <dgm:cxn modelId="{65EB111B-F018-495C-A7D9-025C347B6451}" srcId="{FC9207BD-720E-4FAD-AD8F-AE581EBC5348}" destId="{965FB784-092C-4A21-9B30-2390967C2DE6}" srcOrd="0" destOrd="0" parTransId="{BFEC4F7C-E76B-4B92-912F-B24D9E8209CA}" sibTransId="{50A99A63-18BB-4CA4-B694-C504FAC5237A}"/>
    <dgm:cxn modelId="{24B01BBC-F5FB-4989-8E2E-C3A3BB98C949}" type="presOf" srcId="{FC9207BD-720E-4FAD-AD8F-AE581EBC5348}" destId="{FE149EDD-C54B-474F-BA5A-17725D569A08}" srcOrd="0" destOrd="0" presId="urn:microsoft.com/office/officeart/2005/8/layout/hProcess11"/>
    <dgm:cxn modelId="{01AC13C2-268E-4FC0-AD89-34344CCEF220}" type="presOf" srcId="{965FB784-092C-4A21-9B30-2390967C2DE6}" destId="{A046AD3E-D02B-48B0-AC5C-503B04F94722}" srcOrd="0" destOrd="0" presId="urn:microsoft.com/office/officeart/2005/8/layout/hProcess11"/>
    <dgm:cxn modelId="{EB4F9A42-8F19-4AA3-9B47-5339DFA3ABCA}" type="presParOf" srcId="{FE149EDD-C54B-474F-BA5A-17725D569A08}" destId="{A4BC025D-268C-4595-B3F6-E6F96486CB39}" srcOrd="0" destOrd="0" presId="urn:microsoft.com/office/officeart/2005/8/layout/hProcess11"/>
    <dgm:cxn modelId="{E6E7D744-F6A5-447D-A799-101D98F52563}" type="presParOf" srcId="{FE149EDD-C54B-474F-BA5A-17725D569A08}" destId="{CF2C0B5C-7FF6-46FA-A73C-6DDB93CC2D08}" srcOrd="1" destOrd="0" presId="urn:microsoft.com/office/officeart/2005/8/layout/hProcess11"/>
    <dgm:cxn modelId="{F89FE137-F3D4-4642-BE7C-F7E40F28BC67}" type="presParOf" srcId="{CF2C0B5C-7FF6-46FA-A73C-6DDB93CC2D08}" destId="{26E90B37-0D73-459A-A3AC-1F2033EFF8D8}" srcOrd="0" destOrd="0" presId="urn:microsoft.com/office/officeart/2005/8/layout/hProcess11"/>
    <dgm:cxn modelId="{6592D63E-6D1B-4670-BC10-A83C4C066151}" type="presParOf" srcId="{26E90B37-0D73-459A-A3AC-1F2033EFF8D8}" destId="{A046AD3E-D02B-48B0-AC5C-503B04F94722}" srcOrd="0" destOrd="0" presId="urn:microsoft.com/office/officeart/2005/8/layout/hProcess11"/>
    <dgm:cxn modelId="{21037D4E-61F6-425F-B171-9416FE3B17FC}" type="presParOf" srcId="{26E90B37-0D73-459A-A3AC-1F2033EFF8D8}" destId="{C624DBE4-3988-44E9-8F63-71791E8746BE}" srcOrd="1" destOrd="0" presId="urn:microsoft.com/office/officeart/2005/8/layout/hProcess11"/>
    <dgm:cxn modelId="{9069139F-D55B-4C3F-998C-BE8209E1BBA2}" type="presParOf" srcId="{26E90B37-0D73-459A-A3AC-1F2033EFF8D8}" destId="{A8ACF9F7-23DA-441E-A0B4-E901F10D8D5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8BFC93-DA2E-46B8-919D-93C77497E3D4}" type="doc">
      <dgm:prSet loTypeId="urn:microsoft.com/office/officeart/2005/8/layout/hProcess1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327EAD48-8DCD-48D5-B707-E3A52432E39E}">
      <dgm:prSet custT="1"/>
      <dgm:spPr/>
      <dgm:t>
        <a:bodyPr/>
        <a:lstStyle/>
        <a:p>
          <a:pPr algn="just" rtl="0"/>
          <a:r>
            <a:rPr lang="hr-HR" sz="1800" b="1" dirty="0">
              <a:solidFill>
                <a:srgbClr val="002060"/>
              </a:solidFill>
            </a:rPr>
            <a:t>5. ZUZNR će pružati stručnu pomoć te redovito i izvanredno nadzirati rad ovlaštenih osoba potičući stručnost u radu i visoku razinu kvalitete s elementima jačanja prevencije i smanjenja nesreća, ozljeda na radu i profesionalnih bolesti.</a:t>
          </a:r>
          <a:endParaRPr lang="hr-HR" sz="1800" dirty="0">
            <a:solidFill>
              <a:srgbClr val="002060"/>
            </a:solidFill>
          </a:endParaRPr>
        </a:p>
      </dgm:t>
    </dgm:pt>
    <dgm:pt modelId="{670E2E03-BE29-4DD9-B08E-C1CAE53F7317}" type="parTrans" cxnId="{380DC057-BC39-47B5-A070-2E582ACC732F}">
      <dgm:prSet/>
      <dgm:spPr/>
      <dgm:t>
        <a:bodyPr/>
        <a:lstStyle/>
        <a:p>
          <a:pPr algn="just"/>
          <a:endParaRPr lang="hr-HR" sz="1800">
            <a:solidFill>
              <a:srgbClr val="002060"/>
            </a:solidFill>
          </a:endParaRPr>
        </a:p>
      </dgm:t>
    </dgm:pt>
    <dgm:pt modelId="{BADD5368-6F6B-47B4-A8CA-4EEC73CE08FF}" type="sibTrans" cxnId="{380DC057-BC39-47B5-A070-2E582ACC732F}">
      <dgm:prSet/>
      <dgm:spPr/>
      <dgm:t>
        <a:bodyPr/>
        <a:lstStyle/>
        <a:p>
          <a:pPr algn="just"/>
          <a:endParaRPr lang="hr-HR" sz="1800">
            <a:solidFill>
              <a:srgbClr val="002060"/>
            </a:solidFill>
          </a:endParaRPr>
        </a:p>
      </dgm:t>
    </dgm:pt>
    <dgm:pt modelId="{2D3B65A1-ED01-4B03-8CDB-2B9FA04F9B8F}" type="pres">
      <dgm:prSet presAssocID="{8A8BFC93-DA2E-46B8-919D-93C77497E3D4}" presName="Name0" presStyleCnt="0">
        <dgm:presLayoutVars>
          <dgm:dir/>
          <dgm:resizeHandles val="exact"/>
        </dgm:presLayoutVars>
      </dgm:prSet>
      <dgm:spPr/>
    </dgm:pt>
    <dgm:pt modelId="{4AC79E7F-6D20-4D22-918A-AEF6D8EDE5F0}" type="pres">
      <dgm:prSet presAssocID="{8A8BFC93-DA2E-46B8-919D-93C77497E3D4}" presName="arrow" presStyleLbl="bgShp" presStyleIdx="0" presStyleCnt="1" custScaleY="139937"/>
      <dgm:spPr/>
    </dgm:pt>
    <dgm:pt modelId="{95B2A75B-3ED7-4509-96AF-48E899769826}" type="pres">
      <dgm:prSet presAssocID="{8A8BFC93-DA2E-46B8-919D-93C77497E3D4}" presName="points" presStyleCnt="0"/>
      <dgm:spPr/>
    </dgm:pt>
    <dgm:pt modelId="{6427F98F-B54D-4AED-BEEB-9CE6F3D41F0C}" type="pres">
      <dgm:prSet presAssocID="{327EAD48-8DCD-48D5-B707-E3A52432E39E}" presName="compositeA" presStyleCnt="0"/>
      <dgm:spPr/>
    </dgm:pt>
    <dgm:pt modelId="{8B2B1C90-E4E3-4D71-8F71-2A31CB41F454}" type="pres">
      <dgm:prSet presAssocID="{327EAD48-8DCD-48D5-B707-E3A52432E39E}" presName="textA" presStyleLbl="revTx" presStyleIdx="0" presStyleCnt="1">
        <dgm:presLayoutVars>
          <dgm:bulletEnabled val="1"/>
        </dgm:presLayoutVars>
      </dgm:prSet>
      <dgm:spPr/>
    </dgm:pt>
    <dgm:pt modelId="{C33BFBA7-5893-4FD0-873A-8B86EE77A842}" type="pres">
      <dgm:prSet presAssocID="{327EAD48-8DCD-48D5-B707-E3A52432E39E}" presName="circleA" presStyleLbl="node1" presStyleIdx="0" presStyleCnt="1"/>
      <dgm:spPr/>
    </dgm:pt>
    <dgm:pt modelId="{7CE837D6-3088-4F74-975A-9A8B8A9E9EA4}" type="pres">
      <dgm:prSet presAssocID="{327EAD48-8DCD-48D5-B707-E3A52432E39E}" presName="spaceA" presStyleCnt="0"/>
      <dgm:spPr/>
    </dgm:pt>
  </dgm:ptLst>
  <dgm:cxnLst>
    <dgm:cxn modelId="{65B43A3C-5A5D-45AC-929D-0E8CFFB6B945}" type="presOf" srcId="{327EAD48-8DCD-48D5-B707-E3A52432E39E}" destId="{8B2B1C90-E4E3-4D71-8F71-2A31CB41F454}" srcOrd="0" destOrd="0" presId="urn:microsoft.com/office/officeart/2005/8/layout/hProcess11"/>
    <dgm:cxn modelId="{6D23AB5F-C26D-4D8D-9353-E8891D1A3C19}" type="presOf" srcId="{8A8BFC93-DA2E-46B8-919D-93C77497E3D4}" destId="{2D3B65A1-ED01-4B03-8CDB-2B9FA04F9B8F}" srcOrd="0" destOrd="0" presId="urn:microsoft.com/office/officeart/2005/8/layout/hProcess11"/>
    <dgm:cxn modelId="{380DC057-BC39-47B5-A070-2E582ACC732F}" srcId="{8A8BFC93-DA2E-46B8-919D-93C77497E3D4}" destId="{327EAD48-8DCD-48D5-B707-E3A52432E39E}" srcOrd="0" destOrd="0" parTransId="{670E2E03-BE29-4DD9-B08E-C1CAE53F7317}" sibTransId="{BADD5368-6F6B-47B4-A8CA-4EEC73CE08FF}"/>
    <dgm:cxn modelId="{8C89A635-A93B-4B14-BEEF-E8B85355469C}" type="presParOf" srcId="{2D3B65A1-ED01-4B03-8CDB-2B9FA04F9B8F}" destId="{4AC79E7F-6D20-4D22-918A-AEF6D8EDE5F0}" srcOrd="0" destOrd="0" presId="urn:microsoft.com/office/officeart/2005/8/layout/hProcess11"/>
    <dgm:cxn modelId="{863CF86E-BB1E-4DFC-9391-D7160B6E04D4}" type="presParOf" srcId="{2D3B65A1-ED01-4B03-8CDB-2B9FA04F9B8F}" destId="{95B2A75B-3ED7-4509-96AF-48E899769826}" srcOrd="1" destOrd="0" presId="urn:microsoft.com/office/officeart/2005/8/layout/hProcess11"/>
    <dgm:cxn modelId="{CBCDC1FE-A5EB-4B75-A76F-298A6B90A156}" type="presParOf" srcId="{95B2A75B-3ED7-4509-96AF-48E899769826}" destId="{6427F98F-B54D-4AED-BEEB-9CE6F3D41F0C}" srcOrd="0" destOrd="0" presId="urn:microsoft.com/office/officeart/2005/8/layout/hProcess11"/>
    <dgm:cxn modelId="{F0D32C36-C18D-445D-A30B-E2B52430F6F8}" type="presParOf" srcId="{6427F98F-B54D-4AED-BEEB-9CE6F3D41F0C}" destId="{8B2B1C90-E4E3-4D71-8F71-2A31CB41F454}" srcOrd="0" destOrd="0" presId="urn:microsoft.com/office/officeart/2005/8/layout/hProcess11"/>
    <dgm:cxn modelId="{59880851-E192-4EEB-A694-B11CEC68036A}" type="presParOf" srcId="{6427F98F-B54D-4AED-BEEB-9CE6F3D41F0C}" destId="{C33BFBA7-5893-4FD0-873A-8B86EE77A842}" srcOrd="1" destOrd="0" presId="urn:microsoft.com/office/officeart/2005/8/layout/hProcess11"/>
    <dgm:cxn modelId="{27D3A101-1003-43CF-858C-1067A280E7D2}" type="presParOf" srcId="{6427F98F-B54D-4AED-BEEB-9CE6F3D41F0C}" destId="{7CE837D6-3088-4F74-975A-9A8B8A9E9EA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1DF0A-5341-4593-8877-53635E15AE2E}">
      <dsp:nvSpPr>
        <dsp:cNvPr id="0" name=""/>
        <dsp:cNvSpPr/>
      </dsp:nvSpPr>
      <dsp:spPr>
        <a:xfrm>
          <a:off x="2220747" y="2574900"/>
          <a:ext cx="2319400" cy="246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9700" y="0"/>
              </a:lnTo>
              <a:lnTo>
                <a:pt x="1159700" y="2464668"/>
              </a:lnTo>
              <a:lnTo>
                <a:pt x="2319400" y="24646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b="1" kern="1200">
            <a:solidFill>
              <a:srgbClr val="002060"/>
            </a:solidFill>
          </a:endParaRPr>
        </a:p>
      </dsp:txBody>
      <dsp:txXfrm>
        <a:off x="3295838" y="3722624"/>
        <a:ext cx="169220" cy="169220"/>
      </dsp:txXfrm>
    </dsp:sp>
    <dsp:sp modelId="{AAB17D29-1EA8-4EB3-A909-ED3E94A8D86F}">
      <dsp:nvSpPr>
        <dsp:cNvPr id="0" name=""/>
        <dsp:cNvSpPr/>
      </dsp:nvSpPr>
      <dsp:spPr>
        <a:xfrm>
          <a:off x="2220747" y="2574900"/>
          <a:ext cx="2319400" cy="1320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9700" y="0"/>
              </a:lnTo>
              <a:lnTo>
                <a:pt x="1159700" y="1320092"/>
              </a:lnTo>
              <a:lnTo>
                <a:pt x="2319400" y="13200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900" b="1" kern="1200">
            <a:solidFill>
              <a:srgbClr val="002060"/>
            </a:solidFill>
          </a:endParaRPr>
        </a:p>
      </dsp:txBody>
      <dsp:txXfrm>
        <a:off x="3313729" y="3168227"/>
        <a:ext cx="133437" cy="133437"/>
      </dsp:txXfrm>
    </dsp:sp>
    <dsp:sp modelId="{5EDB1F0E-38A9-42B0-8DDB-680EC3A58805}">
      <dsp:nvSpPr>
        <dsp:cNvPr id="0" name=""/>
        <dsp:cNvSpPr/>
      </dsp:nvSpPr>
      <dsp:spPr>
        <a:xfrm>
          <a:off x="2220747" y="2574900"/>
          <a:ext cx="2319400" cy="175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9700" y="0"/>
              </a:lnTo>
              <a:lnTo>
                <a:pt x="1159700" y="175517"/>
              </a:lnTo>
              <a:lnTo>
                <a:pt x="2319400" y="1755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b="1" kern="1200">
            <a:solidFill>
              <a:srgbClr val="002060"/>
            </a:solidFill>
          </a:endParaRPr>
        </a:p>
      </dsp:txBody>
      <dsp:txXfrm>
        <a:off x="3322297" y="2604508"/>
        <a:ext cx="116301" cy="116301"/>
      </dsp:txXfrm>
    </dsp:sp>
    <dsp:sp modelId="{BBCA2EF0-EF2D-45CD-8638-BC2C7A643C66}">
      <dsp:nvSpPr>
        <dsp:cNvPr id="0" name=""/>
        <dsp:cNvSpPr/>
      </dsp:nvSpPr>
      <dsp:spPr>
        <a:xfrm>
          <a:off x="2220747" y="1605842"/>
          <a:ext cx="2319400" cy="969057"/>
        </a:xfrm>
        <a:custGeom>
          <a:avLst/>
          <a:gdLst/>
          <a:ahLst/>
          <a:cxnLst/>
          <a:rect l="0" t="0" r="0" b="0"/>
          <a:pathLst>
            <a:path>
              <a:moveTo>
                <a:pt x="0" y="969057"/>
              </a:moveTo>
              <a:lnTo>
                <a:pt x="1159700" y="969057"/>
              </a:lnTo>
              <a:lnTo>
                <a:pt x="1159700" y="0"/>
              </a:lnTo>
              <a:lnTo>
                <a:pt x="23194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b="1" kern="1200">
            <a:solidFill>
              <a:srgbClr val="002060"/>
            </a:solidFill>
          </a:endParaRPr>
        </a:p>
      </dsp:txBody>
      <dsp:txXfrm>
        <a:off x="3317605" y="2027529"/>
        <a:ext cx="125685" cy="125685"/>
      </dsp:txXfrm>
    </dsp:sp>
    <dsp:sp modelId="{7ED0CB86-9590-4805-9CC8-02843D8B6C42}">
      <dsp:nvSpPr>
        <dsp:cNvPr id="0" name=""/>
        <dsp:cNvSpPr/>
      </dsp:nvSpPr>
      <dsp:spPr>
        <a:xfrm>
          <a:off x="2220747" y="461267"/>
          <a:ext cx="2319400" cy="2113632"/>
        </a:xfrm>
        <a:custGeom>
          <a:avLst/>
          <a:gdLst/>
          <a:ahLst/>
          <a:cxnLst/>
          <a:rect l="0" t="0" r="0" b="0"/>
          <a:pathLst>
            <a:path>
              <a:moveTo>
                <a:pt x="0" y="2113632"/>
              </a:moveTo>
              <a:lnTo>
                <a:pt x="1159700" y="2113632"/>
              </a:lnTo>
              <a:lnTo>
                <a:pt x="1159700" y="0"/>
              </a:lnTo>
              <a:lnTo>
                <a:pt x="23194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100" b="1" kern="1200">
            <a:solidFill>
              <a:srgbClr val="002060"/>
            </a:solidFill>
          </a:endParaRPr>
        </a:p>
      </dsp:txBody>
      <dsp:txXfrm>
        <a:off x="3301998" y="1439633"/>
        <a:ext cx="156900" cy="156900"/>
      </dsp:txXfrm>
    </dsp:sp>
    <dsp:sp modelId="{F0C28DBD-3F65-4B82-9BA3-3373D097D6B7}">
      <dsp:nvSpPr>
        <dsp:cNvPr id="0" name=""/>
        <dsp:cNvSpPr/>
      </dsp:nvSpPr>
      <dsp:spPr>
        <a:xfrm>
          <a:off x="0" y="1685281"/>
          <a:ext cx="2662258" cy="17792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rgbClr val="C30024"/>
              </a:solidFill>
            </a:rPr>
            <a:t>U okviru javnih ovlasti Zavod je </a:t>
          </a:r>
          <a:r>
            <a:rPr lang="hr-HR" sz="2400" b="1" kern="1200">
              <a:solidFill>
                <a:srgbClr val="C30024"/>
              </a:solidFill>
            </a:rPr>
            <a:t>nadležan za:</a:t>
          </a:r>
          <a:endParaRPr lang="hr-HR" sz="2400" b="1" kern="1200" dirty="0">
            <a:solidFill>
              <a:srgbClr val="C30024"/>
            </a:solidFill>
          </a:endParaRPr>
        </a:p>
      </dsp:txBody>
      <dsp:txXfrm>
        <a:off x="0" y="1685281"/>
        <a:ext cx="2662258" cy="1779237"/>
      </dsp:txXfrm>
    </dsp:sp>
    <dsp:sp modelId="{866CCBA1-550E-48C2-B8C1-816D4E7B9AFB}">
      <dsp:nvSpPr>
        <dsp:cNvPr id="0" name=""/>
        <dsp:cNvSpPr/>
      </dsp:nvSpPr>
      <dsp:spPr>
        <a:xfrm>
          <a:off x="4540148" y="3437"/>
          <a:ext cx="5389359" cy="91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rgbClr val="002060"/>
              </a:solidFill>
            </a:rPr>
            <a:t>Provođenje postupka izdavanja i oduzimanje te reviziju ovlaštenja za poslove zaštite na radu</a:t>
          </a:r>
        </a:p>
      </dsp:txBody>
      <dsp:txXfrm>
        <a:off x="4540148" y="3437"/>
        <a:ext cx="5389359" cy="915660"/>
      </dsp:txXfrm>
    </dsp:sp>
    <dsp:sp modelId="{3BECE98E-18AD-4277-B977-CAF3D4F5C95C}">
      <dsp:nvSpPr>
        <dsp:cNvPr id="0" name=""/>
        <dsp:cNvSpPr/>
      </dsp:nvSpPr>
      <dsp:spPr>
        <a:xfrm>
          <a:off x="4540148" y="1148012"/>
          <a:ext cx="5389359" cy="91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>
              <a:solidFill>
                <a:srgbClr val="002060"/>
              </a:solidFill>
            </a:rPr>
            <a:t>Stručni nadzor nad obavljanjem poslova ovlaštenih osoba za poslove zaštite na radu</a:t>
          </a:r>
        </a:p>
      </dsp:txBody>
      <dsp:txXfrm>
        <a:off x="4540148" y="1148012"/>
        <a:ext cx="5389359" cy="915660"/>
      </dsp:txXfrm>
    </dsp:sp>
    <dsp:sp modelId="{B18CD6D7-EDA8-44D7-AEC5-3D30E5365435}">
      <dsp:nvSpPr>
        <dsp:cNvPr id="0" name=""/>
        <dsp:cNvSpPr/>
      </dsp:nvSpPr>
      <dsp:spPr>
        <a:xfrm>
          <a:off x="4540148" y="2292587"/>
          <a:ext cx="5396957" cy="91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>
              <a:solidFill>
                <a:srgbClr val="002060"/>
              </a:solidFill>
            </a:rPr>
            <a:t>Vođenje evidencije izdanih i oduzetih ovlaštenja i rješenja o prestanku ovlaštenja</a:t>
          </a:r>
        </a:p>
      </dsp:txBody>
      <dsp:txXfrm>
        <a:off x="4540148" y="2292587"/>
        <a:ext cx="5396957" cy="915660"/>
      </dsp:txXfrm>
    </dsp:sp>
    <dsp:sp modelId="{9660C1C6-1E37-4966-BBC0-86FD7CEE47FF}">
      <dsp:nvSpPr>
        <dsp:cNvPr id="0" name=""/>
        <dsp:cNvSpPr/>
      </dsp:nvSpPr>
      <dsp:spPr>
        <a:xfrm>
          <a:off x="4540148" y="3437163"/>
          <a:ext cx="5396957" cy="91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>
              <a:solidFill>
                <a:srgbClr val="002060"/>
              </a:solidFill>
            </a:rPr>
            <a:t>Objavu navedenih akata u „Narodnim novinama”  </a:t>
          </a:r>
        </a:p>
      </dsp:txBody>
      <dsp:txXfrm>
        <a:off x="4540148" y="3437163"/>
        <a:ext cx="5396957" cy="915660"/>
      </dsp:txXfrm>
    </dsp:sp>
    <dsp:sp modelId="{DA1579F0-DCC5-4F4D-B315-E891CA88E15F}">
      <dsp:nvSpPr>
        <dsp:cNvPr id="0" name=""/>
        <dsp:cNvSpPr/>
      </dsp:nvSpPr>
      <dsp:spPr>
        <a:xfrm>
          <a:off x="4540148" y="4581738"/>
          <a:ext cx="5396957" cy="915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>
              <a:solidFill>
                <a:srgbClr val="002060"/>
              </a:solidFill>
            </a:rPr>
            <a:t>Uspostavu i vođenje informacijskog sustava zaštite na radu</a:t>
          </a:r>
        </a:p>
      </dsp:txBody>
      <dsp:txXfrm>
        <a:off x="4540148" y="4581738"/>
        <a:ext cx="5396957" cy="9156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23068-8B5D-4574-89C5-B4A4E51DDE8C}">
      <dsp:nvSpPr>
        <dsp:cNvPr id="0" name=""/>
        <dsp:cNvSpPr/>
      </dsp:nvSpPr>
      <dsp:spPr>
        <a:xfrm>
          <a:off x="0" y="392483"/>
          <a:ext cx="11017224" cy="480131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63174C6-9A6C-4B16-A499-4E1310474390}">
      <dsp:nvSpPr>
        <dsp:cNvPr id="0" name=""/>
        <dsp:cNvSpPr/>
      </dsp:nvSpPr>
      <dsp:spPr>
        <a:xfrm>
          <a:off x="0" y="0"/>
          <a:ext cx="9915501" cy="48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rgbClr val="002060"/>
              </a:solidFill>
            </a:rPr>
            <a:t>6. Dobri uvjeti rada, učinkovita organizacija i upravljanje zaštitom na radu nemaju alternative u očuvanju života, zdravlja i radne sposobnosti radnika. Ovlaštene osobe u tome imaju posebnu ulogu i odgovornost.</a:t>
          </a:r>
          <a:endParaRPr lang="hr-HR" sz="1800" kern="1200" dirty="0">
            <a:solidFill>
              <a:srgbClr val="002060"/>
            </a:solidFill>
          </a:endParaRPr>
        </a:p>
      </dsp:txBody>
      <dsp:txXfrm>
        <a:off x="0" y="0"/>
        <a:ext cx="9915501" cy="480131"/>
      </dsp:txXfrm>
    </dsp:sp>
    <dsp:sp modelId="{713A9461-D863-4D6E-A142-9B727B476BB2}">
      <dsp:nvSpPr>
        <dsp:cNvPr id="0" name=""/>
        <dsp:cNvSpPr/>
      </dsp:nvSpPr>
      <dsp:spPr>
        <a:xfrm>
          <a:off x="4897734" y="540148"/>
          <a:ext cx="120032" cy="120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C025D-268C-4595-B3F6-E6F96486CB39}">
      <dsp:nvSpPr>
        <dsp:cNvPr id="0" name=""/>
        <dsp:cNvSpPr/>
      </dsp:nvSpPr>
      <dsp:spPr>
        <a:xfrm>
          <a:off x="0" y="335487"/>
          <a:ext cx="11161240" cy="529354"/>
        </a:xfrm>
        <a:prstGeom prst="notched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046AD3E-D02B-48B0-AC5C-503B04F94722}">
      <dsp:nvSpPr>
        <dsp:cNvPr id="0" name=""/>
        <dsp:cNvSpPr/>
      </dsp:nvSpPr>
      <dsp:spPr>
        <a:xfrm>
          <a:off x="0" y="13698"/>
          <a:ext cx="10045116" cy="48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rgbClr val="002060"/>
              </a:solidFill>
            </a:rPr>
            <a:t>4. Polazeći od utvrđenih potreba pristupiti daljnjem usklađivanju odgovarajućih propisa.</a:t>
          </a:r>
          <a:endParaRPr lang="hr-HR" sz="1800" kern="1200" dirty="0">
            <a:solidFill>
              <a:srgbClr val="002060"/>
            </a:solidFill>
          </a:endParaRPr>
        </a:p>
      </dsp:txBody>
      <dsp:txXfrm>
        <a:off x="0" y="13698"/>
        <a:ext cx="10045116" cy="480131"/>
      </dsp:txXfrm>
    </dsp:sp>
    <dsp:sp modelId="{C624DBE4-3988-44E9-8F63-71791E8746BE}">
      <dsp:nvSpPr>
        <dsp:cNvPr id="0" name=""/>
        <dsp:cNvSpPr/>
      </dsp:nvSpPr>
      <dsp:spPr>
        <a:xfrm>
          <a:off x="4962541" y="540148"/>
          <a:ext cx="120032" cy="1200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23068-8B5D-4574-89C5-B4A4E51DDE8C}">
      <dsp:nvSpPr>
        <dsp:cNvPr id="0" name=""/>
        <dsp:cNvSpPr/>
      </dsp:nvSpPr>
      <dsp:spPr>
        <a:xfrm>
          <a:off x="0" y="392483"/>
          <a:ext cx="11017224" cy="480131"/>
        </a:xfrm>
        <a:prstGeom prst="notched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63174C6-9A6C-4B16-A499-4E1310474390}">
      <dsp:nvSpPr>
        <dsp:cNvPr id="0" name=""/>
        <dsp:cNvSpPr/>
      </dsp:nvSpPr>
      <dsp:spPr>
        <a:xfrm>
          <a:off x="0" y="0"/>
          <a:ext cx="9915501" cy="48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rgbClr val="002060"/>
              </a:solidFill>
            </a:rPr>
            <a:t>7. </a:t>
          </a:r>
          <a:r>
            <a:rPr lang="hr-HR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OVLAŠTENE OSOBE TREBAJU BITI CENTRI IZVRSNOSTI U ZNR!</a:t>
          </a:r>
          <a:endParaRPr lang="hr-HR" sz="24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915501" cy="480131"/>
      </dsp:txXfrm>
    </dsp:sp>
    <dsp:sp modelId="{713A9461-D863-4D6E-A142-9B727B476BB2}">
      <dsp:nvSpPr>
        <dsp:cNvPr id="0" name=""/>
        <dsp:cNvSpPr/>
      </dsp:nvSpPr>
      <dsp:spPr>
        <a:xfrm>
          <a:off x="4897734" y="540148"/>
          <a:ext cx="120032" cy="120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17ACF-9022-4CB5-9309-53FD97B1E99F}">
      <dsp:nvSpPr>
        <dsp:cNvPr id="0" name=""/>
        <dsp:cNvSpPr/>
      </dsp:nvSpPr>
      <dsp:spPr>
        <a:xfrm>
          <a:off x="0" y="1845918"/>
          <a:ext cx="9182801" cy="17051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rgbClr val="C00000"/>
              </a:solidFill>
            </a:rPr>
            <a:t>Poslovi zaštite na radu </a:t>
          </a:r>
          <a:r>
            <a:rPr lang="hr-HR" sz="2400" b="1" kern="1200" dirty="0">
              <a:solidFill>
                <a:srgbClr val="002060"/>
              </a:solidFill>
            </a:rPr>
            <a:t>ne obavljaju se u skladu s danim ovlaštenjima, odnosno Zakonom o zaštiti na radu i drugim propisima – </a:t>
          </a:r>
          <a:r>
            <a:rPr lang="hr-HR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izvode se poslovi za koje nije izdano ovlaštenje!</a:t>
          </a:r>
        </a:p>
      </dsp:txBody>
      <dsp:txXfrm>
        <a:off x="83240" y="1929158"/>
        <a:ext cx="9016321" cy="1538703"/>
      </dsp:txXfrm>
    </dsp:sp>
    <dsp:sp modelId="{051388B5-BF40-4A58-9AC5-B4EC01AA1AC7}">
      <dsp:nvSpPr>
        <dsp:cNvPr id="0" name=""/>
        <dsp:cNvSpPr/>
      </dsp:nvSpPr>
      <dsp:spPr>
        <a:xfrm>
          <a:off x="0" y="0"/>
          <a:ext cx="9182801" cy="17051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rgbClr val="C30024"/>
              </a:solidFill>
            </a:rPr>
            <a:t>Zaposlene osobe prekidaju radni odnos </a:t>
          </a:r>
          <a:r>
            <a:rPr lang="hr-HR" sz="2400" b="1" kern="1200" dirty="0">
              <a:solidFill>
                <a:srgbClr val="002060"/>
              </a:solidFill>
            </a:rPr>
            <a:t>nakon dobivanja ovlaštenja te</a:t>
          </a:r>
          <a:r>
            <a:rPr lang="hr-HR" sz="2400" b="1" kern="1200" dirty="0"/>
            <a:t> </a:t>
          </a:r>
          <a:r>
            <a:rPr lang="hr-HR" sz="2400" b="1" kern="1200" dirty="0">
              <a:solidFill>
                <a:srgbClr val="C30024"/>
              </a:solidFill>
            </a:rPr>
            <a:t>ne obavještavaju Zavod </a:t>
          </a:r>
          <a:r>
            <a:rPr lang="hr-HR" sz="2400" b="1" kern="1200" dirty="0">
              <a:solidFill>
                <a:srgbClr val="002060"/>
              </a:solidFill>
            </a:rPr>
            <a:t>o nastalim kadrovskim promjenama – </a:t>
          </a:r>
          <a:r>
            <a:rPr lang="hr-HR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posluje se bez nositelja ovlaštenja!</a:t>
          </a:r>
        </a:p>
      </dsp:txBody>
      <dsp:txXfrm>
        <a:off x="83240" y="83240"/>
        <a:ext cx="9016321" cy="1538703"/>
      </dsp:txXfrm>
    </dsp:sp>
    <dsp:sp modelId="{42749D75-7DB7-42B8-82D8-BF30998B1B08}">
      <dsp:nvSpPr>
        <dsp:cNvPr id="0" name=""/>
        <dsp:cNvSpPr/>
      </dsp:nvSpPr>
      <dsp:spPr>
        <a:xfrm>
          <a:off x="0" y="3790395"/>
          <a:ext cx="9182801" cy="17051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rgbClr val="C00000"/>
              </a:solidFill>
            </a:rPr>
            <a:t>Poslovnici nisu ažurirani</a:t>
          </a:r>
          <a:r>
            <a:rPr lang="hr-HR" sz="2400" b="1" kern="1200" dirty="0">
              <a:solidFill>
                <a:srgbClr val="002060"/>
              </a:solidFill>
            </a:rPr>
            <a:t>: nisu navedene sve izmjene propisa, nisu navedeni svi poslovi koje stranka obavlja sukladno izdanom ovlaštenju, nije navedena sva propisana mjerna i ispitna oprema i sl. </a:t>
          </a:r>
          <a:r>
            <a:rPr lang="hr-HR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POSLOVNIK KVALITETE…</a:t>
          </a:r>
          <a:endParaRPr lang="hr-HR" sz="24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240" y="3873635"/>
        <a:ext cx="9016321" cy="1538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C41C5-65F8-40DB-AF23-35ECAF7306A1}">
      <dsp:nvSpPr>
        <dsp:cNvPr id="0" name=""/>
        <dsp:cNvSpPr/>
      </dsp:nvSpPr>
      <dsp:spPr>
        <a:xfrm rot="10800000">
          <a:off x="2240287" y="623"/>
          <a:ext cx="7853192" cy="104891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541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C00000"/>
              </a:solidFill>
            </a:rPr>
            <a:t>Neažurirani propisi </a:t>
          </a:r>
          <a:r>
            <a:rPr lang="hr-HR" sz="1600" b="1" kern="1200" dirty="0">
              <a:solidFill>
                <a:srgbClr val="002060"/>
              </a:solidFill>
            </a:rPr>
            <a:t>u izrađenoj dokumentaciji: nisu navedene sve izmjene i dopune propisa, navode se pogrešni propisi po kojima se radi i sl.</a:t>
          </a:r>
        </a:p>
      </dsp:txBody>
      <dsp:txXfrm rot="10800000">
        <a:off x="2502515" y="623"/>
        <a:ext cx="7590964" cy="1048912"/>
      </dsp:txXfrm>
    </dsp:sp>
    <dsp:sp modelId="{055732DD-D989-4531-9B46-D33E35C7EBC2}">
      <dsp:nvSpPr>
        <dsp:cNvPr id="0" name=""/>
        <dsp:cNvSpPr/>
      </dsp:nvSpPr>
      <dsp:spPr>
        <a:xfrm>
          <a:off x="1719104" y="104770"/>
          <a:ext cx="1048912" cy="10489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A8C83-B76C-425F-91AD-8A24BD3C284B}">
      <dsp:nvSpPr>
        <dsp:cNvPr id="0" name=""/>
        <dsp:cNvSpPr/>
      </dsp:nvSpPr>
      <dsp:spPr>
        <a:xfrm rot="10800000">
          <a:off x="2240287" y="1362644"/>
          <a:ext cx="7853192" cy="104891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541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C00000"/>
              </a:solidFill>
            </a:rPr>
            <a:t>Ne koristi se ispravna odnosno odgovarajuća terminologija</a:t>
          </a:r>
          <a:r>
            <a:rPr lang="hr-HR" sz="1600" b="1" kern="1200" dirty="0">
              <a:solidFill>
                <a:srgbClr val="002060"/>
              </a:solidFill>
            </a:rPr>
            <a:t>: za radnu opremu navodi se i dalje naziv „stroj i uređaj s povećanim opasnostima“ i sl.</a:t>
          </a:r>
        </a:p>
      </dsp:txBody>
      <dsp:txXfrm rot="10800000">
        <a:off x="2502515" y="1362644"/>
        <a:ext cx="7590964" cy="1048912"/>
      </dsp:txXfrm>
    </dsp:sp>
    <dsp:sp modelId="{6BF0F383-69CA-4CD8-9B6C-708D5A54D359}">
      <dsp:nvSpPr>
        <dsp:cNvPr id="0" name=""/>
        <dsp:cNvSpPr/>
      </dsp:nvSpPr>
      <dsp:spPr>
        <a:xfrm>
          <a:off x="1715831" y="1362644"/>
          <a:ext cx="1048912" cy="10489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493E9-57EA-407B-B654-CEEE89A84A60}">
      <dsp:nvSpPr>
        <dsp:cNvPr id="0" name=""/>
        <dsp:cNvSpPr/>
      </dsp:nvSpPr>
      <dsp:spPr>
        <a:xfrm rot="10800000">
          <a:off x="2240287" y="2724665"/>
          <a:ext cx="7853192" cy="1048912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541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C00000"/>
              </a:solidFill>
            </a:rPr>
            <a:t>Ugovori o obavljanju poslova zaštite na radu za poslodavce nisu usklađeni s propisanim zahtjevima</a:t>
          </a:r>
          <a:r>
            <a:rPr lang="hr-HR" sz="1600" b="1" kern="1200" dirty="0">
              <a:solidFill>
                <a:srgbClr val="002060"/>
              </a:solidFill>
            </a:rPr>
            <a:t>: nije navedena zakonska osnova sklapanja ugovora,  nije imenovan stručnjak zaštite na radu koji će obavljati poslove kod poslodavca, </a:t>
          </a:r>
          <a:r>
            <a:rPr lang="hr-HR" sz="1600" b="1" kern="1200" dirty="0">
              <a:solidFill>
                <a:srgbClr val="FF0000"/>
              </a:solidFill>
            </a:rPr>
            <a:t>NE PROVODE SE UNUTARNJI NADZORI I NE VODE SE PROPISANE EVIDENCIJE!</a:t>
          </a:r>
        </a:p>
      </dsp:txBody>
      <dsp:txXfrm rot="10800000">
        <a:off x="2502515" y="2724665"/>
        <a:ext cx="7590964" cy="1048912"/>
      </dsp:txXfrm>
    </dsp:sp>
    <dsp:sp modelId="{9C8A7B56-DDD5-4EF5-B908-B92353189EAB}">
      <dsp:nvSpPr>
        <dsp:cNvPr id="0" name=""/>
        <dsp:cNvSpPr/>
      </dsp:nvSpPr>
      <dsp:spPr>
        <a:xfrm>
          <a:off x="1715831" y="2724665"/>
          <a:ext cx="1048912" cy="104891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B1317-81DB-45A1-A02E-8EDC6AB89DD5}">
      <dsp:nvSpPr>
        <dsp:cNvPr id="0" name=""/>
        <dsp:cNvSpPr/>
      </dsp:nvSpPr>
      <dsp:spPr>
        <a:xfrm rot="10800000">
          <a:off x="2240287" y="4086685"/>
          <a:ext cx="7853192" cy="14573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54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rgbClr val="C00000"/>
              </a:solidFill>
            </a:rPr>
            <a:t>Procjena rizika </a:t>
          </a:r>
          <a:r>
            <a:rPr lang="hr-HR" sz="1400" b="1" kern="1200" dirty="0">
              <a:solidFill>
                <a:srgbClr val="002060"/>
              </a:solidFill>
            </a:rPr>
            <a:t>ne sadrži sve propisane priloge; plan mjera za otklanjanje odnosno smanjivanje opasnosti, štetnosti i napora u izrađenoj procjeni rizika ne sadrži stvarno utvrđene nedostatke i mjere za otklanjanje istih; sadržajno procjene rizika  sadrže vrlo malo  konkretnih podataka vezanih uz stvarne  procese rada,  mjesta rada  i poslove koji se obavljaju na mjestima rada (npr. primjenjuje se  križić/kružić  u označivanju procjene) i sl.</a:t>
          </a:r>
        </a:p>
      </dsp:txBody>
      <dsp:txXfrm rot="10800000">
        <a:off x="2604613" y="4086685"/>
        <a:ext cx="7488866" cy="1457306"/>
      </dsp:txXfrm>
    </dsp:sp>
    <dsp:sp modelId="{B219CAF2-0352-4403-AAD7-A1ABE578B55D}">
      <dsp:nvSpPr>
        <dsp:cNvPr id="0" name=""/>
        <dsp:cNvSpPr/>
      </dsp:nvSpPr>
      <dsp:spPr>
        <a:xfrm>
          <a:off x="1715831" y="4290882"/>
          <a:ext cx="1048912" cy="104891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5778F-9E03-4267-B162-E0D20C2069F5}">
      <dsp:nvSpPr>
        <dsp:cNvPr id="0" name=""/>
        <dsp:cNvSpPr/>
      </dsp:nvSpPr>
      <dsp:spPr>
        <a:xfrm rot="10800000">
          <a:off x="2190403" y="331"/>
          <a:ext cx="7572226" cy="113245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381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rgbClr val="C00000"/>
              </a:solidFill>
            </a:rPr>
            <a:t>Program osposobljavanja </a:t>
          </a:r>
          <a:r>
            <a:rPr lang="hr-HR" sz="2000" b="1" kern="1200" dirty="0">
              <a:solidFill>
                <a:srgbClr val="002060"/>
              </a:solidFill>
            </a:rPr>
            <a:t>za rad na siguran način koji ne odgovara procjeni rizika i učinkovitom osposobljavanju</a:t>
          </a:r>
          <a:endParaRPr lang="hr-HR" sz="2000" kern="1200" dirty="0">
            <a:solidFill>
              <a:srgbClr val="002060"/>
            </a:solidFill>
          </a:endParaRPr>
        </a:p>
      </dsp:txBody>
      <dsp:txXfrm rot="10800000">
        <a:off x="2473516" y="331"/>
        <a:ext cx="7289113" cy="1132453"/>
      </dsp:txXfrm>
    </dsp:sp>
    <dsp:sp modelId="{666AEE0A-3C24-477B-A52C-221D46A67765}">
      <dsp:nvSpPr>
        <dsp:cNvPr id="0" name=""/>
        <dsp:cNvSpPr/>
      </dsp:nvSpPr>
      <dsp:spPr>
        <a:xfrm>
          <a:off x="1624176" y="331"/>
          <a:ext cx="1132453" cy="113245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2F3C2-7D75-4DE3-B7C1-1BE127E9D91B}">
      <dsp:nvSpPr>
        <dsp:cNvPr id="0" name=""/>
        <dsp:cNvSpPr/>
      </dsp:nvSpPr>
      <dsp:spPr>
        <a:xfrm rot="10800000">
          <a:off x="2190403" y="1470831"/>
          <a:ext cx="7572226" cy="113245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381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rgbClr val="C00000"/>
              </a:solidFill>
            </a:rPr>
            <a:t>Zapisnik o ocjeni osposobljenosti radnika </a:t>
          </a:r>
          <a:r>
            <a:rPr lang="hr-HR" sz="2000" b="1" kern="1200" dirty="0">
              <a:solidFill>
                <a:srgbClr val="002060"/>
              </a:solidFill>
            </a:rPr>
            <a:t>za rad na siguran način (obrazac ZOS) nije usklađen sa Zakonom</a:t>
          </a:r>
          <a:endParaRPr lang="hr-HR" sz="2000" kern="1200" dirty="0">
            <a:solidFill>
              <a:srgbClr val="002060"/>
            </a:solidFill>
          </a:endParaRPr>
        </a:p>
      </dsp:txBody>
      <dsp:txXfrm rot="10800000">
        <a:off x="2473516" y="1470831"/>
        <a:ext cx="7289113" cy="1132453"/>
      </dsp:txXfrm>
    </dsp:sp>
    <dsp:sp modelId="{55BBA72E-EA28-404A-B6BD-AFC98B7B44BD}">
      <dsp:nvSpPr>
        <dsp:cNvPr id="0" name=""/>
        <dsp:cNvSpPr/>
      </dsp:nvSpPr>
      <dsp:spPr>
        <a:xfrm>
          <a:off x="1624176" y="1470831"/>
          <a:ext cx="1132453" cy="113245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3CC6C-3C1F-4554-99E5-6F15ED1CF98C}">
      <dsp:nvSpPr>
        <dsp:cNvPr id="0" name=""/>
        <dsp:cNvSpPr/>
      </dsp:nvSpPr>
      <dsp:spPr>
        <a:xfrm rot="10800000">
          <a:off x="2190403" y="2941330"/>
          <a:ext cx="7572226" cy="113245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381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rgbClr val="C00000"/>
              </a:solidFill>
            </a:rPr>
            <a:t>Zapisnici o provedenim ispitivanjima </a:t>
          </a:r>
          <a:r>
            <a:rPr lang="hr-HR" sz="2000" b="1" kern="1200" dirty="0">
              <a:solidFill>
                <a:srgbClr val="002060"/>
              </a:solidFill>
            </a:rPr>
            <a:t>ne sadrže sve propisane elemente, šturi su i često ne odgovaraju stvarnom ispitivanju</a:t>
          </a:r>
          <a:endParaRPr lang="hr-HR" sz="2000" kern="1200" dirty="0">
            <a:solidFill>
              <a:srgbClr val="002060"/>
            </a:solidFill>
          </a:endParaRPr>
        </a:p>
      </dsp:txBody>
      <dsp:txXfrm rot="10800000">
        <a:off x="2473516" y="2941330"/>
        <a:ext cx="7289113" cy="1132453"/>
      </dsp:txXfrm>
    </dsp:sp>
    <dsp:sp modelId="{BE750E51-91BA-4C80-AB9F-28C0B405F45A}">
      <dsp:nvSpPr>
        <dsp:cNvPr id="0" name=""/>
        <dsp:cNvSpPr/>
      </dsp:nvSpPr>
      <dsp:spPr>
        <a:xfrm>
          <a:off x="1624176" y="2941330"/>
          <a:ext cx="1132453" cy="113245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0E0A2-B6A8-4900-BD1C-F7FEF25EDB79}">
      <dsp:nvSpPr>
        <dsp:cNvPr id="0" name=""/>
        <dsp:cNvSpPr/>
      </dsp:nvSpPr>
      <dsp:spPr>
        <a:xfrm rot="10800000">
          <a:off x="2190403" y="4411829"/>
          <a:ext cx="7572226" cy="113245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381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rgbClr val="C00000"/>
              </a:solidFill>
            </a:rPr>
            <a:t>Mjerna i ispitna oprema </a:t>
          </a:r>
          <a:r>
            <a:rPr lang="hr-HR" sz="2000" b="1" kern="1200" dirty="0">
              <a:solidFill>
                <a:srgbClr val="002060"/>
              </a:solidFill>
            </a:rPr>
            <a:t>nije u vlasništvu već  se koristi oprema u najmu; nedostaju dokazi o vlasništvu i umjeravanju te se ne vodi propisana evidencija</a:t>
          </a:r>
          <a:endParaRPr lang="hr-HR" sz="2000" kern="1200" dirty="0">
            <a:solidFill>
              <a:srgbClr val="002060"/>
            </a:solidFill>
          </a:endParaRPr>
        </a:p>
      </dsp:txBody>
      <dsp:txXfrm rot="10800000">
        <a:off x="2473516" y="4411829"/>
        <a:ext cx="7289113" cy="1132453"/>
      </dsp:txXfrm>
    </dsp:sp>
    <dsp:sp modelId="{22D3DAAA-12F7-400D-AFF8-386DAC684DBD}">
      <dsp:nvSpPr>
        <dsp:cNvPr id="0" name=""/>
        <dsp:cNvSpPr/>
      </dsp:nvSpPr>
      <dsp:spPr>
        <a:xfrm>
          <a:off x="1624176" y="4411829"/>
          <a:ext cx="1132453" cy="113245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71C5D-FD0D-4C4C-AA4C-5545AEB48900}">
      <dsp:nvSpPr>
        <dsp:cNvPr id="0" name=""/>
        <dsp:cNvSpPr/>
      </dsp:nvSpPr>
      <dsp:spPr>
        <a:xfrm>
          <a:off x="2978802" y="2583677"/>
          <a:ext cx="2168277" cy="2168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b="1" kern="1200" dirty="0">
              <a:solidFill>
                <a:srgbClr val="002060"/>
              </a:solidFill>
            </a:rPr>
            <a:t>IS ZNR ZUZNR</a:t>
          </a:r>
        </a:p>
      </dsp:txBody>
      <dsp:txXfrm>
        <a:off x="3296339" y="2901214"/>
        <a:ext cx="1533203" cy="1533203"/>
      </dsp:txXfrm>
    </dsp:sp>
    <dsp:sp modelId="{9C7B20A6-51C5-49A5-815A-4089ED47143F}">
      <dsp:nvSpPr>
        <dsp:cNvPr id="0" name=""/>
        <dsp:cNvSpPr/>
      </dsp:nvSpPr>
      <dsp:spPr>
        <a:xfrm rot="12900000">
          <a:off x="1583527" y="2204746"/>
          <a:ext cx="1662404" cy="6179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D804A-D5DB-4BFE-A880-CB6E485E8A6E}">
      <dsp:nvSpPr>
        <dsp:cNvPr id="0" name=""/>
        <dsp:cNvSpPr/>
      </dsp:nvSpPr>
      <dsp:spPr>
        <a:xfrm>
          <a:off x="703916" y="1213022"/>
          <a:ext cx="2059863" cy="1647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 dirty="0"/>
            <a:t>MODUL OVLAŠTENE OSOBE</a:t>
          </a:r>
        </a:p>
      </dsp:txBody>
      <dsp:txXfrm>
        <a:off x="752181" y="1261287"/>
        <a:ext cx="1963333" cy="1551360"/>
      </dsp:txXfrm>
    </dsp:sp>
    <dsp:sp modelId="{576606A5-B4A3-45EC-8789-FB194BB0C7FD}">
      <dsp:nvSpPr>
        <dsp:cNvPr id="0" name=""/>
        <dsp:cNvSpPr/>
      </dsp:nvSpPr>
      <dsp:spPr>
        <a:xfrm rot="16200000">
          <a:off x="3303439" y="1426787"/>
          <a:ext cx="1519004" cy="6179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21118-4675-4368-992C-6F40FF91791C}">
      <dsp:nvSpPr>
        <dsp:cNvPr id="0" name=""/>
        <dsp:cNvSpPr/>
      </dsp:nvSpPr>
      <dsp:spPr>
        <a:xfrm>
          <a:off x="3033009" y="152319"/>
          <a:ext cx="2059863" cy="1647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 dirty="0"/>
            <a:t>MODUL POSLODAVCI</a:t>
          </a:r>
        </a:p>
      </dsp:txBody>
      <dsp:txXfrm>
        <a:off x="3081274" y="200584"/>
        <a:ext cx="1963333" cy="1551360"/>
      </dsp:txXfrm>
    </dsp:sp>
    <dsp:sp modelId="{D0C15434-B893-4B94-AD97-6A96B20037A6}">
      <dsp:nvSpPr>
        <dsp:cNvPr id="0" name=""/>
        <dsp:cNvSpPr/>
      </dsp:nvSpPr>
      <dsp:spPr>
        <a:xfrm rot="19500000">
          <a:off x="4879950" y="2204746"/>
          <a:ext cx="1662404" cy="6179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FB8E8-93EF-41F0-9479-7139C18AA959}">
      <dsp:nvSpPr>
        <dsp:cNvPr id="0" name=""/>
        <dsp:cNvSpPr/>
      </dsp:nvSpPr>
      <dsp:spPr>
        <a:xfrm>
          <a:off x="5362102" y="1213022"/>
          <a:ext cx="2059863" cy="1647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kern="1200" dirty="0"/>
            <a:t>REGISTAR STRUČNJAKA</a:t>
          </a:r>
        </a:p>
      </dsp:txBody>
      <dsp:txXfrm>
        <a:off x="5410367" y="1261287"/>
        <a:ext cx="1963333" cy="1551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79E7F-6D20-4D22-918A-AEF6D8EDE5F0}">
      <dsp:nvSpPr>
        <dsp:cNvPr id="0" name=""/>
        <dsp:cNvSpPr/>
      </dsp:nvSpPr>
      <dsp:spPr>
        <a:xfrm>
          <a:off x="0" y="276999"/>
          <a:ext cx="11089232" cy="369332"/>
        </a:xfrm>
        <a:prstGeom prst="notched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B2B1C90-E4E3-4D71-8F71-2A31CB41F454}">
      <dsp:nvSpPr>
        <dsp:cNvPr id="0" name=""/>
        <dsp:cNvSpPr/>
      </dsp:nvSpPr>
      <dsp:spPr>
        <a:xfrm>
          <a:off x="0" y="0"/>
          <a:ext cx="9980308" cy="36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rgbClr val="002060"/>
              </a:solidFill>
            </a:rPr>
            <a:t>1. Nadzor ovlaštenih osoba za poslove zaštite na radu ukazuje da ima potrebe i prostora za određene neodložne korekcije, poboljšanja i unapređenja. </a:t>
          </a:r>
          <a:endParaRPr lang="hr-HR" sz="1800" kern="1200" dirty="0">
            <a:solidFill>
              <a:srgbClr val="002060"/>
            </a:solidFill>
          </a:endParaRPr>
        </a:p>
      </dsp:txBody>
      <dsp:txXfrm>
        <a:off x="0" y="0"/>
        <a:ext cx="9980308" cy="369332"/>
      </dsp:txXfrm>
    </dsp:sp>
    <dsp:sp modelId="{C33BFBA7-5893-4FD0-873A-8B86EE77A842}">
      <dsp:nvSpPr>
        <dsp:cNvPr id="0" name=""/>
        <dsp:cNvSpPr/>
      </dsp:nvSpPr>
      <dsp:spPr>
        <a:xfrm>
          <a:off x="4943987" y="415498"/>
          <a:ext cx="92333" cy="923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23068-8B5D-4574-89C5-B4A4E51DDE8C}">
      <dsp:nvSpPr>
        <dsp:cNvPr id="0" name=""/>
        <dsp:cNvSpPr/>
      </dsp:nvSpPr>
      <dsp:spPr>
        <a:xfrm>
          <a:off x="0" y="392483"/>
          <a:ext cx="11017224" cy="480131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63174C6-9A6C-4B16-A499-4E1310474390}">
      <dsp:nvSpPr>
        <dsp:cNvPr id="0" name=""/>
        <dsp:cNvSpPr/>
      </dsp:nvSpPr>
      <dsp:spPr>
        <a:xfrm>
          <a:off x="0" y="0"/>
          <a:ext cx="9915501" cy="48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rgbClr val="002060"/>
              </a:solidFill>
            </a:rPr>
            <a:t>3. Informirati i tumačiti da je poslodavac odgovoran za organiziranje  i provođenje zaštite na radu, neovisno o tome je li u tu svrhu zaposlio  jednog ili više stručnjaka  zaštite na radu ili je obavljanje poslova zaštite na radu ugovorio s osobom ovlaštenom za obavljanje  tih poslova.</a:t>
          </a:r>
          <a:endParaRPr lang="hr-HR" sz="1800" kern="1200" dirty="0">
            <a:solidFill>
              <a:srgbClr val="002060"/>
            </a:solidFill>
          </a:endParaRPr>
        </a:p>
      </dsp:txBody>
      <dsp:txXfrm>
        <a:off x="0" y="0"/>
        <a:ext cx="9915501" cy="480131"/>
      </dsp:txXfrm>
    </dsp:sp>
    <dsp:sp modelId="{713A9461-D863-4D6E-A142-9B727B476BB2}">
      <dsp:nvSpPr>
        <dsp:cNvPr id="0" name=""/>
        <dsp:cNvSpPr/>
      </dsp:nvSpPr>
      <dsp:spPr>
        <a:xfrm>
          <a:off x="4897734" y="540148"/>
          <a:ext cx="120032" cy="120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C025D-268C-4595-B3F6-E6F96486CB39}">
      <dsp:nvSpPr>
        <dsp:cNvPr id="0" name=""/>
        <dsp:cNvSpPr/>
      </dsp:nvSpPr>
      <dsp:spPr>
        <a:xfrm>
          <a:off x="0" y="360098"/>
          <a:ext cx="11161240" cy="480131"/>
        </a:xfrm>
        <a:prstGeom prst="notched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046AD3E-D02B-48B0-AC5C-503B04F94722}">
      <dsp:nvSpPr>
        <dsp:cNvPr id="0" name=""/>
        <dsp:cNvSpPr/>
      </dsp:nvSpPr>
      <dsp:spPr>
        <a:xfrm>
          <a:off x="0" y="0"/>
          <a:ext cx="10045116" cy="48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rgbClr val="002060"/>
              </a:solidFill>
            </a:rPr>
            <a:t>2. Tržišna utakmica ne smije prevladati nad savjesnošću, odgovornošću i profesionalnošću u obavljanju poslova zaštite na radu.</a:t>
          </a:r>
          <a:endParaRPr lang="hr-HR" sz="1800" kern="1200" dirty="0">
            <a:solidFill>
              <a:srgbClr val="002060"/>
            </a:solidFill>
          </a:endParaRPr>
        </a:p>
      </dsp:txBody>
      <dsp:txXfrm>
        <a:off x="0" y="0"/>
        <a:ext cx="10045116" cy="480131"/>
      </dsp:txXfrm>
    </dsp:sp>
    <dsp:sp modelId="{C624DBE4-3988-44E9-8F63-71791E8746BE}">
      <dsp:nvSpPr>
        <dsp:cNvPr id="0" name=""/>
        <dsp:cNvSpPr/>
      </dsp:nvSpPr>
      <dsp:spPr>
        <a:xfrm>
          <a:off x="4962541" y="540148"/>
          <a:ext cx="120032" cy="1200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79E7F-6D20-4D22-918A-AEF6D8EDE5F0}">
      <dsp:nvSpPr>
        <dsp:cNvPr id="0" name=""/>
        <dsp:cNvSpPr/>
      </dsp:nvSpPr>
      <dsp:spPr>
        <a:xfrm>
          <a:off x="0" y="203248"/>
          <a:ext cx="11089232" cy="516832"/>
        </a:xfrm>
        <a:prstGeom prst="notched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B2B1C90-E4E3-4D71-8F71-2A31CB41F454}">
      <dsp:nvSpPr>
        <dsp:cNvPr id="0" name=""/>
        <dsp:cNvSpPr/>
      </dsp:nvSpPr>
      <dsp:spPr>
        <a:xfrm>
          <a:off x="0" y="0"/>
          <a:ext cx="9980308" cy="36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rgbClr val="002060"/>
              </a:solidFill>
            </a:rPr>
            <a:t>5. ZUZNR će pružati stručnu pomoć te redovito i izvanredno nadzirati rad ovlaštenih osoba potičući stručnost u radu i visoku razinu kvalitete s elementima jačanja prevencije i smanjenja nesreća, ozljeda na radu i profesionalnih bolesti.</a:t>
          </a:r>
          <a:endParaRPr lang="hr-HR" sz="1800" kern="1200" dirty="0">
            <a:solidFill>
              <a:srgbClr val="002060"/>
            </a:solidFill>
          </a:endParaRPr>
        </a:p>
      </dsp:txBody>
      <dsp:txXfrm>
        <a:off x="0" y="0"/>
        <a:ext cx="9980308" cy="369332"/>
      </dsp:txXfrm>
    </dsp:sp>
    <dsp:sp modelId="{C33BFBA7-5893-4FD0-873A-8B86EE77A842}">
      <dsp:nvSpPr>
        <dsp:cNvPr id="0" name=""/>
        <dsp:cNvSpPr/>
      </dsp:nvSpPr>
      <dsp:spPr>
        <a:xfrm>
          <a:off x="4943987" y="415498"/>
          <a:ext cx="92333" cy="923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0.35549</cdr:x>
      <cdr:y>0.06667</cdr:y>
    </cdr:from>
    <cdr:to>
      <cdr:x>0.59482</cdr:x>
      <cdr:y>0.82161</cdr:y>
    </cdr:to>
    <cdr:pic>
      <cdr:nvPicPr>
        <cdr:cNvPr id="2" name="Slika 7">
          <a:extLst xmlns:a="http://schemas.openxmlformats.org/drawingml/2006/main">
            <a:ext uri="{FF2B5EF4-FFF2-40B4-BE49-F238E27FC236}">
              <a16:creationId xmlns:a16="http://schemas.microsoft.com/office/drawing/2014/main" id="{1F045A6D-CB4F-4807-BF5C-C48495C81E1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1961879">
          <a:off x="3506980" y="352082"/>
          <a:ext cx="2360976" cy="39866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4EA545-B621-45D4-9AAC-9955A32E42DB}" type="datetimeFigureOut">
              <a:rPr lang="hr-HR"/>
              <a:pPr>
                <a:defRPr/>
              </a:pPr>
              <a:t>7.12.2017.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28F709-8FE3-469A-B889-1D7CA9BDB3A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031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E8BD3B-2A04-41FE-9674-5CE4C197983B}" type="datetimeFigureOut">
              <a:rPr lang="hr-HR"/>
              <a:pPr>
                <a:defRPr/>
              </a:pPr>
              <a:t>7.12.2017.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Uredite stilove teksta matrice</a:t>
            </a:r>
          </a:p>
          <a:p>
            <a:pPr lvl="1"/>
            <a:r>
              <a:rPr lang="hr-HR" noProof="0" dirty="0"/>
              <a:t>Druga razina</a:t>
            </a:r>
          </a:p>
          <a:p>
            <a:pPr lvl="2"/>
            <a:r>
              <a:rPr lang="hr-HR" noProof="0" dirty="0"/>
              <a:t>Treća razina</a:t>
            </a:r>
          </a:p>
          <a:p>
            <a:pPr lvl="3"/>
            <a:r>
              <a:rPr lang="hr-HR" noProof="0" dirty="0"/>
              <a:t>Četvrta razina</a:t>
            </a:r>
          </a:p>
          <a:p>
            <a:pPr lvl="4"/>
            <a:r>
              <a:rPr lang="hr-HR" noProof="0" dirty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1B0713-0D9E-421D-B874-255181EE639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8470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A2A2A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A2A2A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A2A2A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A2A2A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2A2A2A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D6E9E9-DCEC-43F9-BC88-4A4B057C5808}" type="slidenum">
              <a:rPr lang="hr-HR" smtClean="0"/>
              <a:pPr>
                <a:defRPr/>
              </a:pPr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773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učno 4"/>
          <p:cNvSpPr>
            <a:spLocks noEditPoints="1"/>
          </p:cNvSpPr>
          <p:nvPr/>
        </p:nvSpPr>
        <p:spPr bwMode="auto">
          <a:xfrm>
            <a:off x="3805238" y="0"/>
            <a:ext cx="8380412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33375"/>
            <a:ext cx="24447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01924" y="2988939"/>
            <a:ext cx="9917359" cy="88012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10"/>
          </p:nvPr>
        </p:nvSpPr>
        <p:spPr>
          <a:xfrm>
            <a:off x="234280" y="6021288"/>
            <a:ext cx="3384550" cy="647700"/>
          </a:xfrm>
          <a:prstGeom prst="rect">
            <a:avLst/>
          </a:prstGeom>
        </p:spPr>
        <p:txBody>
          <a:bodyPr/>
          <a:lstStyle>
            <a:lvl2pPr marL="273050" indent="0">
              <a:buNone/>
              <a:defRPr b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endParaRPr lang="hr-HR" dirty="0"/>
          </a:p>
        </p:txBody>
      </p:sp>
      <p:sp>
        <p:nvSpPr>
          <p:cNvPr id="11" name="Rezervirano mjesto teksta 9"/>
          <p:cNvSpPr>
            <a:spLocks noGrp="1"/>
          </p:cNvSpPr>
          <p:nvPr>
            <p:ph type="body" sz="quarter" idx="11"/>
          </p:nvPr>
        </p:nvSpPr>
        <p:spPr>
          <a:xfrm>
            <a:off x="8614692" y="6021288"/>
            <a:ext cx="3384550" cy="647700"/>
          </a:xfrm>
          <a:prstGeom prst="rect">
            <a:avLst/>
          </a:prstGeom>
        </p:spPr>
        <p:txBody>
          <a:bodyPr/>
          <a:lstStyle>
            <a:lvl2pPr marL="273050" indent="0">
              <a:buNone/>
              <a:defRPr b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76879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ni poveznik 3"/>
          <p:cNvCxnSpPr/>
          <p:nvPr userDrawn="1"/>
        </p:nvCxnSpPr>
        <p:spPr>
          <a:xfrm>
            <a:off x="622300" y="727075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8913"/>
            <a:ext cx="1000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17614" y="1828800"/>
            <a:ext cx="9753600" cy="46965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006180" y="188913"/>
            <a:ext cx="8136904" cy="76348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682354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ni poveznik 3"/>
          <p:cNvCxnSpPr/>
          <p:nvPr userDrawn="1"/>
        </p:nvCxnSpPr>
        <p:spPr>
          <a:xfrm>
            <a:off x="11555413" y="333375"/>
            <a:ext cx="73025" cy="629602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333375"/>
            <a:ext cx="5143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08836" y="548680"/>
            <a:ext cx="8917338" cy="54864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 rot="5400000">
            <a:off x="9543139" y="4289146"/>
            <a:ext cx="4457315" cy="4327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000" b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19482880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ručno 2"/>
          <p:cNvSpPr>
            <a:spLocks noEditPoints="1"/>
          </p:cNvSpPr>
          <p:nvPr userDrawn="1"/>
        </p:nvSpPr>
        <p:spPr bwMode="auto">
          <a:xfrm>
            <a:off x="3805238" y="0"/>
            <a:ext cx="8380412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8913"/>
            <a:ext cx="1000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ni poveznik 4"/>
          <p:cNvCxnSpPr/>
          <p:nvPr userDrawn="1"/>
        </p:nvCxnSpPr>
        <p:spPr>
          <a:xfrm>
            <a:off x="622300" y="723900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26992" y="188913"/>
            <a:ext cx="8136904" cy="76348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269296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22225"/>
            <a:ext cx="1218565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ravokutnik 2"/>
          <p:cNvSpPr>
            <a:spLocks noChangeArrowheads="1"/>
          </p:cNvSpPr>
          <p:nvPr userDrawn="1"/>
        </p:nvSpPr>
        <p:spPr bwMode="auto">
          <a:xfrm>
            <a:off x="2422525" y="4149725"/>
            <a:ext cx="36226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sr-Latn-RS" dirty="0" err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Prilaz</a:t>
            </a: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Ivana </a:t>
            </a:r>
            <a:r>
              <a:rPr lang="it-IT" altLang="sr-Latn-RS" dirty="0" err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Visina</a:t>
            </a: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sr-Latn-RS" dirty="0" err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1-3</a:t>
            </a: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10020 </a:t>
            </a:r>
            <a:r>
              <a:rPr lang="it-IT" altLang="sr-Latn-RS" dirty="0" err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</a:t>
            </a:r>
            <a:endParaRPr lang="it-IT" altLang="sr-Latn-RS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</a:t>
            </a:r>
            <a:r>
              <a:rPr lang="hr-HR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+385 1 6459 220</a:t>
            </a: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Fax.: +385 1 6459 221</a:t>
            </a: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ravnateljstvo@zuznr.hr</a:t>
            </a: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http://www.zuznr.hr</a:t>
            </a:r>
            <a:endParaRPr lang="hr-HR" altLang="sr-Latn-RS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620713"/>
            <a:ext cx="31686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73993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163"/>
            <a:ext cx="12185650" cy="685800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ravokutnik 2"/>
          <p:cNvSpPr>
            <a:spLocks noChangeArrowheads="1"/>
          </p:cNvSpPr>
          <p:nvPr userDrawn="1"/>
        </p:nvSpPr>
        <p:spPr bwMode="auto">
          <a:xfrm>
            <a:off x="1054100" y="3716338"/>
            <a:ext cx="36226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sr-Latn-RS" dirty="0" err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Prilaz</a:t>
            </a: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Ivana </a:t>
            </a:r>
            <a:r>
              <a:rPr lang="it-IT" altLang="sr-Latn-RS" dirty="0" err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Visina</a:t>
            </a: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sr-Latn-RS" dirty="0" err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1-3</a:t>
            </a: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10020 </a:t>
            </a:r>
            <a:r>
              <a:rPr lang="it-IT" altLang="sr-Latn-RS" dirty="0" err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</a:t>
            </a:r>
            <a:endParaRPr lang="it-IT" altLang="sr-Latn-RS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</a:t>
            </a:r>
            <a:r>
              <a:rPr lang="hr-HR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+385 1 6459 220</a:t>
            </a: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Fax.: +385 1 6459 221</a:t>
            </a: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ravnateljstvo@zuznr.hr</a:t>
            </a:r>
          </a:p>
          <a:p>
            <a:pPr eaLnBrk="1" hangingPunct="1">
              <a:defRPr/>
            </a:pPr>
            <a:r>
              <a:rPr lang="it-IT" altLang="sr-Latn-RS" dirty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http://www.zuznr.hr</a:t>
            </a:r>
            <a:endParaRPr lang="hr-HR" altLang="sr-Latn-RS" dirty="0">
              <a:solidFill>
                <a:srgbClr val="3C52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16" y="522055"/>
            <a:ext cx="2599233" cy="133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213100"/>
            <a:ext cx="70993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0536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ni poveznik 4"/>
          <p:cNvCxnSpPr/>
          <p:nvPr userDrawn="1"/>
        </p:nvCxnSpPr>
        <p:spPr>
          <a:xfrm>
            <a:off x="622300" y="723900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8913"/>
            <a:ext cx="1000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6965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6965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3926992" y="188913"/>
            <a:ext cx="8136904" cy="76348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79779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ni poveznik 6"/>
          <p:cNvCxnSpPr/>
          <p:nvPr userDrawn="1"/>
        </p:nvCxnSpPr>
        <p:spPr>
          <a:xfrm>
            <a:off x="622300" y="706438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8913"/>
            <a:ext cx="1000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0" cap="all" baseline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8541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0" cap="all" baseline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8541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3926992" y="188913"/>
            <a:ext cx="8136904" cy="76348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13321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ni poveznik 2"/>
          <p:cNvCxnSpPr/>
          <p:nvPr userDrawn="1"/>
        </p:nvCxnSpPr>
        <p:spPr>
          <a:xfrm>
            <a:off x="622300" y="715963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8913"/>
            <a:ext cx="1000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926992" y="188913"/>
            <a:ext cx="8136904" cy="76348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624863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C30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Ravni poveznik 5"/>
          <p:cNvCxnSpPr/>
          <p:nvPr userDrawn="1"/>
        </p:nvCxnSpPr>
        <p:spPr>
          <a:xfrm>
            <a:off x="622300" y="725488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8913"/>
            <a:ext cx="1000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slov 1"/>
          <p:cNvSpPr txBox="1">
            <a:spLocks/>
          </p:cNvSpPr>
          <p:nvPr userDrawn="1"/>
        </p:nvSpPr>
        <p:spPr>
          <a:xfrm>
            <a:off x="3927475" y="188913"/>
            <a:ext cx="8135938" cy="76358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3C529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1216792"/>
            <a:ext cx="3886200" cy="35076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65814" y="1124744"/>
            <a:ext cx="5638800" cy="5047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C3002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418095874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cxnSp>
        <p:nvCxnSpPr>
          <p:cNvPr id="6" name="Ravni poveznik 5"/>
          <p:cNvCxnSpPr/>
          <p:nvPr userDrawn="1"/>
        </p:nvCxnSpPr>
        <p:spPr>
          <a:xfrm>
            <a:off x="622300" y="717550"/>
            <a:ext cx="1123315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88913"/>
            <a:ext cx="1000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slov 1"/>
          <p:cNvSpPr txBox="1">
            <a:spLocks/>
          </p:cNvSpPr>
          <p:nvPr userDrawn="1"/>
        </p:nvSpPr>
        <p:spPr>
          <a:xfrm>
            <a:off x="4006850" y="188913"/>
            <a:ext cx="8135938" cy="76358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3C529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dirty="0"/>
              <a:t>Uredite stil naslova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820" y="1268760"/>
            <a:ext cx="3886200" cy="374441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0">
                <a:solidFill>
                  <a:srgbClr val="3C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865813" y="1268760"/>
            <a:ext cx="5638800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65820" y="5152738"/>
            <a:ext cx="3886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C300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132815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 noEditPoints="1"/>
          </p:cNvSpPr>
          <p:nvPr userDrawn="1"/>
        </p:nvSpPr>
        <p:spPr bwMode="auto">
          <a:xfrm>
            <a:off x="3808413" y="0"/>
            <a:ext cx="8380412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rgbClr val="2A2A2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588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zuznr.hr/pitajte-zavod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vnateljstvo@zuznr.hr?Subject=Prijav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3812" y="1612764"/>
            <a:ext cx="10647101" cy="12401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Stručna konferencija i skup</a:t>
            </a:r>
            <a:br>
              <a:rPr lang="hr-H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zaštite na radu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27" y="476672"/>
            <a:ext cx="2168095" cy="1711499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9334772" y="6237312"/>
            <a:ext cx="3600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400" b="1" dirty="0">
                <a:solidFill>
                  <a:srgbClr val="00487E"/>
                </a:solidFill>
              </a:rPr>
              <a:t>Zagreb, 7. prosinca 2017.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837828" y="3068960"/>
            <a:ext cx="10647101" cy="124017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3C529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Uočeni nedostaci u provedenim nadzorima ovlaštenih osoba za poslove zaštite na radu</a:t>
            </a:r>
            <a:endParaRPr lang="hr-H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kstniOkvir 6"/>
          <p:cNvSpPr txBox="1"/>
          <p:nvPr/>
        </p:nvSpPr>
        <p:spPr>
          <a:xfrm>
            <a:off x="693812" y="6237312"/>
            <a:ext cx="3600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400" b="1" dirty="0">
                <a:solidFill>
                  <a:srgbClr val="00487E"/>
                </a:solidFill>
              </a:rPr>
              <a:t>Vitomir Begović, ravnatelj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5980" y="836712"/>
            <a:ext cx="8136904" cy="763488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C00000"/>
                </a:solidFill>
              </a:rPr>
              <a:t>OBAVIJEST/POZIV NA PRIJAVU NEZAKONITOG OBAVLJANJA POSLOVA ZAŠTITE NA RADU</a:t>
            </a: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2422004" y="188640"/>
            <a:ext cx="8136904" cy="76348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3C529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hr-HR" dirty="0">
                <a:solidFill>
                  <a:srgbClr val="002060"/>
                </a:solidFill>
              </a:rPr>
              <a:t>Važno!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52" y="2204864"/>
            <a:ext cx="4612460" cy="43651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8992" y="5301208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http://zuznr.hr/obavijestpoziv-na-prijavu-nezakonitog-obavljanja-poslova-zastite-na-radu/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7788" y="2564904"/>
            <a:ext cx="60928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/>
              <a:t>POZIVAMO sve koji uoče određene nepravilnosti bilo u radu ovlaštenih osoba za poslove zaštite na radu ili pokušaj nezakonitog nuđenja usluga i rada u području zaštite na radu od strane određenih subjekata da to prijave ovom Zavodu (</a:t>
            </a:r>
            <a:r>
              <a:rPr lang="hr-HR" sz="2000" dirty="0">
                <a:solidFill>
                  <a:srgbClr val="0000FF"/>
                </a:solidFill>
                <a:hlinkClick r:id="rId3"/>
              </a:rPr>
              <a:t>putem obrasca</a:t>
            </a:r>
            <a:r>
              <a:rPr lang="hr-HR" sz="2000" dirty="0"/>
              <a:t> ili na adresu: </a:t>
            </a:r>
            <a:r>
              <a:rPr lang="hr-HR" sz="2000" dirty="0">
                <a:solidFill>
                  <a:srgbClr val="0000FF"/>
                </a:solidFill>
                <a:hlinkClick r:id="rId4"/>
              </a:rPr>
              <a:t>ravnateljstvo@zuznr.hr</a:t>
            </a:r>
            <a:r>
              <a:rPr lang="hr-HR" sz="2000" dirty="0"/>
              <a:t>)</a:t>
            </a:r>
          </a:p>
        </p:txBody>
      </p:sp>
      <p:sp>
        <p:nvSpPr>
          <p:cNvPr id="17" name="Right Arrow 16"/>
          <p:cNvSpPr/>
          <p:nvPr/>
        </p:nvSpPr>
        <p:spPr>
          <a:xfrm rot="887330">
            <a:off x="7258629" y="3603095"/>
            <a:ext cx="2622155" cy="99922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70232785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772" y="332656"/>
            <a:ext cx="11586108" cy="763488"/>
          </a:xfrm>
        </p:spPr>
        <p:txBody>
          <a:bodyPr>
            <a:noAutofit/>
          </a:bodyPr>
          <a:lstStyle/>
          <a:p>
            <a:pPr algn="r"/>
            <a:r>
              <a:rPr lang="hr-HR" sz="2600" dirty="0">
                <a:solidFill>
                  <a:srgbClr val="002060"/>
                </a:solidFill>
              </a:rPr>
              <a:t>Najčešće utvrđeni propusti u provedenim nadzorima</a:t>
            </a:r>
            <a:br>
              <a:rPr lang="hr-HR" sz="2600" dirty="0">
                <a:solidFill>
                  <a:srgbClr val="002060"/>
                </a:solidFill>
              </a:rPr>
            </a:br>
            <a:r>
              <a:rPr lang="hr-HR" sz="2600" dirty="0">
                <a:solidFill>
                  <a:srgbClr val="002060"/>
                </a:solidFill>
              </a:rPr>
              <a:t>(1)</a:t>
            </a:r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3415813430"/>
              </p:ext>
            </p:extLst>
          </p:nvPr>
        </p:nvGraphicFramePr>
        <p:xfrm>
          <a:off x="1485900" y="1024136"/>
          <a:ext cx="9182801" cy="55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63843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772" y="332656"/>
            <a:ext cx="11586108" cy="763488"/>
          </a:xfrm>
        </p:spPr>
        <p:txBody>
          <a:bodyPr>
            <a:noAutofit/>
          </a:bodyPr>
          <a:lstStyle/>
          <a:p>
            <a:pPr algn="r"/>
            <a:r>
              <a:rPr lang="hr-HR" sz="2600" dirty="0">
                <a:solidFill>
                  <a:srgbClr val="002060"/>
                </a:solidFill>
              </a:rPr>
              <a:t>Najčešće utvrđeni propusti u provedenim nadzorima</a:t>
            </a:r>
            <a:br>
              <a:rPr lang="hr-HR" sz="2600" dirty="0">
                <a:solidFill>
                  <a:srgbClr val="002060"/>
                </a:solidFill>
              </a:rPr>
            </a:br>
            <a:r>
              <a:rPr lang="hr-HR" sz="2600" dirty="0">
                <a:solidFill>
                  <a:srgbClr val="002060"/>
                </a:solidFill>
              </a:rPr>
              <a:t>(2)</a:t>
            </a:r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3359765938"/>
              </p:ext>
            </p:extLst>
          </p:nvPr>
        </p:nvGraphicFramePr>
        <p:xfrm>
          <a:off x="189756" y="1196752"/>
          <a:ext cx="118093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59697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0495" y="332656"/>
            <a:ext cx="11586108" cy="763488"/>
          </a:xfrm>
        </p:spPr>
        <p:txBody>
          <a:bodyPr>
            <a:noAutofit/>
          </a:bodyPr>
          <a:lstStyle/>
          <a:p>
            <a:pPr algn="r"/>
            <a:r>
              <a:rPr lang="hr-HR" sz="2600" dirty="0">
                <a:solidFill>
                  <a:srgbClr val="002060"/>
                </a:solidFill>
              </a:rPr>
              <a:t>Najčešće utvrđeni propusti u provedenim nadzorima</a:t>
            </a:r>
            <a:br>
              <a:rPr lang="hr-HR" sz="2600" dirty="0">
                <a:solidFill>
                  <a:srgbClr val="002060"/>
                </a:solidFill>
              </a:rPr>
            </a:br>
            <a:r>
              <a:rPr lang="hr-HR" sz="2600" dirty="0">
                <a:solidFill>
                  <a:srgbClr val="002060"/>
                </a:solidFill>
              </a:rPr>
              <a:t>(3)</a:t>
            </a: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4164959368"/>
              </p:ext>
            </p:extLst>
          </p:nvPr>
        </p:nvGraphicFramePr>
        <p:xfrm>
          <a:off x="549795" y="1196752"/>
          <a:ext cx="11386807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09754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1923" y="188913"/>
            <a:ext cx="10486901" cy="763488"/>
          </a:xfrm>
        </p:spPr>
        <p:txBody>
          <a:bodyPr>
            <a:normAutofit fontScale="90000"/>
          </a:bodyPr>
          <a:lstStyle/>
          <a:p>
            <a:r>
              <a:rPr lang="hr-HR" sz="2600" dirty="0">
                <a:solidFill>
                  <a:srgbClr val="002060"/>
                </a:solidFill>
              </a:rPr>
              <a:t>Najčešće utvrđeni propusti u provedenim nadzorima</a:t>
            </a:r>
            <a:br>
              <a:rPr lang="hr-HR" sz="2600" dirty="0">
                <a:solidFill>
                  <a:srgbClr val="002060"/>
                </a:solidFill>
              </a:rPr>
            </a:br>
            <a:br>
              <a:rPr lang="hr-HR" sz="2600" dirty="0">
                <a:solidFill>
                  <a:srgbClr val="002060"/>
                </a:solidFill>
              </a:rPr>
            </a:br>
            <a:r>
              <a:rPr lang="hr-HR" sz="2600" dirty="0">
                <a:solidFill>
                  <a:srgbClr val="002060"/>
                </a:solidFill>
              </a:rPr>
              <a:t>                                                                                                                      </a:t>
            </a:r>
            <a:r>
              <a:rPr lang="hr-HR" sz="2700" dirty="0">
                <a:solidFill>
                  <a:srgbClr val="002060"/>
                </a:solidFill>
              </a:rPr>
              <a:t>(4)</a:t>
            </a:r>
          </a:p>
        </p:txBody>
      </p:sp>
      <p:pic>
        <p:nvPicPr>
          <p:cNvPr id="1026" name="Picture 2" descr="Slikovni rezultat za slike upitnik usklič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4" y="1970137"/>
            <a:ext cx="3048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/>
        </p:nvGrpSpPr>
        <p:grpSpPr>
          <a:xfrm>
            <a:off x="3625067" y="2204864"/>
            <a:ext cx="7593299" cy="2232248"/>
            <a:chOff x="2169330" y="823773"/>
            <a:chExt cx="7593299" cy="17795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Peterokut 4"/>
            <p:cNvSpPr/>
            <p:nvPr/>
          </p:nvSpPr>
          <p:spPr>
            <a:xfrm rot="10800000">
              <a:off x="2169330" y="1126055"/>
              <a:ext cx="7572226" cy="1132453"/>
            </a:xfrm>
            <a:prstGeom prst="homePlat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eterokut 4"/>
            <p:cNvSpPr/>
            <p:nvPr/>
          </p:nvSpPr>
          <p:spPr>
            <a:xfrm>
              <a:off x="2473516" y="823773"/>
              <a:ext cx="7289113" cy="1779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9381" tIns="76200" rIns="14224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800" b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POSLOVNO - TEHNIČKA SURADNJA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sa raznim fizičkim i pravnim subjektima!</a:t>
              </a:r>
              <a:endParaRPr lang="hr-HR" sz="2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8486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119" y="218728"/>
            <a:ext cx="4680520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r-HR" sz="3000" dirty="0">
                <a:solidFill>
                  <a:srgbClr val="002060"/>
                </a:solidFill>
              </a:rPr>
              <a:t>IS ZNR ZUZNR</a:t>
            </a:r>
            <a:br>
              <a:rPr lang="hr-HR" sz="3000" dirty="0">
                <a:solidFill>
                  <a:srgbClr val="002060"/>
                </a:solidFill>
              </a:rPr>
            </a:br>
            <a:endParaRPr lang="hr-HR" sz="3000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89756" y="1916832"/>
          <a:ext cx="812588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549796" y="836712"/>
            <a:ext cx="11017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b="1" dirty="0"/>
              <a:t>SVRHA – uvid u realno stanje u području ZNR, učinkovitiji nadzor nad obavljanjem poslova ZNR od strane ovlaštenih osoba, kvalitetnije i cjelovito prikupljanje odgovarajućih podataka i njihova analiza, te planiranje i provedba određenih mjera i aktivnosti s ciljem unapređenja stanja zaštite na radu.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590356" y="5157192"/>
            <a:ext cx="3600400" cy="980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2" name="Rounded Rectangle 11"/>
          <p:cNvSpPr/>
          <p:nvPr/>
        </p:nvSpPr>
        <p:spPr>
          <a:xfrm>
            <a:off x="9262764" y="5085184"/>
            <a:ext cx="27363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0" name="TextBox 9"/>
          <p:cNvSpPr txBox="1"/>
          <p:nvPr/>
        </p:nvSpPr>
        <p:spPr>
          <a:xfrm>
            <a:off x="9262764" y="5248430"/>
            <a:ext cx="273630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2400" b="1" dirty="0">
                <a:solidFill>
                  <a:srgbClr val="002060"/>
                </a:solidFill>
              </a:rPr>
              <a:t>SNIS ZNR</a:t>
            </a:r>
          </a:p>
          <a:p>
            <a:pPr algn="ctr">
              <a:lnSpc>
                <a:spcPct val="90000"/>
              </a:lnSpc>
            </a:pPr>
            <a:r>
              <a:rPr lang="hr-HR" sz="2000" b="1" dirty="0">
                <a:solidFill>
                  <a:srgbClr val="002060"/>
                </a:solidFill>
              </a:rPr>
              <a:t>(DATA COLLECTOR)</a:t>
            </a:r>
          </a:p>
        </p:txBody>
      </p:sp>
    </p:spTree>
    <p:extLst>
      <p:ext uri="{BB962C8B-B14F-4D97-AF65-F5344CB8AC3E}">
        <p14:creationId xmlns:p14="http://schemas.microsoft.com/office/powerpoint/2010/main" val="16368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9956" y="166644"/>
            <a:ext cx="8136904" cy="763488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2060"/>
                </a:solidFill>
              </a:rPr>
              <a:t>Zaključno</a:t>
            </a:r>
            <a:br>
              <a:rPr lang="hr-HR" dirty="0">
                <a:solidFill>
                  <a:srgbClr val="002060"/>
                </a:solidFill>
              </a:rPr>
            </a:br>
            <a:endParaRPr lang="hr-HR" dirty="0">
              <a:solidFill>
                <a:srgbClr val="002060"/>
              </a:solidFill>
            </a:endParaRPr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4026606981"/>
              </p:ext>
            </p:extLst>
          </p:nvPr>
        </p:nvGraphicFramePr>
        <p:xfrm>
          <a:off x="696747" y="1791831"/>
          <a:ext cx="1108923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3891524650"/>
              </p:ext>
            </p:extLst>
          </p:nvPr>
        </p:nvGraphicFramePr>
        <p:xfrm>
          <a:off x="696747" y="5445224"/>
          <a:ext cx="1101722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jagram 8"/>
          <p:cNvGraphicFramePr/>
          <p:nvPr>
            <p:extLst>
              <p:ext uri="{D42A27DB-BD31-4B8C-83A1-F6EECF244321}">
                <p14:modId xmlns:p14="http://schemas.microsoft.com/office/powerpoint/2010/main" val="1018874300"/>
              </p:ext>
            </p:extLst>
          </p:nvPr>
        </p:nvGraphicFramePr>
        <p:xfrm>
          <a:off x="660743" y="3284984"/>
          <a:ext cx="1116124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3914186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6907" y="171073"/>
            <a:ext cx="8136904" cy="763488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2060"/>
                </a:solidFill>
              </a:rPr>
              <a:t>Zaključno </a:t>
            </a:r>
            <a:br>
              <a:rPr lang="hr-HR" dirty="0">
                <a:solidFill>
                  <a:srgbClr val="002060"/>
                </a:solidFill>
              </a:rPr>
            </a:br>
            <a:endParaRPr lang="hr-HR" dirty="0">
              <a:solidFill>
                <a:srgbClr val="002060"/>
              </a:solidFill>
            </a:endParaRPr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3884725834"/>
              </p:ext>
            </p:extLst>
          </p:nvPr>
        </p:nvGraphicFramePr>
        <p:xfrm>
          <a:off x="696747" y="2975065"/>
          <a:ext cx="1108923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416897190"/>
              </p:ext>
            </p:extLst>
          </p:nvPr>
        </p:nvGraphicFramePr>
        <p:xfrm>
          <a:off x="696747" y="4532927"/>
          <a:ext cx="1101722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jagram 9"/>
          <p:cNvGraphicFramePr/>
          <p:nvPr>
            <p:extLst>
              <p:ext uri="{D42A27DB-BD31-4B8C-83A1-F6EECF244321}">
                <p14:modId xmlns:p14="http://schemas.microsoft.com/office/powerpoint/2010/main" val="2271898423"/>
              </p:ext>
            </p:extLst>
          </p:nvPr>
        </p:nvGraphicFramePr>
        <p:xfrm>
          <a:off x="696747" y="1251827"/>
          <a:ext cx="1116124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239562341"/>
              </p:ext>
            </p:extLst>
          </p:nvPr>
        </p:nvGraphicFramePr>
        <p:xfrm>
          <a:off x="768755" y="5733256"/>
          <a:ext cx="1101722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26183942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2"/>
          <p:cNvSpPr txBox="1"/>
          <p:nvPr/>
        </p:nvSpPr>
        <p:spPr>
          <a:xfrm>
            <a:off x="5014292" y="76470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SzPct val="70000"/>
            </a:pPr>
            <a:r>
              <a:rPr lang="hr-HR" sz="3600" b="1" dirty="0">
                <a:solidFill>
                  <a:srgbClr val="002060"/>
                </a:solidFill>
              </a:rPr>
              <a:t>EU FONDOVI</a:t>
            </a:r>
          </a:p>
        </p:txBody>
      </p:sp>
      <p:sp>
        <p:nvSpPr>
          <p:cNvPr id="7" name="TekstniOkvir 2"/>
          <p:cNvSpPr txBox="1"/>
          <p:nvPr/>
        </p:nvSpPr>
        <p:spPr>
          <a:xfrm>
            <a:off x="2854052" y="12493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SzPct val="70000"/>
            </a:pPr>
            <a:r>
              <a:rPr lang="hr-HR" sz="3600" b="1" dirty="0">
                <a:solidFill>
                  <a:srgbClr val="002060"/>
                </a:solidFill>
              </a:rPr>
              <a:t>UNAPREĐIVANJE POSLOVANJA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914" t="18492" r="31095" b="9039"/>
          <a:stretch/>
        </p:blipFill>
        <p:spPr>
          <a:xfrm>
            <a:off x="759558" y="1916831"/>
            <a:ext cx="4614774" cy="4824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3459" t="21643" r="29323" b="7989"/>
          <a:stretch/>
        </p:blipFill>
        <p:spPr>
          <a:xfrm>
            <a:off x="6886500" y="1844823"/>
            <a:ext cx="4536504" cy="4824537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917948" y="1340768"/>
            <a:ext cx="917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70000"/>
            </a:pPr>
            <a:r>
              <a:rPr lang="hr-HR" sz="2400" b="1" dirty="0">
                <a:solidFill>
                  <a:srgbClr val="FF0000"/>
                </a:solidFill>
              </a:rPr>
              <a:t>RAZVOJ, KONKURENTNOST, UČINKOVITOST U POSLOVANJU</a:t>
            </a:r>
          </a:p>
          <a:p>
            <a:pPr algn="just">
              <a:buClr>
                <a:srgbClr val="C00000"/>
              </a:buClr>
              <a:buSzPct val="70000"/>
            </a:pP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0413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324" y="1988840"/>
            <a:ext cx="6446452" cy="362612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9876" y="231463"/>
            <a:ext cx="10297144" cy="624317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solidFill>
                  <a:srgbClr val="002060"/>
                </a:solidFill>
              </a:rPr>
              <a:t>Ovlaštene osobe za poslove </a:t>
            </a:r>
            <a:r>
              <a:rPr lang="hr-HR" sz="3200" dirty="0" err="1">
                <a:solidFill>
                  <a:srgbClr val="002060"/>
                </a:solidFill>
              </a:rPr>
              <a:t>znr</a:t>
            </a:r>
            <a:endParaRPr lang="hr-HR" sz="3200" dirty="0">
              <a:solidFill>
                <a:srgbClr val="00206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5806380" y="2440299"/>
            <a:ext cx="568863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100" algn="ctr">
              <a:lnSpc>
                <a:spcPct val="90000"/>
              </a:lnSpc>
              <a:buSzPct val="50000"/>
            </a:pPr>
            <a:r>
              <a:rPr lang="hr-HR" sz="2800" b="1" dirty="0">
                <a:solidFill>
                  <a:srgbClr val="C30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Promjena se ne događa sama po sebi, ona se pokreće s razlogom, mišlju, idejom i djelom!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765820" y="1268760"/>
            <a:ext cx="115212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3200" dirty="0">
                <a:solidFill>
                  <a:srgbClr val="00206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Izvrsnost u radu… Izvrsnost u radu… Izvrsnost u radu…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96" y="2780928"/>
            <a:ext cx="2806704" cy="2221007"/>
          </a:xfrm>
          <a:prstGeom prst="rect">
            <a:avLst/>
          </a:prstGeom>
        </p:spPr>
      </p:pic>
      <p:sp>
        <p:nvSpPr>
          <p:cNvPr id="9" name="Elipsasti oblačić 8"/>
          <p:cNvSpPr/>
          <p:nvPr/>
        </p:nvSpPr>
        <p:spPr>
          <a:xfrm>
            <a:off x="5518348" y="2022713"/>
            <a:ext cx="6264696" cy="2198375"/>
          </a:xfrm>
          <a:prstGeom prst="wedgeEllipseCallout">
            <a:avLst>
              <a:gd name="adj1" fmla="val -59562"/>
              <a:gd name="adj2" fmla="val 1314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8" name="TekstniOkvir 4"/>
          <p:cNvSpPr txBox="1"/>
          <p:nvPr/>
        </p:nvSpPr>
        <p:spPr>
          <a:xfrm>
            <a:off x="1845940" y="5877272"/>
            <a:ext cx="115212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3200" dirty="0">
                <a:solidFill>
                  <a:srgbClr val="00206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Odgovornost…Odgovornost…Odgovornost…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4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2004" y="188913"/>
            <a:ext cx="9647759" cy="763587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r-HR" sz="3000" dirty="0">
                <a:solidFill>
                  <a:srgbClr val="002060"/>
                </a:solidFill>
              </a:rPr>
              <a:t>Zavod za unapređivanje zaštite na radu</a:t>
            </a:r>
          </a:p>
        </p:txBody>
      </p:sp>
      <p:graphicFrame>
        <p:nvGraphicFramePr>
          <p:cNvPr id="32" name="Dijagram 31"/>
          <p:cNvGraphicFramePr/>
          <p:nvPr>
            <p:extLst>
              <p:ext uri="{D42A27DB-BD31-4B8C-83A1-F6EECF244321}">
                <p14:modId xmlns:p14="http://schemas.microsoft.com/office/powerpoint/2010/main" val="1452145135"/>
              </p:ext>
            </p:extLst>
          </p:nvPr>
        </p:nvGraphicFramePr>
        <p:xfrm>
          <a:off x="189756" y="952500"/>
          <a:ext cx="12097344" cy="550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39" y="1124744"/>
            <a:ext cx="8839111" cy="4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9897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2811463" y="-66675"/>
            <a:ext cx="6913562" cy="7635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2A2A2A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defRPr/>
            </a:pP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27" name="TekstniOkvir 26"/>
          <p:cNvSpPr txBox="1">
            <a:spLocks noChangeArrowheads="1"/>
          </p:cNvSpPr>
          <p:nvPr/>
        </p:nvSpPr>
        <p:spPr bwMode="auto">
          <a:xfrm>
            <a:off x="290513" y="2193925"/>
            <a:ext cx="3587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4800" b="1" dirty="0">
                <a:solidFill>
                  <a:srgbClr val="002060"/>
                </a:solidFill>
              </a:rPr>
              <a:t>Z</a:t>
            </a:r>
          </a:p>
        </p:txBody>
      </p:sp>
      <p:sp>
        <p:nvSpPr>
          <p:cNvPr id="28" name="TekstniOkvir 27"/>
          <p:cNvSpPr txBox="1">
            <a:spLocks noChangeArrowheads="1"/>
          </p:cNvSpPr>
          <p:nvPr/>
        </p:nvSpPr>
        <p:spPr bwMode="auto">
          <a:xfrm>
            <a:off x="2014538" y="2193925"/>
            <a:ext cx="3603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4800" b="1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9" name="TekstniOkvir 28"/>
          <p:cNvSpPr txBox="1">
            <a:spLocks noChangeArrowheads="1"/>
          </p:cNvSpPr>
          <p:nvPr/>
        </p:nvSpPr>
        <p:spPr bwMode="auto">
          <a:xfrm>
            <a:off x="4122738" y="2193925"/>
            <a:ext cx="3603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4800" b="1">
                <a:solidFill>
                  <a:srgbClr val="002060"/>
                </a:solidFill>
              </a:rPr>
              <a:t>Š</a:t>
            </a:r>
          </a:p>
        </p:txBody>
      </p:sp>
      <p:sp>
        <p:nvSpPr>
          <p:cNvPr id="30" name="TekstniOkvir 29"/>
          <p:cNvSpPr txBox="1">
            <a:spLocks noChangeArrowheads="1"/>
          </p:cNvSpPr>
          <p:nvPr/>
        </p:nvSpPr>
        <p:spPr bwMode="auto">
          <a:xfrm>
            <a:off x="5353050" y="2220913"/>
            <a:ext cx="3603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4800" b="1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31" name="TekstniOkvir 30"/>
          <p:cNvSpPr txBox="1">
            <a:spLocks noChangeArrowheads="1"/>
          </p:cNvSpPr>
          <p:nvPr/>
        </p:nvSpPr>
        <p:spPr bwMode="auto">
          <a:xfrm>
            <a:off x="6892925" y="2225675"/>
            <a:ext cx="3603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4800" b="1">
                <a:solidFill>
                  <a:srgbClr val="002060"/>
                </a:solidFill>
              </a:rPr>
              <a:t>I</a:t>
            </a:r>
          </a:p>
        </p:txBody>
      </p:sp>
      <p:sp>
        <p:nvSpPr>
          <p:cNvPr id="32" name="TekstniOkvir 31"/>
          <p:cNvSpPr txBox="1">
            <a:spLocks noChangeArrowheads="1"/>
          </p:cNvSpPr>
          <p:nvPr/>
        </p:nvSpPr>
        <p:spPr bwMode="auto">
          <a:xfrm>
            <a:off x="10096500" y="2228850"/>
            <a:ext cx="3603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4800" b="1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33" name="TekstniOkvir 32"/>
          <p:cNvSpPr txBox="1">
            <a:spLocks noChangeArrowheads="1"/>
          </p:cNvSpPr>
          <p:nvPr/>
        </p:nvSpPr>
        <p:spPr bwMode="auto">
          <a:xfrm>
            <a:off x="6569075" y="3268663"/>
            <a:ext cx="3603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4800" b="1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34" name="TekstniOkvir 33"/>
          <p:cNvSpPr txBox="1">
            <a:spLocks noChangeArrowheads="1"/>
          </p:cNvSpPr>
          <p:nvPr/>
        </p:nvSpPr>
        <p:spPr bwMode="auto">
          <a:xfrm>
            <a:off x="4495800" y="3268663"/>
            <a:ext cx="3603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4800" b="1">
                <a:solidFill>
                  <a:srgbClr val="002060"/>
                </a:solidFill>
              </a:rPr>
              <a:t>N</a:t>
            </a:r>
          </a:p>
        </p:txBody>
      </p:sp>
      <p:sp>
        <p:nvSpPr>
          <p:cNvPr id="35" name="TekstniOkvir 34"/>
          <p:cNvSpPr txBox="1">
            <a:spLocks noChangeArrowheads="1"/>
          </p:cNvSpPr>
          <p:nvPr/>
        </p:nvSpPr>
        <p:spPr bwMode="auto">
          <a:xfrm>
            <a:off x="2740025" y="4341813"/>
            <a:ext cx="3603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4800" b="1">
                <a:solidFill>
                  <a:srgbClr val="002060"/>
                </a:solidFill>
              </a:rPr>
              <a:t>R</a:t>
            </a:r>
          </a:p>
        </p:txBody>
      </p:sp>
      <p:sp>
        <p:nvSpPr>
          <p:cNvPr id="36" name="TekstniOkvir 35"/>
          <p:cNvSpPr txBox="1">
            <a:spLocks noChangeArrowheads="1"/>
          </p:cNvSpPr>
          <p:nvPr/>
        </p:nvSpPr>
        <p:spPr bwMode="auto">
          <a:xfrm>
            <a:off x="4691063" y="4341813"/>
            <a:ext cx="3603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4800" b="1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37" name="TekstniOkvir 36"/>
          <p:cNvSpPr txBox="1">
            <a:spLocks noChangeArrowheads="1"/>
          </p:cNvSpPr>
          <p:nvPr/>
        </p:nvSpPr>
        <p:spPr bwMode="auto">
          <a:xfrm>
            <a:off x="6618288" y="4344988"/>
            <a:ext cx="3603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4800" b="1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38" name="TekstniOkvir 37"/>
          <p:cNvSpPr txBox="1">
            <a:spLocks noChangeArrowheads="1"/>
          </p:cNvSpPr>
          <p:nvPr/>
        </p:nvSpPr>
        <p:spPr bwMode="auto">
          <a:xfrm>
            <a:off x="8772525" y="4341813"/>
            <a:ext cx="3587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4800" b="1">
                <a:solidFill>
                  <a:srgbClr val="002060"/>
                </a:solidFill>
              </a:rPr>
              <a:t>U</a:t>
            </a:r>
          </a:p>
        </p:txBody>
      </p:sp>
      <p:sp>
        <p:nvSpPr>
          <p:cNvPr id="39" name="Pravokutnik 38"/>
          <p:cNvSpPr>
            <a:spLocks noChangeArrowheads="1"/>
          </p:cNvSpPr>
          <p:nvPr/>
        </p:nvSpPr>
        <p:spPr bwMode="auto">
          <a:xfrm>
            <a:off x="534988" y="2424113"/>
            <a:ext cx="125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altLang="sr-Latn-RS" sz="2400" b="1" dirty="0" err="1">
                <a:solidFill>
                  <a:schemeClr val="accent3">
                    <a:lumMod val="50000"/>
                  </a:schemeClr>
                </a:solidFill>
              </a:rPr>
              <a:t>ajedno</a:t>
            </a:r>
            <a:endParaRPr lang="hr-HR" altLang="sr-Latn-R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Pravokutnik 39"/>
          <p:cNvSpPr>
            <a:spLocks noChangeArrowheads="1"/>
          </p:cNvSpPr>
          <p:nvPr/>
        </p:nvSpPr>
        <p:spPr bwMode="auto">
          <a:xfrm>
            <a:off x="2327275" y="2401888"/>
            <a:ext cx="1741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altLang="sr-Latn-RS" sz="2400" b="1" dirty="0" err="1">
                <a:solidFill>
                  <a:schemeClr val="accent3">
                    <a:lumMod val="50000"/>
                  </a:schemeClr>
                </a:solidFill>
              </a:rPr>
              <a:t>mbiciozno</a:t>
            </a:r>
            <a:endParaRPr lang="hr-HR" altLang="sr-Latn-R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2" name="Pravokutnik 41"/>
          <p:cNvSpPr>
            <a:spLocks noChangeArrowheads="1"/>
          </p:cNvSpPr>
          <p:nvPr/>
        </p:nvSpPr>
        <p:spPr bwMode="auto">
          <a:xfrm>
            <a:off x="4373563" y="2424113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altLang="sr-Latn-RS" sz="2400" b="1" dirty="0" err="1">
                <a:solidFill>
                  <a:schemeClr val="accent3">
                    <a:lumMod val="50000"/>
                  </a:schemeClr>
                </a:solidFill>
              </a:rPr>
              <a:t>iroko</a:t>
            </a:r>
            <a:endParaRPr lang="hr-HR" altLang="sr-Latn-R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Pravokutnik 43"/>
          <p:cNvSpPr>
            <a:spLocks noChangeArrowheads="1"/>
          </p:cNvSpPr>
          <p:nvPr/>
        </p:nvSpPr>
        <p:spPr bwMode="auto">
          <a:xfrm>
            <a:off x="5527675" y="2443163"/>
            <a:ext cx="1385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altLang="sr-Latn-RS" sz="2400" b="1" dirty="0" err="1">
                <a:solidFill>
                  <a:schemeClr val="accent3">
                    <a:lumMod val="50000"/>
                  </a:schemeClr>
                </a:solidFill>
              </a:rPr>
              <a:t>emeljito</a:t>
            </a:r>
            <a:endParaRPr lang="hr-HR" altLang="sr-Latn-R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Pravokutnik 45"/>
          <p:cNvSpPr>
            <a:spLocks noChangeArrowheads="1"/>
          </p:cNvSpPr>
          <p:nvPr/>
        </p:nvSpPr>
        <p:spPr bwMode="auto">
          <a:xfrm>
            <a:off x="7043738" y="2444750"/>
            <a:ext cx="166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altLang="sr-Latn-RS" sz="2400" b="1" dirty="0" err="1">
                <a:solidFill>
                  <a:schemeClr val="accent3">
                    <a:lumMod val="50000"/>
                  </a:schemeClr>
                </a:solidFill>
              </a:rPr>
              <a:t>novativno</a:t>
            </a:r>
            <a:endParaRPr lang="hr-HR" altLang="sr-Latn-R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9" name="TekstniOkvir 48"/>
          <p:cNvSpPr txBox="1">
            <a:spLocks noChangeArrowheads="1"/>
          </p:cNvSpPr>
          <p:nvPr/>
        </p:nvSpPr>
        <p:spPr bwMode="auto">
          <a:xfrm>
            <a:off x="8739188" y="2228850"/>
            <a:ext cx="3603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sz="4800" b="1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51" name="Pravokutnik 50"/>
          <p:cNvSpPr>
            <a:spLocks noChangeArrowheads="1"/>
          </p:cNvSpPr>
          <p:nvPr/>
        </p:nvSpPr>
        <p:spPr bwMode="auto">
          <a:xfrm>
            <a:off x="8951913" y="2432050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altLang="sr-Latn-RS" sz="2400" b="1" dirty="0" err="1">
                <a:solidFill>
                  <a:schemeClr val="accent3">
                    <a:lumMod val="50000"/>
                  </a:schemeClr>
                </a:solidFill>
              </a:rPr>
              <a:t>rajno</a:t>
            </a:r>
            <a:endParaRPr lang="hr-HR" altLang="sr-Latn-R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" name="Pravokutnik 51"/>
          <p:cNvSpPr>
            <a:spLocks noChangeArrowheads="1"/>
          </p:cNvSpPr>
          <p:nvPr/>
        </p:nvSpPr>
        <p:spPr bwMode="auto">
          <a:xfrm>
            <a:off x="10426700" y="2424113"/>
            <a:ext cx="1674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altLang="sr-Latn-RS" sz="2400" b="1" dirty="0" err="1">
                <a:solidFill>
                  <a:schemeClr val="accent3">
                    <a:lumMod val="50000"/>
                  </a:schemeClr>
                </a:solidFill>
              </a:rPr>
              <a:t>ngažirano</a:t>
            </a:r>
            <a:endParaRPr lang="hr-HR" altLang="sr-Latn-R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3" name="Pravokutnik 52"/>
          <p:cNvSpPr>
            <a:spLocks noChangeArrowheads="1"/>
          </p:cNvSpPr>
          <p:nvPr/>
        </p:nvSpPr>
        <p:spPr bwMode="auto">
          <a:xfrm>
            <a:off x="4795838" y="3489325"/>
            <a:ext cx="1473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altLang="sr-Latn-RS" sz="2400" b="1" dirty="0" err="1">
                <a:solidFill>
                  <a:schemeClr val="accent3">
                    <a:lumMod val="50000"/>
                  </a:schemeClr>
                </a:solidFill>
              </a:rPr>
              <a:t>apredno</a:t>
            </a:r>
            <a:endParaRPr lang="hr-HR" altLang="sr-Latn-R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4" name="Pravokutnik 53"/>
          <p:cNvSpPr>
            <a:spLocks noChangeArrowheads="1"/>
          </p:cNvSpPr>
          <p:nvPr/>
        </p:nvSpPr>
        <p:spPr bwMode="auto">
          <a:xfrm>
            <a:off x="6902450" y="3489325"/>
            <a:ext cx="989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altLang="sr-Latn-RS" sz="2400" b="1" dirty="0">
                <a:solidFill>
                  <a:schemeClr val="accent3">
                    <a:lumMod val="50000"/>
                  </a:schemeClr>
                </a:solidFill>
              </a:rPr>
              <a:t>žurno</a:t>
            </a:r>
          </a:p>
        </p:txBody>
      </p:sp>
      <p:sp>
        <p:nvSpPr>
          <p:cNvPr id="55" name="Pravokutnik 54"/>
          <p:cNvSpPr>
            <a:spLocks noChangeArrowheads="1"/>
          </p:cNvSpPr>
          <p:nvPr/>
        </p:nvSpPr>
        <p:spPr bwMode="auto">
          <a:xfrm>
            <a:off x="2998788" y="4568825"/>
            <a:ext cx="1360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altLang="sr-Latn-RS" sz="2400" b="1" dirty="0" err="1">
                <a:solidFill>
                  <a:schemeClr val="accent3">
                    <a:lumMod val="50000"/>
                  </a:schemeClr>
                </a:solidFill>
              </a:rPr>
              <a:t>azvojno</a:t>
            </a:r>
            <a:endParaRPr lang="hr-HR" altLang="sr-Latn-R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6" name="Pravokutnik 55"/>
          <p:cNvSpPr>
            <a:spLocks noChangeArrowheads="1"/>
          </p:cNvSpPr>
          <p:nvPr/>
        </p:nvSpPr>
        <p:spPr bwMode="auto">
          <a:xfrm>
            <a:off x="5021263" y="4576763"/>
            <a:ext cx="1452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altLang="sr-Latn-RS" sz="2400" b="1" dirty="0" err="1">
                <a:solidFill>
                  <a:schemeClr val="accent3">
                    <a:lumMod val="50000"/>
                  </a:schemeClr>
                </a:solidFill>
              </a:rPr>
              <a:t>psolutno</a:t>
            </a:r>
            <a:endParaRPr lang="hr-HR" altLang="sr-Latn-R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7" name="Pravokutnik 56"/>
          <p:cNvSpPr>
            <a:spLocks noChangeArrowheads="1"/>
          </p:cNvSpPr>
          <p:nvPr/>
        </p:nvSpPr>
        <p:spPr bwMode="auto">
          <a:xfrm>
            <a:off x="6908800" y="4562475"/>
            <a:ext cx="1585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altLang="sr-Latn-RS" sz="2400" b="1" dirty="0" err="1">
                <a:solidFill>
                  <a:schemeClr val="accent3">
                    <a:lumMod val="50000"/>
                  </a:schemeClr>
                </a:solidFill>
              </a:rPr>
              <a:t>inamično</a:t>
            </a:r>
            <a:endParaRPr lang="hr-HR" altLang="sr-Latn-R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Pravokutnik 57"/>
          <p:cNvSpPr>
            <a:spLocks noChangeArrowheads="1"/>
          </p:cNvSpPr>
          <p:nvPr/>
        </p:nvSpPr>
        <p:spPr bwMode="auto">
          <a:xfrm>
            <a:off x="9031288" y="4564063"/>
            <a:ext cx="1065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hr-HR" altLang="sr-Latn-RS" sz="2400" b="1" dirty="0" err="1">
                <a:solidFill>
                  <a:schemeClr val="accent3">
                    <a:lumMod val="50000"/>
                  </a:schemeClr>
                </a:solidFill>
              </a:rPr>
              <a:t>porno</a:t>
            </a:r>
            <a:endParaRPr lang="hr-HR" altLang="sr-Latn-R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845" name="Pravokutnik 58"/>
          <p:cNvSpPr>
            <a:spLocks noChangeArrowheads="1"/>
          </p:cNvSpPr>
          <p:nvPr/>
        </p:nvSpPr>
        <p:spPr bwMode="auto">
          <a:xfrm>
            <a:off x="3293662" y="116821"/>
            <a:ext cx="5431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hr-HR" altLang="sr-Latn-R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 na radu je prva!</a:t>
            </a:r>
          </a:p>
        </p:txBody>
      </p:sp>
      <p:pic>
        <p:nvPicPr>
          <p:cNvPr id="61" name="Slika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6" y="4520400"/>
            <a:ext cx="2486918" cy="1981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70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4" grpId="0"/>
      <p:bldP spid="46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836712"/>
            <a:ext cx="2952328" cy="2330574"/>
          </a:xfrm>
          <a:prstGeom prst="rect">
            <a:avLst/>
          </a:prstGeom>
        </p:spPr>
      </p:pic>
      <p:sp>
        <p:nvSpPr>
          <p:cNvPr id="3" name="TekstniOkvir 2"/>
          <p:cNvSpPr txBox="1">
            <a:spLocks noChangeArrowheads="1"/>
          </p:cNvSpPr>
          <p:nvPr/>
        </p:nvSpPr>
        <p:spPr bwMode="auto">
          <a:xfrm>
            <a:off x="7390556" y="4005064"/>
            <a:ext cx="2808312" cy="5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hr-HR" altLang="sr-Latn-RS" b="1" dirty="0">
                <a:solidFill>
                  <a:srgbClr val="002060"/>
                </a:solidFill>
                <a:latin typeface="Lucida Handwriting" panose="03010101010101010101" pitchFamily="66" charset="0"/>
              </a:rPr>
              <a:t>Unaprijedimo rad  ovlaštenih osoba</a:t>
            </a:r>
          </a:p>
        </p:txBody>
      </p:sp>
      <p:sp>
        <p:nvSpPr>
          <p:cNvPr id="5" name="TekstniOkvir 3"/>
          <p:cNvSpPr txBox="1">
            <a:spLocks noChangeArrowheads="1"/>
          </p:cNvSpPr>
          <p:nvPr/>
        </p:nvSpPr>
        <p:spPr bwMode="auto">
          <a:xfrm>
            <a:off x="3142084" y="5949280"/>
            <a:ext cx="468052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hr-HR" altLang="sr-Latn-RS" sz="3600" b="1" dirty="0">
                <a:solidFill>
                  <a:srgbClr val="C30024"/>
                </a:solidFill>
                <a:latin typeface="Monotype Corsiva" panose="03010101010201010101" pitchFamily="66" charset="0"/>
              </a:rPr>
              <a:t>Zaštita na radu je prva!</a:t>
            </a:r>
          </a:p>
        </p:txBody>
      </p:sp>
      <p:sp>
        <p:nvSpPr>
          <p:cNvPr id="4" name="Rectangle 3"/>
          <p:cNvSpPr/>
          <p:nvPr/>
        </p:nvSpPr>
        <p:spPr>
          <a:xfrm>
            <a:off x="909836" y="2708920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  <a:latin typeface="AR BERKLE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Sretna i sigurna 2018 !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2401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5900" y="260648"/>
            <a:ext cx="9793088" cy="62431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002060"/>
                </a:solidFill>
              </a:rPr>
              <a:t>Ozljede na radu u rh 2015. / 2016. (</a:t>
            </a:r>
            <a:r>
              <a:rPr lang="hr-HR" cap="none" dirty="0">
                <a:solidFill>
                  <a:srgbClr val="002060"/>
                </a:solidFill>
              </a:rPr>
              <a:t>ukupno)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17748" y="6525344"/>
            <a:ext cx="122413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200" dirty="0">
                <a:solidFill>
                  <a:srgbClr val="002060"/>
                </a:solidFill>
              </a:rPr>
              <a:t>Izvor: HZZZSR</a:t>
            </a:r>
          </a:p>
        </p:txBody>
      </p:sp>
      <p:graphicFrame>
        <p:nvGraphicFramePr>
          <p:cNvPr id="5" name="Grafikon 4"/>
          <p:cNvGraphicFramePr>
            <a:graphicFrameLocks/>
          </p:cNvGraphicFramePr>
          <p:nvPr>
            <p:extLst/>
          </p:nvPr>
        </p:nvGraphicFramePr>
        <p:xfrm>
          <a:off x="837828" y="1124744"/>
          <a:ext cx="9865096" cy="528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1537320" y="5686018"/>
            <a:ext cx="91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2015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9323222" y="5686018"/>
            <a:ext cx="117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2000" b="1" dirty="0">
                <a:solidFill>
                  <a:schemeClr val="tx2"/>
                </a:solidFill>
              </a:rPr>
              <a:t> </a:t>
            </a:r>
            <a:r>
              <a:rPr lang="hr-HR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2016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341884" y="1771401"/>
            <a:ext cx="10801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600" b="1" dirty="0">
                <a:solidFill>
                  <a:schemeClr val="tx2"/>
                </a:solidFill>
              </a:rPr>
              <a:t>*16.011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8820021" y="1728161"/>
            <a:ext cx="10801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600" b="1" dirty="0">
                <a:solidFill>
                  <a:schemeClr val="tx2"/>
                </a:solidFill>
              </a:rPr>
              <a:t>*16.235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0486900" y="6356367"/>
            <a:ext cx="158417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600" b="1" dirty="0">
                <a:solidFill>
                  <a:schemeClr val="tx2"/>
                </a:solidFill>
              </a:rPr>
              <a:t>*</a:t>
            </a:r>
            <a:r>
              <a:rPr lang="hr-HR" sz="1200" b="1" dirty="0">
                <a:solidFill>
                  <a:schemeClr val="tx2"/>
                </a:solidFill>
              </a:rPr>
              <a:t>PRIJAVLJENE ONR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907654" y="2418058"/>
            <a:ext cx="10801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600" b="1" dirty="0">
                <a:solidFill>
                  <a:schemeClr val="tx2"/>
                </a:solidFill>
              </a:rPr>
              <a:t>13.161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2417305" y="4783137"/>
            <a:ext cx="10801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600" b="1" dirty="0">
                <a:solidFill>
                  <a:schemeClr val="tx2"/>
                </a:solidFill>
              </a:rPr>
              <a:t>2.850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10018848" y="4747237"/>
            <a:ext cx="10801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600" b="1" dirty="0">
                <a:solidFill>
                  <a:schemeClr val="tx2"/>
                </a:solidFill>
              </a:rPr>
              <a:t> 2.954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9478788" y="2414438"/>
            <a:ext cx="10801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600" b="1" dirty="0">
                <a:solidFill>
                  <a:schemeClr val="tx2"/>
                </a:solidFill>
              </a:rPr>
              <a:t>  13.281</a:t>
            </a:r>
          </a:p>
        </p:txBody>
      </p:sp>
    </p:spTree>
    <p:extLst>
      <p:ext uri="{BB962C8B-B14F-4D97-AF65-F5344CB8AC3E}">
        <p14:creationId xmlns:p14="http://schemas.microsoft.com/office/powerpoint/2010/main" val="37754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3932" y="11088"/>
            <a:ext cx="9793088" cy="62431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002060"/>
                </a:solidFill>
              </a:rPr>
              <a:t>Stopa onr na 1.000 zaposlenih u 2016. </a:t>
            </a:r>
            <a:br>
              <a:rPr lang="hr-HR" dirty="0">
                <a:solidFill>
                  <a:srgbClr val="002060"/>
                </a:solidFill>
              </a:rPr>
            </a:br>
            <a:r>
              <a:rPr lang="hr-HR" sz="2200" dirty="0">
                <a:solidFill>
                  <a:srgbClr val="002060"/>
                </a:solidFill>
              </a:rPr>
              <a:t>prema djelatnosti NKD 2007.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28" y="1168030"/>
            <a:ext cx="6480720" cy="5649679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17748" y="6525344"/>
            <a:ext cx="129614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200" dirty="0">
                <a:solidFill>
                  <a:srgbClr val="002060"/>
                </a:solidFill>
              </a:rPr>
              <a:t>Izradio: ZUZNR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494012" y="818379"/>
            <a:ext cx="364614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b="1" dirty="0">
                <a:solidFill>
                  <a:srgbClr val="FF0000"/>
                </a:solidFill>
              </a:rPr>
              <a:t>Stopa ONR-ukupno RH -11,27</a:t>
            </a:r>
          </a:p>
        </p:txBody>
      </p:sp>
    </p:spTree>
    <p:extLst>
      <p:ext uri="{BB962C8B-B14F-4D97-AF65-F5344CB8AC3E}">
        <p14:creationId xmlns:p14="http://schemas.microsoft.com/office/powerpoint/2010/main" val="2888064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38028" y="284403"/>
            <a:ext cx="8208912" cy="62431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002060"/>
                </a:solidFill>
              </a:rPr>
              <a:t>Broj izgubljenih dana zbog </a:t>
            </a:r>
            <a:r>
              <a:rPr lang="hr-HR" dirty="0" err="1">
                <a:solidFill>
                  <a:srgbClr val="002060"/>
                </a:solidFill>
              </a:rPr>
              <a:t>onr</a:t>
            </a:r>
            <a:r>
              <a:rPr lang="hr-HR" dirty="0">
                <a:solidFill>
                  <a:srgbClr val="002060"/>
                </a:solidFill>
              </a:rPr>
              <a:t> i profesionalnih bolesti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17748" y="6525344"/>
            <a:ext cx="252028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200" dirty="0">
                <a:solidFill>
                  <a:srgbClr val="002060"/>
                </a:solidFill>
              </a:rPr>
              <a:t>Izvor: Časopis sigurnost, 59 (3)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28690"/>
              </p:ext>
            </p:extLst>
          </p:nvPr>
        </p:nvGraphicFramePr>
        <p:xfrm>
          <a:off x="1413892" y="1772816"/>
          <a:ext cx="9535550" cy="4320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GODINA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BROJ DANA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/>
                        <a:t>DNEVNO /</a:t>
                      </a:r>
                      <a:endParaRPr lang="hr-HR" sz="2400" b="1" baseline="0" dirty="0"/>
                    </a:p>
                    <a:p>
                      <a:pPr algn="ctr"/>
                      <a:r>
                        <a:rPr lang="hr-HR" sz="2400" b="1" baseline="0" dirty="0"/>
                        <a:t>PROSJEČNO</a:t>
                      </a:r>
                      <a:endParaRPr lang="hr-H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STOPA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hr-HR" sz="3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2015.</a:t>
                      </a:r>
                      <a:endParaRPr lang="hr-HR" sz="3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859.747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2.747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0,187 %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hr-HR" sz="32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2016.</a:t>
                      </a:r>
                      <a:endParaRPr lang="hr-HR" sz="3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870.227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2.771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0,185 %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09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77988" y="260648"/>
            <a:ext cx="8974733" cy="624317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002060"/>
                </a:solidFill>
              </a:rPr>
              <a:t>Mogući uzroci </a:t>
            </a:r>
            <a:r>
              <a:rPr lang="hr-HR" dirty="0" err="1">
                <a:solidFill>
                  <a:srgbClr val="002060"/>
                </a:solidFill>
              </a:rPr>
              <a:t>onr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4883" y="2333127"/>
            <a:ext cx="4536505" cy="2551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2594" y="2333126"/>
            <a:ext cx="4536506" cy="2551785"/>
          </a:xfrm>
          <a:prstGeom prst="rect">
            <a:avLst/>
          </a:prstGeom>
        </p:spPr>
      </p:pic>
      <p:pic>
        <p:nvPicPr>
          <p:cNvPr id="1026" name="Picture 2" descr="http://www.24sata.hr/media/img/81/8c/0fd151c815c824901b3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0" y="1345040"/>
            <a:ext cx="355239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8300" y="2333128"/>
            <a:ext cx="4536504" cy="2551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r="14480"/>
          <a:stretch/>
        </p:blipFill>
        <p:spPr>
          <a:xfrm rot="5400000">
            <a:off x="696838" y="4228289"/>
            <a:ext cx="2602737" cy="18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0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2" y="188913"/>
            <a:ext cx="8136904" cy="763488"/>
          </a:xfrm>
        </p:spPr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nadzori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917948" y="148931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4000" b="1" dirty="0">
                <a:solidFill>
                  <a:srgbClr val="002060"/>
                </a:solidFill>
              </a:rPr>
              <a:t>Redovni</a:t>
            </a:r>
          </a:p>
        </p:txBody>
      </p:sp>
      <p:sp>
        <p:nvSpPr>
          <p:cNvPr id="4" name="TekstniOkvir 2"/>
          <p:cNvSpPr txBox="1"/>
          <p:nvPr/>
        </p:nvSpPr>
        <p:spPr>
          <a:xfrm>
            <a:off x="7426559" y="1489313"/>
            <a:ext cx="352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4000" b="1" dirty="0">
                <a:solidFill>
                  <a:srgbClr val="002060"/>
                </a:solidFill>
              </a:rPr>
              <a:t>Izvanredni</a:t>
            </a:r>
          </a:p>
        </p:txBody>
      </p:sp>
      <p:sp>
        <p:nvSpPr>
          <p:cNvPr id="5" name="TekstniOkvir 2"/>
          <p:cNvSpPr txBox="1"/>
          <p:nvPr/>
        </p:nvSpPr>
        <p:spPr>
          <a:xfrm>
            <a:off x="3862164" y="2708920"/>
            <a:ext cx="511256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3600" b="1" dirty="0">
                <a:solidFill>
                  <a:srgbClr val="002060"/>
                </a:solidFill>
              </a:rPr>
              <a:t>Plan ZUZNR</a:t>
            </a:r>
          </a:p>
          <a:p>
            <a:pPr marL="342900" indent="-342900" algn="just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3600" b="1" dirty="0">
                <a:solidFill>
                  <a:srgbClr val="002060"/>
                </a:solidFill>
              </a:rPr>
              <a:t>Prijava IR</a:t>
            </a:r>
          </a:p>
          <a:p>
            <a:pPr marL="342900" indent="-342900" algn="just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3600" b="1" dirty="0">
                <a:solidFill>
                  <a:srgbClr val="002060"/>
                </a:solidFill>
              </a:rPr>
              <a:t>Prijave drugih osoba</a:t>
            </a:r>
          </a:p>
        </p:txBody>
      </p:sp>
    </p:spTree>
    <p:extLst>
      <p:ext uri="{BB962C8B-B14F-4D97-AF65-F5344CB8AC3E}">
        <p14:creationId xmlns:p14="http://schemas.microsoft.com/office/powerpoint/2010/main" val="36154368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2" y="188913"/>
            <a:ext cx="8136904" cy="763488"/>
          </a:xfrm>
        </p:spPr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postupanje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917948" y="1489313"/>
            <a:ext cx="90010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3600" b="1" dirty="0">
                <a:solidFill>
                  <a:srgbClr val="002060"/>
                </a:solidFill>
              </a:rPr>
              <a:t>Profesionalno od strane komisija za nadzor</a:t>
            </a: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3600" b="1" dirty="0">
                <a:solidFill>
                  <a:srgbClr val="002060"/>
                </a:solidFill>
              </a:rPr>
              <a:t>Utvrđivanje stanja i nedostataka</a:t>
            </a: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3600" b="1" dirty="0">
                <a:solidFill>
                  <a:srgbClr val="002060"/>
                </a:solidFill>
              </a:rPr>
              <a:t>Mjere i rok za otklanjanje</a:t>
            </a: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3600" b="1" dirty="0">
                <a:solidFill>
                  <a:srgbClr val="002060"/>
                </a:solidFill>
              </a:rPr>
              <a:t>Provjera učinjenog</a:t>
            </a:r>
          </a:p>
          <a:p>
            <a:pPr marL="342900" indent="-342900">
              <a:lnSpc>
                <a:spcPct val="9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3600" b="1" dirty="0">
                <a:solidFill>
                  <a:srgbClr val="002060"/>
                </a:solidFill>
              </a:rPr>
              <a:t>Izvješće ravnatelju ZUZNR</a:t>
            </a:r>
          </a:p>
        </p:txBody>
      </p:sp>
    </p:spTree>
    <p:extLst>
      <p:ext uri="{BB962C8B-B14F-4D97-AF65-F5344CB8AC3E}">
        <p14:creationId xmlns:p14="http://schemas.microsoft.com/office/powerpoint/2010/main" val="167389167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90156" y="188640"/>
            <a:ext cx="8136904" cy="763488"/>
          </a:xfrm>
        </p:spPr>
        <p:txBody>
          <a:bodyPr/>
          <a:lstStyle/>
          <a:p>
            <a:pPr algn="r"/>
            <a:r>
              <a:rPr lang="hr-HR" dirty="0">
                <a:solidFill>
                  <a:srgbClr val="002060"/>
                </a:solidFill>
              </a:rPr>
              <a:t>Zaprimljene primjedbe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77788" y="908720"/>
            <a:ext cx="11449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rgbClr val="002060"/>
                </a:solidFill>
              </a:rPr>
              <a:t>Poslodavci traže izvršenje usluge bez stvarnog rada</a:t>
            </a:r>
          </a:p>
          <a:p>
            <a:pPr marL="342900" indent="-342900"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hr-HR" sz="800" b="1" dirty="0">
              <a:solidFill>
                <a:srgbClr val="002060"/>
              </a:solidFill>
            </a:endParaRPr>
          </a:p>
          <a:p>
            <a:pPr marL="342900" indent="-342900"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rgbClr val="002060"/>
                </a:solidFill>
              </a:rPr>
              <a:t>Nakon dobivanja ovlaštenja pojedini subjekti smanjili su broj zaposlenih stručnjaka, a dalje rade kao da je „sve u redu”</a:t>
            </a:r>
          </a:p>
          <a:p>
            <a:pPr marL="342900" indent="-342900"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hr-HR" sz="800" b="1" dirty="0">
              <a:solidFill>
                <a:srgbClr val="002060"/>
              </a:solidFill>
            </a:endParaRPr>
          </a:p>
          <a:p>
            <a:pPr marL="342900" indent="-342900"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rgbClr val="002060"/>
                </a:solidFill>
              </a:rPr>
              <a:t>Poslove na terenu obavljaju nestručne osobe, a dokumente potpisuju druge osobe iz sjedišta tvrtke</a:t>
            </a:r>
          </a:p>
          <a:p>
            <a:pPr marL="342900" indent="-342900"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hr-HR" sz="800" b="1" dirty="0">
              <a:solidFill>
                <a:srgbClr val="002060"/>
              </a:solidFill>
            </a:endParaRPr>
          </a:p>
          <a:p>
            <a:pPr marL="342900" indent="-342900"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rgbClr val="002060"/>
                </a:solidFill>
              </a:rPr>
              <a:t>Osposobljavanja za rad na siguran način vrše se bez programa, na površan način, bez praktičnog dijela, testovi nisu primjereni poslovima već su istovjetni za sve, kao i to da predavači rješavaju testove radnicima, </a:t>
            </a:r>
            <a:r>
              <a:rPr lang="hr-H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„NA TELEFONSKI POZIV”</a:t>
            </a:r>
          </a:p>
          <a:p>
            <a:pPr marL="342900" indent="-342900"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hr-HR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rgbClr val="002060"/>
                </a:solidFill>
              </a:rPr>
              <a:t>Prekomjerno ugovaranje poslova s korisnicima bez dovoljno kadrovskih kapaciteta čime se dovodi u pitanje kvaliteta rada tj. pružanja usluga</a:t>
            </a:r>
          </a:p>
          <a:p>
            <a:pPr marL="342900" indent="-342900"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hr-HR" sz="800" b="1" dirty="0">
              <a:solidFill>
                <a:srgbClr val="002060"/>
              </a:solidFill>
            </a:endParaRPr>
          </a:p>
          <a:p>
            <a:pPr marL="342900" indent="-342900"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rgbClr val="002060"/>
                </a:solidFill>
              </a:rPr>
              <a:t>Poslodavcu se ne savjetuje da mora zaposliti stručnjaka ZNR</a:t>
            </a:r>
          </a:p>
          <a:p>
            <a:pPr marL="342900" indent="-342900"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hr-HR" sz="800" b="1" dirty="0">
              <a:solidFill>
                <a:srgbClr val="002060"/>
              </a:solidFill>
            </a:endParaRPr>
          </a:p>
          <a:p>
            <a:pPr marL="342900" indent="-342900" algn="just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rgbClr val="002060"/>
                </a:solidFill>
              </a:rPr>
              <a:t>Rad na crno</a:t>
            </a:r>
          </a:p>
        </p:txBody>
      </p:sp>
    </p:spTree>
    <p:extLst>
      <p:ext uri="{BB962C8B-B14F-4D97-AF65-F5344CB8AC3E}">
        <p14:creationId xmlns:p14="http://schemas.microsoft.com/office/powerpoint/2010/main" val="343960231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ija2" id="{0D18544E-6424-41D9-BA48-96A4CDF54A65}" vid="{117E04C5-1DEA-45C1-A8BE-E4A59016E2B3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PowerPoint_ZUZNR</Template>
  <TotalTime>0</TotalTime>
  <Words>1143</Words>
  <Application>Microsoft Office PowerPoint</Application>
  <PresentationFormat>Custom</PresentationFormat>
  <Paragraphs>144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BatangChe</vt:lpstr>
      <vt:lpstr>AR BERKLEY</vt:lpstr>
      <vt:lpstr>Arial</vt:lpstr>
      <vt:lpstr>Arial Black</vt:lpstr>
      <vt:lpstr>Calibri</vt:lpstr>
      <vt:lpstr>Century Gothic</vt:lpstr>
      <vt:lpstr>Lucida Handwriting</vt:lpstr>
      <vt:lpstr>Monotype Corsiva</vt:lpstr>
      <vt:lpstr>Times New Roman</vt:lpstr>
      <vt:lpstr>Wingdings</vt:lpstr>
      <vt:lpstr>Continental_Europe_16x9</vt:lpstr>
      <vt:lpstr>Stručna konferencija i skup zaštite na radu</vt:lpstr>
      <vt:lpstr>Zavod za unapređivanje zaštite na radu</vt:lpstr>
      <vt:lpstr>Ozljede na radu u rh 2015. / 2016. (ukupno)</vt:lpstr>
      <vt:lpstr>Stopa onr na 1.000 zaposlenih u 2016.  prema djelatnosti NKD 2007.</vt:lpstr>
      <vt:lpstr>Broj izgubljenih dana zbog onr i profesionalnih bolesti</vt:lpstr>
      <vt:lpstr>Mogući uzroci onr</vt:lpstr>
      <vt:lpstr>nadzori</vt:lpstr>
      <vt:lpstr>postupanje</vt:lpstr>
      <vt:lpstr>Zaprimljene primjedbe</vt:lpstr>
      <vt:lpstr>OBAVIJEST/POZIV NA PRIJAVU NEZAKONITOG OBAVLJANJA POSLOVA ZAŠTITE NA RADU</vt:lpstr>
      <vt:lpstr>Najčešće utvrđeni propusti u provedenim nadzorima (1)</vt:lpstr>
      <vt:lpstr>Najčešće utvrđeni propusti u provedenim nadzorima (2)</vt:lpstr>
      <vt:lpstr>Najčešće utvrđeni propusti u provedenim nadzorima (3)</vt:lpstr>
      <vt:lpstr>Najčešće utvrđeni propusti u provedenim nadzorima                                                                                                                        (4)</vt:lpstr>
      <vt:lpstr>IS ZNR ZUZNR </vt:lpstr>
      <vt:lpstr>Zaključno </vt:lpstr>
      <vt:lpstr>Zaključno  </vt:lpstr>
      <vt:lpstr>PowerPoint Presentation</vt:lpstr>
      <vt:lpstr>Ovlaštene osobe za poslove znr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2016-10-11T11:11:51Z</dcterms:created>
  <dcterms:modified xsi:type="dcterms:W3CDTF">2017-12-07T11:20:07Z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