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342" r:id="rId3"/>
    <p:sldId id="300" r:id="rId4"/>
    <p:sldId id="259" r:id="rId5"/>
    <p:sldId id="306" r:id="rId6"/>
    <p:sldId id="308" r:id="rId7"/>
    <p:sldId id="315" r:id="rId8"/>
    <p:sldId id="309" r:id="rId9"/>
    <p:sldId id="313" r:id="rId10"/>
    <p:sldId id="319" r:id="rId11"/>
    <p:sldId id="321" r:id="rId12"/>
    <p:sldId id="325" r:id="rId13"/>
    <p:sldId id="327" r:id="rId14"/>
    <p:sldId id="335" r:id="rId15"/>
    <p:sldId id="337" r:id="rId16"/>
    <p:sldId id="339" r:id="rId17"/>
    <p:sldId id="332" r:id="rId18"/>
    <p:sldId id="331" r:id="rId19"/>
    <p:sldId id="330" r:id="rId20"/>
    <p:sldId id="340" r:id="rId21"/>
    <p:sldId id="334" r:id="rId22"/>
    <p:sldId id="297" r:id="rId23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529B"/>
    <a:srgbClr val="6E6E6E"/>
    <a:srgbClr val="C30024"/>
    <a:srgbClr val="006666"/>
    <a:srgbClr val="33CCCC"/>
    <a:srgbClr val="4DC8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618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Knjig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Knjiga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Knjiga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Knjiga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'Teške ONR'!$B$1</c:f>
              <c:strCache>
                <c:ptCount val="1"/>
                <c:pt idx="0">
                  <c:v>Broj teških ozljeda na radu u RH</c:v>
                </c:pt>
              </c:strCache>
            </c:strRef>
          </c:tx>
          <c:spPr>
            <a:solidFill>
              <a:srgbClr val="3C529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E6E6E"/>
              </a:solidFill>
              <a:ln>
                <a:solidFill>
                  <a:srgbClr val="6E6E6E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C30024"/>
              </a:solidFill>
              <a:ln>
                <a:solidFill>
                  <a:srgbClr val="C30024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'Teške ONR'!$A$2:$A$4</c:f>
              <c:strCache>
                <c:ptCount val="3"/>
                <c:pt idx="0">
                  <c:v>2014.</c:v>
                </c:pt>
                <c:pt idx="1">
                  <c:v>2015.</c:v>
                </c:pt>
                <c:pt idx="2">
                  <c:v>2016.</c:v>
                </c:pt>
              </c:strCache>
            </c:strRef>
          </c:cat>
          <c:val>
            <c:numRef>
              <c:f>'Teške ONR'!$B$2:$B$4</c:f>
              <c:numCache>
                <c:formatCode>General</c:formatCode>
                <c:ptCount val="3"/>
                <c:pt idx="0">
                  <c:v>1544</c:v>
                </c:pt>
                <c:pt idx="1">
                  <c:v>1658</c:v>
                </c:pt>
                <c:pt idx="2">
                  <c:v>1787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414792"/>
        <c:axId val="197749592"/>
      </c:barChart>
      <c:catAx>
        <c:axId val="197414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RS"/>
          </a:p>
        </c:txPr>
        <c:crossAx val="197749592"/>
        <c:crosses val="autoZero"/>
        <c:auto val="1"/>
        <c:lblAlgn val="ctr"/>
        <c:lblOffset val="100"/>
        <c:noMultiLvlLbl val="0"/>
      </c:catAx>
      <c:valAx>
        <c:axId val="197749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RS"/>
          </a:p>
        </c:txPr>
        <c:crossAx val="197414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'Smrtne ONR'!$B$1</c:f>
              <c:strCache>
                <c:ptCount val="1"/>
                <c:pt idx="0">
                  <c:v>Broj smrtnih ozljeda na radu u RH</c:v>
                </c:pt>
              </c:strCache>
            </c:strRef>
          </c:tx>
          <c:spPr>
            <a:solidFill>
              <a:srgbClr val="6E6E6E"/>
            </a:solidFill>
            <a:ln>
              <a:solidFill>
                <a:srgbClr val="6E6E6E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3C529B"/>
              </a:solidFill>
              <a:ln>
                <a:solidFill>
                  <a:srgbClr val="3C529B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C30024"/>
              </a:solidFill>
              <a:ln>
                <a:solidFill>
                  <a:srgbClr val="C30024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'Smrtne ONR'!$A$2:$A$4</c:f>
              <c:strCache>
                <c:ptCount val="3"/>
                <c:pt idx="0">
                  <c:v>2014.</c:v>
                </c:pt>
                <c:pt idx="1">
                  <c:v>2015.</c:v>
                </c:pt>
                <c:pt idx="2">
                  <c:v>2016.</c:v>
                </c:pt>
              </c:strCache>
            </c:strRef>
          </c:cat>
          <c:val>
            <c:numRef>
              <c:f>'Smrtne ONR'!$B$2:$B$4</c:f>
              <c:numCache>
                <c:formatCode>General</c:formatCode>
                <c:ptCount val="3"/>
                <c:pt idx="0">
                  <c:v>16</c:v>
                </c:pt>
                <c:pt idx="1">
                  <c:v>22</c:v>
                </c:pt>
                <c:pt idx="2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750376"/>
        <c:axId val="197750768"/>
      </c:barChart>
      <c:catAx>
        <c:axId val="197750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RS"/>
          </a:p>
        </c:txPr>
        <c:crossAx val="197750768"/>
        <c:crosses val="autoZero"/>
        <c:auto val="1"/>
        <c:lblAlgn val="ctr"/>
        <c:lblOffset val="100"/>
        <c:noMultiLvlLbl val="0"/>
      </c:catAx>
      <c:valAx>
        <c:axId val="197750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RS"/>
          </a:p>
        </c:txPr>
        <c:crossAx val="197750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6E6E6E"/>
      </a:solidFill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Prekršaji!$B$1</c:f>
              <c:strCache>
                <c:ptCount val="1"/>
                <c:pt idx="0">
                  <c:v>Broj naplaćenih kazni na mjestu počinjenja prekršaja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E6E6E"/>
              </a:solidFill>
              <a:ln>
                <a:solidFill>
                  <a:srgbClr val="6E6E6E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3C529B"/>
              </a:solidFill>
              <a:ln>
                <a:solidFill>
                  <a:srgbClr val="3C529B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C30024"/>
              </a:solidFill>
              <a:ln>
                <a:solidFill>
                  <a:srgbClr val="C30024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Prekršaji!$A$2:$A$4</c:f>
              <c:strCache>
                <c:ptCount val="3"/>
                <c:pt idx="0">
                  <c:v>2014.</c:v>
                </c:pt>
                <c:pt idx="1">
                  <c:v>2015.</c:v>
                </c:pt>
                <c:pt idx="2">
                  <c:v>2016.</c:v>
                </c:pt>
              </c:strCache>
            </c:strRef>
          </c:cat>
          <c:val>
            <c:numRef>
              <c:f>Prekršaji!$B$2:$B$4</c:f>
              <c:numCache>
                <c:formatCode>General</c:formatCode>
                <c:ptCount val="3"/>
                <c:pt idx="0">
                  <c:v>100</c:v>
                </c:pt>
                <c:pt idx="1">
                  <c:v>624</c:v>
                </c:pt>
                <c:pt idx="2">
                  <c:v>625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751552"/>
        <c:axId val="197751944"/>
      </c:barChart>
      <c:catAx>
        <c:axId val="19775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RS"/>
          </a:p>
        </c:txPr>
        <c:crossAx val="197751944"/>
        <c:crosses val="autoZero"/>
        <c:auto val="1"/>
        <c:lblAlgn val="ctr"/>
        <c:lblOffset val="100"/>
        <c:noMultiLvlLbl val="0"/>
      </c:catAx>
      <c:valAx>
        <c:axId val="197751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RS"/>
          </a:p>
        </c:txPr>
        <c:crossAx val="197751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6E6E6E"/>
      </a:solidFill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List4!$B$1</c:f>
              <c:strCache>
                <c:ptCount val="1"/>
                <c:pt idx="0">
                  <c:v>Novčani iznosi od naplaćenih kazni (kn)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E6E6E"/>
              </a:solidFill>
              <a:ln>
                <a:solidFill>
                  <a:srgbClr val="6E6E6E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3C529B"/>
              </a:solidFill>
              <a:ln>
                <a:solidFill>
                  <a:srgbClr val="3C529B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C30024"/>
              </a:solidFill>
              <a:ln>
                <a:solidFill>
                  <a:srgbClr val="C30024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List4!$A$2:$A$4</c:f>
              <c:strCache>
                <c:ptCount val="3"/>
                <c:pt idx="0">
                  <c:v>2014.</c:v>
                </c:pt>
                <c:pt idx="1">
                  <c:v>2015.</c:v>
                </c:pt>
                <c:pt idx="2">
                  <c:v>2016.</c:v>
                </c:pt>
              </c:strCache>
            </c:strRef>
          </c:cat>
          <c:val>
            <c:numRef>
              <c:f>List4!$B$2:$B$4</c:f>
              <c:numCache>
                <c:formatCode>#,##0</c:formatCode>
                <c:ptCount val="3"/>
                <c:pt idx="0">
                  <c:v>565000</c:v>
                </c:pt>
                <c:pt idx="1">
                  <c:v>3100000</c:v>
                </c:pt>
                <c:pt idx="2">
                  <c:v>3200000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752728"/>
        <c:axId val="197753120"/>
      </c:barChart>
      <c:catAx>
        <c:axId val="197752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RS"/>
          </a:p>
        </c:txPr>
        <c:crossAx val="197753120"/>
        <c:crosses val="autoZero"/>
        <c:auto val="1"/>
        <c:lblAlgn val="ctr"/>
        <c:lblOffset val="100"/>
        <c:noMultiLvlLbl val="0"/>
      </c:catAx>
      <c:valAx>
        <c:axId val="197753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RS"/>
          </a:p>
        </c:txPr>
        <c:crossAx val="197752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6E6E6E"/>
      </a:solidFill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3B466-5F92-4F69-8924-031B5F9C9D44}" type="datetimeFigureOut">
              <a:rPr lang="hr-HR" smtClean="0"/>
              <a:t>29.11.2017.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0F690-AA9E-4263-885A-F9FAAC1402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7128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EE4C8-349F-49AB-9C3A-CBDDDCEE5BD3}" type="datetimeFigureOut">
              <a:rPr lang="hr-HR" smtClean="0"/>
              <a:t>29.11.2017.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2FE46-2DE5-4981-81BE-1071E386F0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4879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90115" name="Footer Placeholder 6"/>
          <p:cNvSpPr txBox="1">
            <a:spLocks noGrp="1"/>
          </p:cNvSpPr>
          <p:nvPr/>
        </p:nvSpPr>
        <p:spPr bwMode="auto">
          <a:xfrm>
            <a:off x="0" y="9370868"/>
            <a:ext cx="2918831" cy="49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hr-H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173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90115" name="Footer Placeholder 6"/>
          <p:cNvSpPr txBox="1">
            <a:spLocks noGrp="1"/>
          </p:cNvSpPr>
          <p:nvPr/>
        </p:nvSpPr>
        <p:spPr bwMode="auto">
          <a:xfrm>
            <a:off x="0" y="9370868"/>
            <a:ext cx="2918831" cy="49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hr-H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173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2524477" y="2056413"/>
            <a:ext cx="8915399" cy="22627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hr-HR" sz="3600" b="1" dirty="0" smtClean="0">
                <a:solidFill>
                  <a:srgbClr val="C300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INSPEKCIJA RADA: 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hr-HR" sz="3600" b="1" dirty="0" smtClean="0">
                <a:solidFill>
                  <a:srgbClr val="C300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UČINAK PREKRŠAJNOG KAŽNJAVANJA NA STANJE ZAŠTITE NA RADU U RH</a:t>
            </a:r>
            <a:endParaRPr lang="hr-H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Slika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712" y="255377"/>
            <a:ext cx="4829480" cy="1557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niOkvir 2"/>
          <p:cNvSpPr txBox="1">
            <a:spLocks noChangeArrowheads="1"/>
          </p:cNvSpPr>
          <p:nvPr/>
        </p:nvSpPr>
        <p:spPr bwMode="auto">
          <a:xfrm>
            <a:off x="1197621" y="5215215"/>
            <a:ext cx="43049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hr-HR" altLang="sr-Latn-RS" b="1" dirty="0" smtClean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Zagreb, 07.12.2017.</a:t>
            </a:r>
            <a:endParaRPr lang="hr-HR" altLang="sr-Latn-RS" b="1" dirty="0">
              <a:solidFill>
                <a:srgbClr val="3C52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0" y="3317734"/>
            <a:ext cx="16426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INSPEKTORAT RADA</a:t>
            </a:r>
            <a:endParaRPr lang="hr-HR" sz="105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865" y="4292845"/>
            <a:ext cx="2641588" cy="2583403"/>
          </a:xfrm>
          <a:prstGeom prst="rect">
            <a:avLst/>
          </a:prstGeom>
        </p:spPr>
      </p:pic>
      <p:sp>
        <p:nvSpPr>
          <p:cNvPr id="8" name="Podnaslov 2"/>
          <p:cNvSpPr txBox="1">
            <a:spLocks/>
          </p:cNvSpPr>
          <p:nvPr/>
        </p:nvSpPr>
        <p:spPr bwMode="auto">
          <a:xfrm>
            <a:off x="7405997" y="5215215"/>
            <a:ext cx="431958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4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0165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73025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95885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18745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6446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1018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5590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0162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None/>
            </a:pPr>
            <a:r>
              <a:rPr lang="hr-HR" altLang="sr-Latn-RS" sz="2000" b="1" dirty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Krešimir </a:t>
            </a:r>
            <a:r>
              <a:rPr lang="hr-HR" altLang="sr-Latn-RS" sz="2000" b="1" dirty="0" err="1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Kaćunko</a:t>
            </a:r>
            <a:r>
              <a:rPr lang="hr-HR" altLang="sr-Latn-RS" sz="2000" b="1" dirty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altLang="sr-Latn-RS" sz="2000" b="1" dirty="0" err="1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dipl.ing.stroj</a:t>
            </a:r>
            <a:r>
              <a:rPr lang="hr-HR" altLang="sr-Latn-RS" sz="2000" b="1" dirty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r" eaLnBrk="1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None/>
            </a:pPr>
            <a:r>
              <a:rPr lang="hr-HR" altLang="sr-Latn-RS" sz="2000" b="1" dirty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Voditelj Službe za nadzor zaštite na radu u Inspektoratu rada</a:t>
            </a:r>
          </a:p>
        </p:txBody>
      </p:sp>
    </p:spTree>
    <p:extLst>
      <p:ext uri="{BB962C8B-B14F-4D97-AF65-F5344CB8AC3E}">
        <p14:creationId xmlns:p14="http://schemas.microsoft.com/office/powerpoint/2010/main" val="47587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873828" y="1352942"/>
            <a:ext cx="8752115" cy="48177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PREKRŠAJNO KAŽNJIVO: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ovjereniku radnika nije osigurano vrijeme za obnavljanje dužnosti povjerenika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Visina kazne na mjestu počinjenja: </a:t>
            </a: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1.900,00 </a:t>
            </a: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(pravna osoba</a:t>
            </a: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r-H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1.500,00 </a:t>
            </a: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(odgovorna osoba)</a:t>
            </a:r>
          </a:p>
          <a:p>
            <a:pPr marL="0" indent="0">
              <a:buNone/>
            </a:pPr>
            <a:endParaRPr lang="hr-H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NIJE PREKRŠAJNO KAŽNJIVO: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r-HR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 isti povjerenik zatečen na obavljanju svojih poslova upravljanja viličarom, a da nije stručno sposoban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Opet „samo” usmeno rješenje o udaljavanju radnika s tih poslova dok ne stekne stručnost</a:t>
            </a:r>
            <a:endParaRPr lang="hr-H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2807529" y="568126"/>
            <a:ext cx="8911687" cy="710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hr-HR" sz="2900" b="1" dirty="0" smtClean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ČINJENICE IZ INSPEKCIJSKIH NADZORA</a:t>
            </a:r>
            <a:endParaRPr lang="hr-HR" sz="2900" b="1" dirty="0">
              <a:solidFill>
                <a:srgbClr val="3C52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13" y="2718967"/>
            <a:ext cx="3368858" cy="2080269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0" y="796252"/>
            <a:ext cx="16426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INSPEKTORAT RADA</a:t>
            </a:r>
            <a:endParaRPr lang="hr-HR" sz="105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80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48883" y="3909529"/>
            <a:ext cx="7277877" cy="2617516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hr-HR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NIJE PREKRŠAJNO KAŽNJIVO: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Inspektor utvrdio propust poslodavca, radnik se ozlijedio na neispravnom sredstvu rada (dvostrana brusilica)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Inspektor je izrekao samo usmeno rješenje o </a:t>
            </a: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zabrani uporabe </a:t>
            </a: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brusilice </a:t>
            </a:r>
            <a:endParaRPr lang="hr-H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2807529" y="568126"/>
            <a:ext cx="8911687" cy="710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hr-HR" sz="2900" b="1" dirty="0" smtClean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ČINJENICE IZ INSPEKCIJSKIH NADZORA</a:t>
            </a:r>
            <a:endParaRPr lang="hr-HR" sz="2900" b="1" dirty="0">
              <a:solidFill>
                <a:srgbClr val="3C52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992" y="3806854"/>
            <a:ext cx="2654874" cy="2654874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1632858" y="1455576"/>
            <a:ext cx="9993086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200" b="1" dirty="0">
                <a:latin typeface="Arial" panose="020B0604020202020204" pitchFamily="34" charset="0"/>
                <a:cs typeface="Arial" panose="020B0604020202020204" pitchFamily="34" charset="0"/>
              </a:rPr>
              <a:t>PREKRŠAJNO KAŽNJIVO:</a:t>
            </a:r>
            <a:endParaRPr lang="hr-H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oslodavac </a:t>
            </a: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nije odmah obavijestio Inspektorat </a:t>
            </a: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 nastanku </a:t>
            </a: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teže ozljede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Visina kazne na mjestu počinjenja: 10.000,00 (pravna osoba)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</a:t>
            </a: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1.900,00 </a:t>
            </a: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(odgovorna osoba)</a:t>
            </a:r>
          </a:p>
          <a:p>
            <a:endParaRPr lang="hr-HR" sz="22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0" y="796252"/>
            <a:ext cx="16426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INSPEKTORAT RADA</a:t>
            </a:r>
            <a:endParaRPr lang="hr-HR" sz="105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91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8323" y="1676400"/>
            <a:ext cx="7189270" cy="47803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PREKRŠAJNO KAŽNJIVO: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Inspektor utvrdio da je u </a:t>
            </a:r>
            <a:r>
              <a:rPr lang="hr-H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caffe</a:t>
            </a: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baru izrađena procjena, ali ne odgovara stvarnom stanju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Drugi inspektor utvrdio u proizvodnji metalnih dijelova da procjena ne odgovara stvarnom stanju (rizicima)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Obojica su izrekla istu novčanu kaznu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Visina kazne na mjestu počinjenja: </a:t>
            </a:r>
            <a:endParaRPr lang="hr-HR" sz="2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r-HR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10.000,00 </a:t>
            </a:r>
            <a:r>
              <a:rPr lang="hr-HR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(pravna osoba</a:t>
            </a:r>
            <a:r>
              <a:rPr lang="hr-HR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r-HR" sz="2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1.900,00 </a:t>
            </a:r>
            <a:r>
              <a:rPr lang="hr-HR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(odgovorna osoba)</a:t>
            </a:r>
          </a:p>
          <a:p>
            <a:pPr>
              <a:buFontTx/>
              <a:buChar char="-"/>
            </a:pPr>
            <a:endParaRPr lang="hr-H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hr-H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0" y="817130"/>
            <a:ext cx="16426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INSPEKTORAT RADA</a:t>
            </a:r>
            <a:endParaRPr lang="hr-HR" sz="105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2807529" y="568126"/>
            <a:ext cx="8911687" cy="710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hr-HR" sz="2900" b="1" dirty="0" smtClean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ČINJENICE IZ INSPEKCIJSKIH NADZORA</a:t>
            </a:r>
            <a:endParaRPr lang="hr-HR" sz="2900" b="1" dirty="0">
              <a:solidFill>
                <a:srgbClr val="3C52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/>
          <a:srcRect l="15413" t="8589" r="7858" b="6537"/>
          <a:stretch/>
        </p:blipFill>
        <p:spPr>
          <a:xfrm>
            <a:off x="7837850" y="1949057"/>
            <a:ext cx="4170614" cy="460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8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29032" y="527360"/>
            <a:ext cx="8911687" cy="579539"/>
          </a:xfrm>
        </p:spPr>
        <p:txBody>
          <a:bodyPr>
            <a:normAutofit/>
          </a:bodyPr>
          <a:lstStyle/>
          <a:p>
            <a:pPr algn="ctr"/>
            <a:r>
              <a:rPr lang="hr-HR" sz="2900" b="1" dirty="0" smtClean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BROJČANI PODACI IZ NADZORA</a:t>
            </a:r>
            <a:endParaRPr lang="hr-HR" sz="2900" b="1" dirty="0">
              <a:solidFill>
                <a:srgbClr val="3C52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0" y="817130"/>
            <a:ext cx="16426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INSPEKTORAT RADA</a:t>
            </a:r>
            <a:endParaRPr lang="hr-HR" sz="105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afikon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958094"/>
              </p:ext>
            </p:extLst>
          </p:nvPr>
        </p:nvGraphicFramePr>
        <p:xfrm>
          <a:off x="1847461" y="1296955"/>
          <a:ext cx="8789405" cy="4917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938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0" y="817130"/>
            <a:ext cx="16426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INSPEKTORAT RADA</a:t>
            </a:r>
            <a:endParaRPr lang="hr-HR" sz="105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2229032" y="527360"/>
            <a:ext cx="8911687" cy="5795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900" b="1" smtClean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BROJČANI PODACI IZ NADZORA</a:t>
            </a:r>
            <a:endParaRPr lang="hr-HR" sz="2900" b="1" dirty="0">
              <a:solidFill>
                <a:srgbClr val="3C52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afikon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5270693"/>
              </p:ext>
            </p:extLst>
          </p:nvPr>
        </p:nvGraphicFramePr>
        <p:xfrm>
          <a:off x="1875453" y="1231642"/>
          <a:ext cx="9143999" cy="4693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niOkvir 8"/>
          <p:cNvSpPr txBox="1"/>
          <p:nvPr/>
        </p:nvSpPr>
        <p:spPr>
          <a:xfrm>
            <a:off x="2528102" y="6130213"/>
            <a:ext cx="7838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* napomena:  9 radnika umrlo na poslu od kronične ili </a:t>
            </a:r>
            <a:r>
              <a:rPr lang="hr-HR" smtClean="0">
                <a:latin typeface="Arial" panose="020B0604020202020204" pitchFamily="34" charset="0"/>
                <a:cs typeface="Arial" panose="020B0604020202020204" pitchFamily="34" charset="0"/>
              </a:rPr>
              <a:t>akutne bolesti (2016.)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62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0" y="817130"/>
            <a:ext cx="16426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INSPEKTORAT RADA</a:t>
            </a:r>
            <a:endParaRPr lang="hr-HR" sz="105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2229032" y="527360"/>
            <a:ext cx="8911687" cy="579539"/>
          </a:xfrm>
        </p:spPr>
        <p:txBody>
          <a:bodyPr>
            <a:normAutofit/>
          </a:bodyPr>
          <a:lstStyle/>
          <a:p>
            <a:pPr algn="ctr"/>
            <a:r>
              <a:rPr lang="hr-HR" sz="2900" b="1" dirty="0" smtClean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BROJČANI PODACI IZ NADZORA</a:t>
            </a:r>
            <a:endParaRPr lang="hr-HR" sz="2900" b="1" dirty="0">
              <a:solidFill>
                <a:srgbClr val="3C52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afikon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7487446"/>
              </p:ext>
            </p:extLst>
          </p:nvPr>
        </p:nvGraphicFramePr>
        <p:xfrm>
          <a:off x="1803042" y="1481069"/>
          <a:ext cx="9487496" cy="4841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624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0" y="817130"/>
            <a:ext cx="16426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INSPEKTORAT RADA</a:t>
            </a:r>
            <a:endParaRPr lang="hr-HR" sz="105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2229032" y="527360"/>
            <a:ext cx="8911687" cy="579539"/>
          </a:xfrm>
        </p:spPr>
        <p:txBody>
          <a:bodyPr>
            <a:normAutofit/>
          </a:bodyPr>
          <a:lstStyle/>
          <a:p>
            <a:pPr algn="ctr"/>
            <a:r>
              <a:rPr lang="hr-HR" sz="2900" b="1" dirty="0" smtClean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BROJČANI PODACI IZ NADZORA</a:t>
            </a:r>
            <a:endParaRPr lang="hr-HR" sz="2900" b="1" dirty="0">
              <a:solidFill>
                <a:srgbClr val="3C52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afikon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3441351"/>
              </p:ext>
            </p:extLst>
          </p:nvPr>
        </p:nvGraphicFramePr>
        <p:xfrm>
          <a:off x="1838131" y="1250302"/>
          <a:ext cx="9629191" cy="5187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592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SZGDC1.mrms.hr\Desktop$\kkacunko\Desktop\botanički_vrt_2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485" y="933061"/>
            <a:ext cx="8980390" cy="52997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0" y="817130"/>
            <a:ext cx="16426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INSPEKTORAT RADA</a:t>
            </a:r>
            <a:endParaRPr lang="hr-HR" sz="105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49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24417" y="908050"/>
            <a:ext cx="10972800" cy="431800"/>
          </a:xfrm>
        </p:spPr>
        <p:txBody>
          <a:bodyPr/>
          <a:lstStyle/>
          <a:p>
            <a:pPr marL="0" indent="0">
              <a:buNone/>
            </a:pPr>
            <a:r>
              <a:rPr lang="sr-Latn-CS" dirty="0">
                <a:solidFill>
                  <a:schemeClr val="bg1"/>
                </a:solidFill>
              </a:rPr>
              <a:t> </a:t>
            </a:r>
            <a:r>
              <a:rPr lang="sr-Latn-CS" dirty="0" smtClean="0">
                <a:solidFill>
                  <a:schemeClr val="bg1"/>
                </a:solidFill>
              </a:rPr>
              <a:t>           </a:t>
            </a:r>
            <a:r>
              <a:rPr lang="sr-Latn-CS" sz="1800" dirty="0" smtClean="0">
                <a:solidFill>
                  <a:schemeClr val="bg1"/>
                </a:solidFill>
              </a:rPr>
              <a:t> – RAD NA KROVU</a:t>
            </a:r>
          </a:p>
        </p:txBody>
      </p:sp>
      <p:pic>
        <p:nvPicPr>
          <p:cNvPr id="48130" name="Picture 4" descr="P1010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103" y="442143"/>
            <a:ext cx="8547078" cy="60644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814918" y="188913"/>
            <a:ext cx="1086273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hr-HR" sz="1500" b="1">
              <a:solidFill>
                <a:schemeClr val="tx2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0" y="817130"/>
            <a:ext cx="16426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INSPEKTORAT RADA</a:t>
            </a:r>
            <a:endParaRPr lang="hr-HR" sz="105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35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10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" grpId="0"/>
      <p:bldP spid="481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SZGDC1.mrms.hr\Desktop$\kkacunko\Desktop\skela_0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"/>
          <a:stretch/>
        </p:blipFill>
        <p:spPr bwMode="auto">
          <a:xfrm>
            <a:off x="2164703" y="484943"/>
            <a:ext cx="8341568" cy="6167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0" y="817130"/>
            <a:ext cx="16426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INSPEKTORAT RADA</a:t>
            </a:r>
            <a:endParaRPr lang="hr-HR" sz="105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28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5"/>
          <p:cNvSpPr>
            <a:spLocks noGrp="1"/>
          </p:cNvSpPr>
          <p:nvPr>
            <p:ph type="body" idx="4294967295"/>
          </p:nvPr>
        </p:nvSpPr>
        <p:spPr>
          <a:xfrm>
            <a:off x="1889415" y="1320399"/>
            <a:ext cx="5323147" cy="3858093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</a:pPr>
            <a:endParaRPr lang="hr-HR" sz="2800" b="1" dirty="0">
              <a:solidFill>
                <a:srgbClr val="C300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hr-HR" sz="3200" b="1" dirty="0" smtClean="0">
                <a:solidFill>
                  <a:srgbClr val="C300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CILJ PREZENTACIJE:</a:t>
            </a:r>
          </a:p>
          <a:p>
            <a:pPr marL="0" indent="0" algn="ctr" eaLnBrk="1" hangingPunct="1">
              <a:spcBef>
                <a:spcPts val="600"/>
              </a:spcBef>
              <a:spcAft>
                <a:spcPts val="600"/>
              </a:spcAft>
              <a:buNone/>
            </a:pPr>
            <a:endParaRPr lang="hr-HR" sz="2800" b="1" dirty="0" smtClean="0">
              <a:solidFill>
                <a:srgbClr val="C300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dati doprinos u raspravi na temu prekršajnog kažnjavanja u zaštiti na radu</a:t>
            </a:r>
            <a:endParaRPr lang="hr-H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hr-HR" sz="2800" b="1" dirty="0" smtClean="0">
                <a:solidFill>
                  <a:srgbClr val="C300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hr-H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hr-H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hr-H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hr-H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0" y="838713"/>
            <a:ext cx="16426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INSPEKTORAT RADA</a:t>
            </a:r>
            <a:endParaRPr lang="hr-HR" sz="105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1" r="8797" b="9950"/>
          <a:stretch>
            <a:fillRect/>
          </a:stretch>
        </p:blipFill>
        <p:spPr bwMode="auto">
          <a:xfrm>
            <a:off x="6991577" y="309595"/>
            <a:ext cx="4777629" cy="517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65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Slike gradilišta\20160908_1333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7" y="375557"/>
            <a:ext cx="4165050" cy="62497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0" y="817130"/>
            <a:ext cx="16426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INSPEKTORAT RADA</a:t>
            </a:r>
            <a:endParaRPr lang="hr-HR" sz="105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65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89212" y="616996"/>
            <a:ext cx="6737687" cy="654184"/>
          </a:xfrm>
        </p:spPr>
        <p:txBody>
          <a:bodyPr>
            <a:normAutofit/>
          </a:bodyPr>
          <a:lstStyle/>
          <a:p>
            <a:pPr algn="ctr"/>
            <a:r>
              <a:rPr lang="hr-HR" sz="2900" b="1" dirty="0" smtClean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ZAKLJUČAK</a:t>
            </a:r>
            <a:endParaRPr lang="hr-HR" sz="2900" b="1" dirty="0">
              <a:solidFill>
                <a:srgbClr val="3C52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89212" y="2133600"/>
            <a:ext cx="3541000" cy="684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Što učiniti?</a:t>
            </a:r>
          </a:p>
          <a:p>
            <a:pPr marL="0" indent="0">
              <a:buNone/>
            </a:pPr>
            <a:endParaRPr lang="hr-H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hr-H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0" y="817130"/>
            <a:ext cx="16426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INSPEKTORAT RADA</a:t>
            </a:r>
            <a:endParaRPr lang="hr-HR" sz="105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045" y="785326"/>
            <a:ext cx="6072674" cy="6072674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2589212" y="3372092"/>
            <a:ext cx="46700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Koji način kažnjavanja je učinkovitiji?</a:t>
            </a:r>
          </a:p>
          <a:p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34620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0" y="3289820"/>
            <a:ext cx="16426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INSPEKTORAT RADA</a:t>
            </a:r>
            <a:endParaRPr lang="hr-HR" sz="105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Slika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183" y="121380"/>
            <a:ext cx="65230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950" y="2032435"/>
            <a:ext cx="3112596" cy="232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niOkvir 5"/>
          <p:cNvSpPr txBox="1">
            <a:spLocks noChangeArrowheads="1"/>
          </p:cNvSpPr>
          <p:nvPr/>
        </p:nvSpPr>
        <p:spPr bwMode="auto">
          <a:xfrm>
            <a:off x="2160575" y="2909972"/>
            <a:ext cx="4596190" cy="334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altLang="sr-Latn-RS" b="1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ZAGREB</a:t>
            </a:r>
            <a:r>
              <a:rPr lang="hr-HR" altLang="sr-Latn-RS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altLang="sr-Latn-RS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altLang="sr-Latn-RS" b="1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Ministarstvo rada i mirovinskoga sustava</a:t>
            </a:r>
            <a:r>
              <a:rPr lang="hr-HR" altLang="sr-Latn-RS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altLang="sr-Latn-RS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altLang="sr-Latn-RS" b="1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Inspektorat rada</a:t>
            </a:r>
            <a:endParaRPr lang="hr-HR" altLang="sr-Latn-RS" dirty="0">
              <a:solidFill>
                <a:srgbClr val="6E6E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altLang="sr-Latn-RS" b="1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Središnji ured</a:t>
            </a:r>
            <a:r>
              <a:rPr lang="hr-HR" altLang="sr-Latn-RS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altLang="sr-Latn-RS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altLang="sr-Latn-RS" dirty="0" err="1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Petračićeva</a:t>
            </a:r>
            <a:r>
              <a:rPr lang="hr-HR" altLang="sr-Latn-RS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br>
              <a:rPr lang="hr-HR" altLang="sr-Latn-RS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altLang="sr-Latn-RS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10 000 Zagreb</a:t>
            </a:r>
            <a:br>
              <a:rPr lang="hr-HR" altLang="sr-Latn-RS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altLang="sr-Latn-RS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prijave.sredisnjiured@mrms.hr</a:t>
            </a:r>
            <a:br>
              <a:rPr lang="hr-HR" altLang="sr-Latn-RS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altLang="sr-Latn-RS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 +3851 3696 486</a:t>
            </a:r>
            <a:br>
              <a:rPr lang="hr-HR" altLang="sr-Latn-RS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altLang="sr-Latn-RS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fax. +3851 3696 499</a:t>
            </a:r>
          </a:p>
          <a:p>
            <a:pPr>
              <a:lnSpc>
                <a:spcPct val="90000"/>
              </a:lnSpc>
            </a:pPr>
            <a:endParaRPr lang="hr-HR" altLang="sr-Latn-RS" dirty="0">
              <a:solidFill>
                <a:srgbClr val="6E6E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niOkvir 6"/>
          <p:cNvSpPr txBox="1">
            <a:spLocks noChangeArrowheads="1"/>
          </p:cNvSpPr>
          <p:nvPr/>
        </p:nvSpPr>
        <p:spPr bwMode="auto">
          <a:xfrm>
            <a:off x="6684019" y="3839457"/>
            <a:ext cx="4855221" cy="241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altLang="sr-Latn-RS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altLang="sr-Latn-RS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altLang="sr-Latn-RS" b="1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Područni ured Zagreb</a:t>
            </a:r>
            <a:r>
              <a:rPr lang="hr-HR" altLang="sr-Latn-RS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altLang="sr-Latn-RS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altLang="sr-Latn-RS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Prilaz Ivana Visine 1-3</a:t>
            </a:r>
            <a:br>
              <a:rPr lang="hr-HR" altLang="sr-Latn-RS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altLang="sr-Latn-RS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10 000 Zagreb</a:t>
            </a:r>
            <a:br>
              <a:rPr lang="hr-HR" altLang="sr-Latn-RS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altLang="sr-Latn-RS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prijave.puzagreb@mrms.hr</a:t>
            </a:r>
            <a:br>
              <a:rPr lang="hr-HR" altLang="sr-Latn-RS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altLang="sr-Latn-RS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 +3851 6504 504 (radni odnosi);  </a:t>
            </a:r>
            <a:r>
              <a:rPr lang="hr-HR" altLang="sr-Latn-RS" dirty="0" smtClean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+</a:t>
            </a:r>
            <a:r>
              <a:rPr lang="hr-HR" altLang="sr-Latn-RS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3851 6504 505 (zaštita na radu)</a:t>
            </a:r>
            <a:br>
              <a:rPr lang="hr-HR" altLang="sr-Latn-RS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altLang="sr-Latn-RS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fax. +3851 6504 523</a:t>
            </a:r>
          </a:p>
          <a:p>
            <a:pPr>
              <a:lnSpc>
                <a:spcPct val="90000"/>
              </a:lnSpc>
            </a:pPr>
            <a:endParaRPr lang="hr-HR" altLang="sr-Latn-RS" dirty="0">
              <a:solidFill>
                <a:srgbClr val="6E6E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3" b="13170"/>
          <a:stretch/>
        </p:blipFill>
        <p:spPr>
          <a:xfrm>
            <a:off x="2024744" y="242596"/>
            <a:ext cx="9377265" cy="6615404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3956180" y="1315616"/>
            <a:ext cx="5514392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hr-HR" sz="2800" b="1" dirty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UVOD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hr-HR" sz="2800" b="1" dirty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ČINJENICE IZ NADZORA I PRIMJERI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hr-HR" sz="2800" b="1" dirty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ZAKLJUČAK</a:t>
            </a:r>
          </a:p>
          <a:p>
            <a:endParaRPr lang="hr-HR" b="1" dirty="0">
              <a:solidFill>
                <a:srgbClr val="6E6E6E"/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0" y="3317734"/>
            <a:ext cx="16426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INSPEKTORAT RADA</a:t>
            </a:r>
            <a:endParaRPr lang="hr-HR" sz="105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22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6202532" y="338796"/>
            <a:ext cx="5327650" cy="576263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hr-HR" sz="3200" b="1" dirty="0" smtClean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UVOD</a:t>
            </a:r>
            <a:endParaRPr lang="hr-HR" sz="3200" b="1" dirty="0">
              <a:solidFill>
                <a:srgbClr val="3C52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4257845" y="1226481"/>
            <a:ext cx="7272337" cy="47797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Clr>
                <a:srgbClr val="6E6E6E"/>
              </a:buClr>
              <a:buFont typeface="Wingdings" panose="05000000000000000000" pitchFamily="2" charset="2"/>
              <a:buChar char="Ø"/>
              <a:defRPr/>
            </a:pPr>
            <a:r>
              <a:rPr lang="hr-H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Ovlasti za rad </a:t>
            </a:r>
            <a:r>
              <a:rPr lang="hr-H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Inspektora </a:t>
            </a:r>
            <a:r>
              <a:rPr lang="hr-H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temelje se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6E6E6E"/>
              </a:buClr>
              <a:buFont typeface="Wingdings" panose="05000000000000000000" pitchFamily="2" charset="2"/>
              <a:buChar char="q"/>
              <a:defRPr/>
            </a:pP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Zakonu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o Inspektoratu rada  (NN 19/14)  </a:t>
            </a:r>
            <a:endParaRPr lang="hr-H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6E6E6E"/>
              </a:buClr>
              <a:buFont typeface="Wingdings" panose="05000000000000000000" pitchFamily="2" charset="2"/>
              <a:buChar char="q"/>
              <a:defRPr/>
            </a:pP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Zakonu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o zaštiti na radu (NN 71/14,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118/14)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spcBef>
                <a:spcPts val="600"/>
              </a:spcBef>
              <a:spcAft>
                <a:spcPts val="600"/>
              </a:spcAft>
              <a:buClr>
                <a:srgbClr val="6E6E6E"/>
              </a:buClr>
              <a:buFont typeface="Wingdings" panose="05000000000000000000" pitchFamily="2" charset="2"/>
              <a:buChar char="Ø"/>
              <a:defRPr/>
            </a:pPr>
            <a:r>
              <a:rPr lang="hr-H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Zakonom o Inspektoratu rada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, čl. 42., </a:t>
            </a:r>
            <a:r>
              <a:rPr lang="hr-H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inspektor rada</a:t>
            </a:r>
            <a:r>
              <a:rPr lang="hr-H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hr-HR" sz="24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dužan</a:t>
            </a:r>
            <a:r>
              <a:rPr lang="hr-H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prekršajno kažnjavati ili podnijeti kaznenu prijavu ako je utvrdio da je poslodavac počinio prekršaj ili kazneno djelo </a:t>
            </a:r>
          </a:p>
          <a:p>
            <a:pPr marL="609600" indent="-609600" algn="just" eaLnBrk="1" hangingPunct="1">
              <a:spcBef>
                <a:spcPts val="600"/>
              </a:spcBef>
              <a:spcAft>
                <a:spcPts val="600"/>
              </a:spcAft>
              <a:buClr>
                <a:srgbClr val="6E6E6E"/>
              </a:buClr>
              <a:buFont typeface="Wingdings" panose="05000000000000000000" pitchFamily="2" charset="2"/>
              <a:buChar char="Ø"/>
              <a:defRPr/>
            </a:pP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Clr>
                <a:srgbClr val="6E6E6E"/>
              </a:buClr>
              <a:buFont typeface="Wingdings" panose="05000000000000000000" pitchFamily="2" charset="2"/>
              <a:buChar char="Ø"/>
              <a:defRPr/>
            </a:pP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Prekršajni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zakon (NN 107/07, 39/13, 157/13, 110/15, 70/17)</a:t>
            </a:r>
            <a:endParaRPr lang="hr-H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hr-HR" sz="2400" dirty="0"/>
          </a:p>
        </p:txBody>
      </p:sp>
      <p:pic>
        <p:nvPicPr>
          <p:cNvPr id="11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1" y="909441"/>
            <a:ext cx="3800475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0" y="821749"/>
            <a:ext cx="16426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INSPEKTORAT RADA</a:t>
            </a:r>
            <a:endParaRPr lang="hr-HR" sz="105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8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4"/>
          <p:cNvSpPr>
            <a:spLocks noGrp="1"/>
          </p:cNvSpPr>
          <p:nvPr>
            <p:ph type="title" idx="4294967295"/>
          </p:nvPr>
        </p:nvSpPr>
        <p:spPr>
          <a:xfrm>
            <a:off x="2424973" y="413014"/>
            <a:ext cx="8911687" cy="851399"/>
          </a:xfrm>
        </p:spPr>
        <p:txBody>
          <a:bodyPr/>
          <a:lstStyle/>
          <a:p>
            <a:pPr algn="r" eaLnBrk="1" hangingPunct="1"/>
            <a:r>
              <a:rPr lang="hr-HR" sz="2900" b="1" dirty="0" smtClean="0">
                <a:solidFill>
                  <a:srgbClr val="3C529B"/>
                </a:solidFill>
                <a:latin typeface="Arial" charset="0"/>
              </a:rPr>
              <a:t>UVOD</a:t>
            </a:r>
          </a:p>
        </p:txBody>
      </p:sp>
      <p:sp>
        <p:nvSpPr>
          <p:cNvPr id="89091" name="Rectangle 5"/>
          <p:cNvSpPr>
            <a:spLocks noGrp="1"/>
          </p:cNvSpPr>
          <p:nvPr>
            <p:ph type="body" idx="4294967295"/>
          </p:nvPr>
        </p:nvSpPr>
        <p:spPr>
          <a:xfrm>
            <a:off x="1889415" y="1264413"/>
            <a:ext cx="7291907" cy="4897582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hr-HR" sz="2400" b="1" dirty="0" smtClean="0">
                <a:solidFill>
                  <a:srgbClr val="C300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Dosadašnji postupak </a:t>
            </a:r>
            <a:r>
              <a:rPr lang="hr-H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prekršajnog kažnjavanja: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inspektori podnosili optužne prijedloge, a sudovi vodili postupak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 odredbi u Zakonu bilo kažnjivo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hr-HR" sz="2400" b="1" dirty="0" smtClean="0">
                <a:solidFill>
                  <a:srgbClr val="C300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Sadašnji postupak </a:t>
            </a:r>
            <a:r>
              <a:rPr lang="hr-H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kažnjavanja uglavnom provode inspektori: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kažnjavanje novčano </a:t>
            </a:r>
            <a:r>
              <a:rPr lang="hr-H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mjestu </a:t>
            </a:r>
            <a:r>
              <a:rPr lang="hr-H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počinjenja ili prekršajnim nalogom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kaznenim odredbama Zakona ima samo 20-ak propusta poslodavaca koji će biti sankcionirani</a:t>
            </a:r>
          </a:p>
          <a:p>
            <a:pPr eaLnBrk="1" hangingPunct="1">
              <a:buFontTx/>
              <a:buNone/>
            </a:pPr>
            <a:endParaRPr lang="hr-H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hr-H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hr-H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20" y="2115812"/>
            <a:ext cx="4245605" cy="3532343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0" y="838713"/>
            <a:ext cx="16426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INSPEKTORAT RADA</a:t>
            </a:r>
            <a:endParaRPr lang="hr-HR" sz="105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01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17624" y="2910893"/>
            <a:ext cx="6121305" cy="3349691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95000"/>
              <a:buFont typeface="Wingdings" panose="05000000000000000000" pitchFamily="2" charset="2"/>
              <a:buChar char="Ø"/>
            </a:pPr>
            <a:endParaRPr lang="hr-H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95000"/>
              <a:buFont typeface="Wingdings" panose="05000000000000000000" pitchFamily="2" charset="2"/>
              <a:buChar char="Ø"/>
            </a:pP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Inspektori rada nemaju diskrecijsko pravo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odlučivanja o kažnjavanju ili nekažnjavanju.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95000"/>
              <a:buFont typeface="Wingdings" panose="05000000000000000000" pitchFamily="2" charset="2"/>
              <a:buChar char="Ø"/>
            </a:pP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Ako utvrde da je učinjen propust koji je prekršajno kažnjiv </a:t>
            </a:r>
            <a:r>
              <a:rPr lang="hr-HR" sz="2400" b="1" i="1" u="sng" dirty="0" smtClean="0">
                <a:solidFill>
                  <a:srgbClr val="C300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OBAVEZNO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moraju provesti postupak prekršajnog kažnjavanja</a:t>
            </a:r>
          </a:p>
          <a:p>
            <a:pPr eaLnBrk="1" hangingPunct="1">
              <a:lnSpc>
                <a:spcPct val="90000"/>
              </a:lnSpc>
              <a:buSzPct val="95000"/>
              <a:buFont typeface="Wingdings" panose="05000000000000000000" pitchFamily="2" charset="2"/>
              <a:buChar char="Ø"/>
            </a:pPr>
            <a:endParaRPr lang="hr-HR" dirty="0" smtClean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786" y="338796"/>
            <a:ext cx="2234508" cy="1519343"/>
          </a:xfrm>
          <a:prstGeom prst="rect">
            <a:avLst/>
          </a:prstGeom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6062573" y="497106"/>
            <a:ext cx="5327650" cy="5762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hr-HR" sz="3200" b="1" dirty="0" smtClean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UVOD</a:t>
            </a:r>
            <a:endParaRPr lang="hr-HR" sz="3200" b="1" dirty="0">
              <a:solidFill>
                <a:srgbClr val="3C52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398" y="2528596"/>
            <a:ext cx="2790476" cy="4114286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3834669" y="2157938"/>
            <a:ext cx="2444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C300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VAŽNO!! 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0" y="819453"/>
            <a:ext cx="16426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INSPEKTORAT RADA</a:t>
            </a:r>
            <a:endParaRPr lang="hr-HR" sz="105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393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07529" y="568126"/>
            <a:ext cx="8911687" cy="710168"/>
          </a:xfrm>
        </p:spPr>
        <p:txBody>
          <a:bodyPr>
            <a:normAutofit/>
          </a:bodyPr>
          <a:lstStyle/>
          <a:p>
            <a:pPr algn="r"/>
            <a:r>
              <a:rPr lang="hr-HR" sz="2900" b="1" dirty="0" smtClean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ČINJENICE IZ INSPEKCIJSKIH NADZORA</a:t>
            </a:r>
            <a:endParaRPr lang="hr-HR" sz="2900" b="1" dirty="0">
              <a:solidFill>
                <a:srgbClr val="3C52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53514" y="1433804"/>
            <a:ext cx="7982372" cy="4845698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hr-H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PREKRŠAJNO KAŽNJIVO: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lan izvođenja radova nema propisani sadržaj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Visina kazne na mjestu počinjenja: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10.000,00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(pravna osoba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1.900,00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(odgovorna osoba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hr-HR" sz="2000" b="1" dirty="0" smtClean="0">
                <a:solidFill>
                  <a:srgbClr val="C300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NIJE PREKRŠAJNO KAŽNJIVO:</a:t>
            </a:r>
            <a:r>
              <a:rPr lang="hr-HR" sz="2000" b="1" dirty="0">
                <a:solidFill>
                  <a:srgbClr val="C300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nije ni predviđena mogućnost kažnjavanja):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000" b="1" dirty="0" smtClean="0">
                <a:solidFill>
                  <a:srgbClr val="C300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Radnik obavlja rad sa neispravne skele na kojoj je ograda nepotpuna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„Samo” usmeno rješenje o zabrani uporabe skele </a:t>
            </a: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3" b="4112"/>
          <a:stretch/>
        </p:blipFill>
        <p:spPr>
          <a:xfrm>
            <a:off x="9249803" y="2764160"/>
            <a:ext cx="2814679" cy="3216762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0" y="796252"/>
            <a:ext cx="16426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INSPEKTORAT RADA</a:t>
            </a:r>
            <a:endParaRPr lang="hr-HR" sz="105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13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45603" y="1592425"/>
            <a:ext cx="8551540" cy="4155232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hr-H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PREKRŠAJNO KAŽNJIVO:</a:t>
            </a:r>
            <a:endParaRPr lang="hr-H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ije izrađen plan evakuacije i spašavanja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Visina kazne na mjestu počinjenja: 1.900,00 (pravna osoba)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1.500,00 (odgovorna osoba)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hr-H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hr-HR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NIJE PREKRŠAJNO KAŽNJIVO: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hr-HR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adnik obavlja rad na neispravnoj  kružnoj pili za obradu drveta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„Samo” usmeno rješenje o zabrani uporabe pile </a:t>
            </a:r>
            <a:endParaRPr lang="hr-H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2807529" y="568126"/>
            <a:ext cx="8911687" cy="710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hr-HR" sz="2900" b="1" dirty="0" smtClean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ČINJENICE IZ INSPEKCIJSKIH NADZORA</a:t>
            </a:r>
            <a:endParaRPr lang="hr-HR" sz="2900" b="1" dirty="0">
              <a:solidFill>
                <a:srgbClr val="3C52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001" y="2658771"/>
            <a:ext cx="2624138" cy="31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niOkvir 6"/>
          <p:cNvSpPr txBox="1"/>
          <p:nvPr/>
        </p:nvSpPr>
        <p:spPr>
          <a:xfrm>
            <a:off x="0" y="796252"/>
            <a:ext cx="16426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INSPEKTORAT RADA</a:t>
            </a:r>
            <a:endParaRPr lang="hr-HR" sz="105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70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13556" y="1639076"/>
            <a:ext cx="8504886" cy="48550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PREKRŠAJNO KAŽNJIVO:</a:t>
            </a:r>
            <a:endParaRPr lang="hr-H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oslodavac nije sazvao sjednicu Odbora nakon smrtne ozljede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Visina kazne na mjestu počinjenja: 1.900,00 (pravna osoba</a:t>
            </a: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r-H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1.500,00 </a:t>
            </a: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(odgovorna osoba)</a:t>
            </a:r>
          </a:p>
          <a:p>
            <a:pPr>
              <a:buFontTx/>
              <a:buChar char="-"/>
            </a:pPr>
            <a:endParaRPr lang="hr-H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NIJE PREKRŠAJNO KAŽNJIVO: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r-HR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mjestu rada povećane koncentracije kemijskih štetnosti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„Samo” usmeno rješenje o zabrani korištenja izvora kemijskih štetnosti </a:t>
            </a:r>
            <a:endParaRPr lang="hr-H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2807529" y="568126"/>
            <a:ext cx="8911687" cy="710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hr-HR" sz="2900" b="1" dirty="0" smtClean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ČINJENICE IZ INSPEKCIJSKIH NADZORA</a:t>
            </a:r>
            <a:endParaRPr lang="hr-HR" sz="2900" b="1" dirty="0">
              <a:solidFill>
                <a:srgbClr val="3C52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5" b="48436"/>
          <a:stretch/>
        </p:blipFill>
        <p:spPr>
          <a:xfrm>
            <a:off x="8861052" y="3060441"/>
            <a:ext cx="3231422" cy="3536302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0" y="814914"/>
            <a:ext cx="16426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INSPEKTORAT RADA</a:t>
            </a:r>
            <a:endParaRPr lang="hr-HR" sz="105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6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amen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1371</TotalTime>
  <Words>666</Words>
  <Application>Microsoft Office PowerPoint</Application>
  <PresentationFormat>Široki zaslon</PresentationFormat>
  <Paragraphs>126</Paragraphs>
  <Slides>22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Wingdings</vt:lpstr>
      <vt:lpstr>Wingdings 3</vt:lpstr>
      <vt:lpstr>Pramen</vt:lpstr>
      <vt:lpstr>PowerPointova prezentacija</vt:lpstr>
      <vt:lpstr>PowerPointova prezentacija</vt:lpstr>
      <vt:lpstr>PowerPointova prezentacija</vt:lpstr>
      <vt:lpstr>UVOD</vt:lpstr>
      <vt:lpstr>UVOD</vt:lpstr>
      <vt:lpstr>PowerPointova prezentacija</vt:lpstr>
      <vt:lpstr>ČINJENICE IZ INSPEKCIJSKIH NADZORA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BROJČANI PODACI IZ NADZORA</vt:lpstr>
      <vt:lpstr>PowerPointova prezentacija</vt:lpstr>
      <vt:lpstr>BROJČANI PODACI IZ NADZORA</vt:lpstr>
      <vt:lpstr>BROJČANI PODACI IZ NADZORA</vt:lpstr>
      <vt:lpstr>PowerPointova prezentacija</vt:lpstr>
      <vt:lpstr>PowerPointova prezentacija</vt:lpstr>
      <vt:lpstr>PowerPointova prezentacija</vt:lpstr>
      <vt:lpstr>PowerPointova prezentacija</vt:lpstr>
      <vt:lpstr>ZAKLJUČAK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Ana Akrap</dc:creator>
  <cp:lastModifiedBy>Ana Akrap</cp:lastModifiedBy>
  <cp:revision>164</cp:revision>
  <cp:lastPrinted>2017-11-15T11:43:08Z</cp:lastPrinted>
  <dcterms:created xsi:type="dcterms:W3CDTF">2017-08-25T05:59:46Z</dcterms:created>
  <dcterms:modified xsi:type="dcterms:W3CDTF">2017-11-29T08:33:58Z</dcterms:modified>
</cp:coreProperties>
</file>