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3.xml" ContentType="application/vnd.openxmlformats-officedocument.presentationml.tags+xml"/>
  <Override PartName="/ppt/notesSlides/notesSlide1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2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5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6.xml" ContentType="application/vnd.openxmlformats-officedocument.presentationml.notesSlide+xml"/>
  <Override PartName="/ppt/tags/tag185.xml" ContentType="application/vnd.openxmlformats-officedocument.presentationml.tags+xml"/>
  <Override PartName="/ppt/notesSlides/notesSlide7.xml" ContentType="application/vnd.openxmlformats-officedocument.presentationml.notesSlide+xml"/>
  <Override PartName="/ppt/tags/tag186.xml" ContentType="application/vnd.openxmlformats-officedocument.presentationml.tags+xml"/>
  <Override PartName="/ppt/notesSlides/notesSlide8.xml" ContentType="application/vnd.openxmlformats-officedocument.presentationml.notesSlide+xml"/>
  <Override PartName="/ppt/tags/tag187.xml" ContentType="application/vnd.openxmlformats-officedocument.presentationml.tags+xml"/>
  <Override PartName="/ppt/notesSlides/notesSlide9.xml" ContentType="application/vnd.openxmlformats-officedocument.presentationml.notesSlide+xml"/>
  <Override PartName="/ppt/tags/tag188.xml" ContentType="application/vnd.openxmlformats-officedocument.presentationml.tags+xml"/>
  <Override PartName="/ppt/notesSlides/notesSlide10.xml" ContentType="application/vnd.openxmlformats-officedocument.presentationml.notesSlide+xml"/>
  <Override PartName="/ppt/tags/tag189.xml" ContentType="application/vnd.openxmlformats-officedocument.presentationml.tags+xml"/>
  <Override PartName="/ppt/notesSlides/notesSlide11.xml" ContentType="application/vnd.openxmlformats-officedocument.presentationml.notesSlide+xml"/>
  <Override PartName="/ppt/tags/tag190.xml" ContentType="application/vnd.openxmlformats-officedocument.presentationml.tags+xml"/>
  <Override PartName="/ppt/notesSlides/notesSlide12.xml" ContentType="application/vnd.openxmlformats-officedocument.presentationml.notesSlide+xml"/>
  <Override PartName="/ppt/tags/tag191.xml" ContentType="application/vnd.openxmlformats-officedocument.presentationml.tags+xml"/>
  <Override PartName="/ppt/notesSlides/notesSlide13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4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6"/>
  </p:sldMasterIdLst>
  <p:notesMasterIdLst>
    <p:notesMasterId r:id="rId32"/>
  </p:notesMasterIdLst>
  <p:handoutMasterIdLst>
    <p:handoutMasterId r:id="rId33"/>
  </p:handoutMasterIdLst>
  <p:sldIdLst>
    <p:sldId id="902" r:id="rId17"/>
    <p:sldId id="952" r:id="rId18"/>
    <p:sldId id="917" r:id="rId19"/>
    <p:sldId id="1004" r:id="rId20"/>
    <p:sldId id="1005" r:id="rId21"/>
    <p:sldId id="951" r:id="rId22"/>
    <p:sldId id="918" r:id="rId23"/>
    <p:sldId id="906" r:id="rId24"/>
    <p:sldId id="947" r:id="rId25"/>
    <p:sldId id="936" r:id="rId26"/>
    <p:sldId id="950" r:id="rId27"/>
    <p:sldId id="1008" r:id="rId28"/>
    <p:sldId id="1006" r:id="rId29"/>
    <p:sldId id="1007" r:id="rId30"/>
    <p:sldId id="948" r:id="rId31"/>
  </p:sldIdLst>
  <p:sldSz cx="12198350" cy="6858000"/>
  <p:notesSz cx="7099300" cy="10234613"/>
  <p:custDataLst>
    <p:custData r:id="rId6"/>
    <p:tags r:id="rId34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1842">
          <p15:clr>
            <a:srgbClr val="A4A3A4"/>
          </p15:clr>
        </p15:guide>
        <p15:guide id="13" pos="6246">
          <p15:clr>
            <a:srgbClr val="A4A3A4"/>
          </p15:clr>
        </p15:guide>
        <p15:guide id="14" pos="4658">
          <p15:clr>
            <a:srgbClr val="A4A3A4"/>
          </p15:clr>
        </p15:guide>
        <p15:guide id="15" pos="3026">
          <p15:clr>
            <a:srgbClr val="A4A3A4"/>
          </p15:clr>
        </p15:guide>
        <p15:guide id="16" pos="75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003kahu" initials="z" lastIdx="8" clrIdx="0"/>
  <p:cmAuthor id="1" name="Johannes Buchmann" initials="JB" lastIdx="10" clrIdx="1"/>
  <p:cmAuthor id="2" name="Z002UAMX" initials="Z" lastIdx="2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CD"/>
    <a:srgbClr val="647D2D"/>
    <a:srgbClr val="DFE6ED"/>
    <a:srgbClr val="EB780A"/>
    <a:srgbClr val="50BED7"/>
    <a:srgbClr val="AF235F"/>
    <a:srgbClr val="7DD2E6"/>
    <a:srgbClr val="FF0000"/>
    <a:srgbClr val="005F87"/>
    <a:srgbClr val="C8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06" autoAdjust="0"/>
    <p:restoredTop sz="59914" autoAdjust="0"/>
  </p:normalViewPr>
  <p:slideViewPr>
    <p:cSldViewPr snapToGrid="0" showGuides="1">
      <p:cViewPr varScale="1">
        <p:scale>
          <a:sx n="114" d="100"/>
          <a:sy n="114" d="100"/>
        </p:scale>
        <p:origin x="828" y="-36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  <p:guide orient="horz" pos="1842"/>
        <p:guide pos="6246"/>
        <p:guide pos="4658"/>
        <p:guide pos="3026"/>
        <p:guide pos="7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notesViewPr>
    <p:cSldViewPr snapToGrid="0" showGuides="1">
      <p:cViewPr varScale="1">
        <p:scale>
          <a:sx n="77" d="100"/>
          <a:sy n="77" d="100"/>
        </p:scale>
        <p:origin x="-3270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tags" Target="tags/tag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1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10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8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15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61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53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14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01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3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2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7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8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7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5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6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65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Notes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7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5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49935" y="9682275"/>
            <a:ext cx="3247710" cy="5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8527" tIns="148527" rIns="148527" bIns="148527" anchor="b"/>
          <a:lstStyle/>
          <a:p>
            <a:pPr algn="r" defTabSz="942662"/>
            <a:r>
              <a:rPr lang="en-US" sz="1200">
                <a:solidFill>
                  <a:schemeClr val="tx1"/>
                </a:solidFill>
                <a:cs typeface="Arial" charset="0"/>
              </a:rPr>
              <a:t>Memo </a:t>
            </a:r>
            <a:fld id="{E29EED5C-C766-4316-A38F-335E6701777B}" type="slidenum">
              <a:rPr lang="en-US" sz="1200">
                <a:solidFill>
                  <a:schemeClr val="tx1"/>
                </a:solidFill>
                <a:cs typeface="Arial" charset="0"/>
              </a:rPr>
              <a:pPr algn="r" defTabSz="942662"/>
              <a:t>8</a:t>
            </a:fld>
            <a:endParaRPr lang="en-US" sz="12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49935" y="9682275"/>
            <a:ext cx="3247710" cy="5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9958" tIns="149958" rIns="149958" bIns="149958" anchor="b"/>
          <a:lstStyle/>
          <a:p>
            <a:pPr algn="r" defTabSz="939378"/>
            <a:r>
              <a:rPr lang="en-US" sz="12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55300" name="Rectangle 7"/>
          <p:cNvSpPr txBox="1">
            <a:spLocks noGrp="1" noChangeArrowheads="1"/>
          </p:cNvSpPr>
          <p:nvPr/>
        </p:nvSpPr>
        <p:spPr bwMode="auto">
          <a:xfrm>
            <a:off x="4023654" y="9723127"/>
            <a:ext cx="3073992" cy="5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2" tIns="46467" rIns="92932" bIns="46467" anchor="b"/>
          <a:lstStyle/>
          <a:p>
            <a:pPr algn="r" defTabSz="922955"/>
            <a:r>
              <a:rPr lang="en-US" sz="1100">
                <a:solidFill>
                  <a:srgbClr val="000000"/>
                </a:solidFill>
                <a:cs typeface="Arial" charset="0"/>
              </a:rPr>
              <a:t>5</a:t>
            </a: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" y="1571625"/>
            <a:ext cx="7067550" cy="3973513"/>
          </a:xfrm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200" y="6069193"/>
            <a:ext cx="5570576" cy="3214352"/>
          </a:xfrm>
          <a:noFill/>
          <a:ln/>
        </p:spPr>
        <p:txBody>
          <a:bodyPr lIns="92932" tIns="46467" rIns="92932" bIns="46467"/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2602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ln/>
        </p:spPr>
      </p:sp>
      <p:sp>
        <p:nvSpPr>
          <p:cNvPr id="4" name="Notizen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4.emf"/><Relationship Id="rId2" Type="http://schemas.openxmlformats.org/officeDocument/2006/relationships/tags" Target="../tags/tag7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4.emf"/><Relationship Id="rId2" Type="http://schemas.openxmlformats.org/officeDocument/2006/relationships/tags" Target="../tags/tag7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2.wmf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2.w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2.w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customXml" Target="../../customXml/item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customXml" Target="../../customXml/item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9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customXml" Target="../../customXml/item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customXml" Target="../../customXml/item15.xml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customXml" Target="../../customXml/item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customXml" Target="../../customXml/item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6.xml"/><Relationship Id="rId1" Type="http://schemas.openxmlformats.org/officeDocument/2006/relationships/customXml" Target="../../customXml/item9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customXml" Target="../../customXml/item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4.xml"/><Relationship Id="rId4" Type="http://schemas.openxmlformats.org/officeDocument/2006/relationships/tags" Target="../tags/tag16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customXml" Target="../../customXml/item5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" b="535"/>
          <a:stretch/>
        </p:blipFill>
        <p:spPr>
          <a:xfrm>
            <a:off x="0" y="0"/>
            <a:ext cx="12196800" cy="6857128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cdtText Box 101 Id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noProof="0" dirty="0"/>
              <a:t>Bitte URL einfügen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noProof="0" dirty="0"/>
              <a:t>Bitte Schutzvermerk einfügen</a:t>
            </a:r>
          </a:p>
        </p:txBody>
      </p:sp>
      <p:grpSp>
        <p:nvGrpSpPr>
          <p:cNvPr id="2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uppieren 86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8" name="Gerade Verbindung 87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39999"/>
            <a:ext cx="1220400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grpSp>
        <p:nvGrpSpPr>
          <p:cNvPr id="3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144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39998"/>
            <a:ext cx="12204000" cy="5418001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grpSp>
        <p:nvGrpSpPr>
          <p:cNvPr id="3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8815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800" cy="685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31594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6"/>
          <p:cNvGrpSpPr/>
          <p:nvPr/>
        </p:nvGrpSpPr>
        <p:grpSpPr>
          <a:xfrm>
            <a:off x="0" y="0"/>
            <a:ext cx="12198350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noProof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de-DE" sz="1800" noProof="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53766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color area Blu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>
            <a:off x="0" y="0"/>
            <a:ext cx="12198350" cy="6861907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noProof="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7993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39999"/>
            <a:ext cx="8208962" cy="47520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3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603231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0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39999"/>
            <a:ext cx="6768000" cy="4752000"/>
          </a:xfr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7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3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486323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8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-1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Titelmasterformat durch Klicken bearbeiten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27063" y="1439999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baseline="0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43638" y="1439999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grpSp>
        <p:nvGrpSpPr>
          <p:cNvPr id="5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0708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39999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39999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34765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39999"/>
            <a:ext cx="5904000" cy="4752000"/>
          </a:xfr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252000" rIns="576000" bIns="252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7485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7267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837154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cdtText Box 101 Id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noProof="0" dirty="0"/>
              <a:t>Bitte URL einfügen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noProof="0" dirty="0"/>
              <a:t>Bitte Schutzvermerk einfügen</a:t>
            </a:r>
          </a:p>
        </p:txBody>
      </p:sp>
      <p:grpSp>
        <p:nvGrpSpPr>
          <p:cNvPr id="2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4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uppieren 81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3" name="Gerade Verbindung 8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7" name="Rechteck 56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>
              <a:solidFill>
                <a:schemeClr val="tx1"/>
              </a:solidFill>
            </a:endParaRPr>
          </a:p>
        </p:txBody>
      </p:sp>
      <p:sp>
        <p:nvSpPr>
          <p:cNvPr id="58" name="cdtText Box 101 Id1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59" name="Grafik 5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grpSp>
        <p:nvGrpSpPr>
          <p:cNvPr id="60" name="Gruppieren 59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1" name="Gerade Verbindung 60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8350" cy="144145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7063" y="1441451"/>
            <a:ext cx="8208962" cy="230504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8350" cy="144145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7063" y="1441451"/>
            <a:ext cx="3600450" cy="47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4370388" y="1441451"/>
            <a:ext cx="3600000" cy="47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8115750" y="1441451"/>
            <a:ext cx="3600000" cy="47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1"/>
            </p:custDataLst>
          </p:nvPr>
        </p:nvSpPr>
        <p:spPr>
          <a:xfrm>
            <a:off x="0" y="0"/>
            <a:ext cx="12198350" cy="14414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Titelmasterformat durch Klicken bearbeiten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27063" y="144145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6243638" y="144145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627063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43638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0" marR="0" lvl="3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0" marR="0" lvl="4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</a:t>
            </a:r>
            <a:endParaRPr lang="de-DE" dirty="0"/>
          </a:p>
        </p:txBody>
      </p:sp>
      <p:grpSp>
        <p:nvGrpSpPr>
          <p:cNvPr id="7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10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57672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8350" cy="144145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0419751" y="1441451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  <p:grpSp>
        <p:nvGrpSpPr>
          <p:cNvPr id="3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8350" cy="144145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7063" y="1441451"/>
            <a:ext cx="8208962" cy="47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41451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8350" cy="144145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7063" y="1441451"/>
            <a:ext cx="6768000" cy="47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41451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8350" cy="144145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7063" y="1439999"/>
            <a:ext cx="4032000" cy="47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4804025" y="1439999"/>
            <a:ext cx="4032000" cy="47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10419751" y="1439999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8350" cy="1439999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7063" y="1439999"/>
            <a:ext cx="2592000" cy="47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3362400" y="1439999"/>
            <a:ext cx="2736775" cy="47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6243638" y="1439999"/>
            <a:ext cx="2592387" cy="4752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10419751" y="1439999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10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8350" cy="144145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7063" y="1439999"/>
            <a:ext cx="8208962" cy="2304000"/>
          </a:xfrm>
        </p:spPr>
        <p:txBody>
          <a:bodyPr/>
          <a:lstStyle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10419751" y="1439999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8350" cy="144145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27063" y="1440000"/>
            <a:ext cx="4032000" cy="230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4804024" y="1440000"/>
            <a:ext cx="4032000" cy="230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627063" y="3888000"/>
            <a:ext cx="4032000" cy="230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4804025" y="3888000"/>
            <a:ext cx="4032000" cy="230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10419751" y="1439999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de-DE" noProof="0" dirty="0"/>
              <a:t>Navigationstext durch Klicken bearbeiten</a:t>
            </a:r>
          </a:p>
          <a:p>
            <a:pPr lvl="1"/>
            <a:r>
              <a:rPr lang="de-DE" noProof="0" dirty="0"/>
              <a:t>Aktives Kapitel</a:t>
            </a:r>
          </a:p>
          <a:p>
            <a:pPr lvl="2"/>
            <a:r>
              <a:rPr lang="de-DE" noProof="0" dirty="0"/>
              <a:t>Unterkapitel</a:t>
            </a:r>
          </a:p>
          <a:p>
            <a:pPr lvl="3"/>
            <a:r>
              <a:rPr lang="de-DE" noProof="0" dirty="0"/>
              <a:t>Aktives Unterkapitel</a:t>
            </a:r>
          </a:p>
          <a:p>
            <a:pPr lvl="4"/>
            <a:r>
              <a:rPr lang="de-DE" noProof="0" dirty="0"/>
              <a:t>Unterkapitel</a:t>
            </a:r>
          </a:p>
          <a:p>
            <a:pPr lvl="5"/>
            <a:r>
              <a:rPr lang="de-DE" noProof="0" dirty="0"/>
              <a:t>Aktives Unterkapitel</a:t>
            </a:r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14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" b="535"/>
          <a:stretch/>
        </p:blipFill>
        <p:spPr>
          <a:xfrm>
            <a:off x="0" y="0"/>
            <a:ext cx="12196800" cy="6857128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286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cdtText Box 101 Id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grpSp>
        <p:nvGrpSpPr>
          <p:cNvPr id="2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4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uppieren 81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3" name="Gerade Verbindung 8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0537538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39999"/>
            <a:ext cx="7539354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de-DE" noProof="0" dirty="0"/>
              <a:t>Inhaltsverzeichnis / Kontakt durch Klicken bearbeiten</a:t>
            </a:r>
          </a:p>
          <a:p>
            <a:pPr lvl="1"/>
            <a:r>
              <a:rPr lang="de-DE" noProof="0" dirty="0"/>
              <a:t>Kapitel</a:t>
            </a:r>
          </a:p>
          <a:p>
            <a:pPr lvl="2"/>
            <a:r>
              <a:rPr lang="de-DE" noProof="0" dirty="0"/>
              <a:t>Aktives Kapitel</a:t>
            </a:r>
          </a:p>
          <a:p>
            <a:pPr lvl="3"/>
            <a:r>
              <a:rPr lang="de-DE" noProof="0" dirty="0"/>
              <a:t>Unterkapitel</a:t>
            </a:r>
          </a:p>
          <a:p>
            <a:pPr lvl="4"/>
            <a:r>
              <a:rPr lang="de-DE" noProof="0" dirty="0"/>
              <a:t>Aktives Unterkapitel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39999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grpSp>
        <p:nvGrpSpPr>
          <p:cNvPr id="3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6" name="cdtRectangle 2 Id5"/>
          <p:cNvSpPr/>
          <p:nvPr userDrawn="1">
            <p:custDataLst>
              <p:tags r:id="rId2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00" y="324000"/>
            <a:ext cx="1584000" cy="67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32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6000" y="-5586"/>
            <a:ext cx="12271408" cy="6902667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/>
              <a:t>Please insert Restrictedity note</a:t>
            </a:r>
            <a:endParaRPr lang="de-DE" dirty="0"/>
          </a:p>
        </p:txBody>
      </p:sp>
      <p:grpSp>
        <p:nvGrpSpPr>
          <p:cNvPr id="2" name="Gruppieren 33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>
              <a:solidFill>
                <a:schemeClr val="tx1"/>
              </a:solidFill>
            </a:endParaRPr>
          </a:p>
        </p:txBody>
      </p:sp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/>
              <a:t>Please insert Restrictedity note</a:t>
            </a:r>
            <a:endParaRPr lang="de-DE" dirty="0"/>
          </a:p>
        </p:txBody>
      </p:sp>
      <p:grpSp>
        <p:nvGrpSpPr>
          <p:cNvPr id="33" name="Gruppieren 32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4" name="Gerade Verbindung 33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4173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/>
              <a:t>Click to edit the </a:t>
            </a:r>
            <a:r>
              <a:rPr lang="en-US" dirty="0" err="1"/>
              <a:t>toc</a:t>
            </a:r>
            <a:r>
              <a:rPr lang="en-US" dirty="0"/>
              <a:t> / contact</a:t>
            </a:r>
          </a:p>
          <a:p>
            <a:pPr lvl="1"/>
            <a:r>
              <a:rPr lang="en-US" dirty="0"/>
              <a:t>chapter</a:t>
            </a:r>
          </a:p>
          <a:p>
            <a:pPr lvl="2"/>
            <a:r>
              <a:rPr lang="en-US" dirty="0"/>
              <a:t>active chapter</a:t>
            </a:r>
          </a:p>
          <a:p>
            <a:pPr lvl="3"/>
            <a:r>
              <a:rPr lang="en-US" dirty="0"/>
              <a:t>subchapter</a:t>
            </a:r>
          </a:p>
          <a:p>
            <a:pPr lvl="4"/>
            <a:r>
              <a:rPr lang="en-US" dirty="0"/>
              <a:t>active subchapter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4799"/>
            <a:ext cx="4514400" cy="4751051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15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1_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12874"/>
            <a:ext cx="3887914" cy="4752976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12874"/>
            <a:ext cx="7539355" cy="4752976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/>
              <a:t>Click to edit the </a:t>
            </a:r>
            <a:r>
              <a:rPr lang="en-US" dirty="0" err="1"/>
              <a:t>toc</a:t>
            </a:r>
            <a:r>
              <a:rPr lang="en-US" dirty="0"/>
              <a:t> / contact</a:t>
            </a:r>
          </a:p>
          <a:p>
            <a:pPr lvl="1"/>
            <a:r>
              <a:rPr lang="en-US" dirty="0"/>
              <a:t>chapter</a:t>
            </a:r>
          </a:p>
          <a:p>
            <a:pPr lvl="2"/>
            <a:r>
              <a:rPr lang="en-US" dirty="0"/>
              <a:t>active chapter</a:t>
            </a:r>
          </a:p>
          <a:p>
            <a:pPr lvl="3"/>
            <a:r>
              <a:rPr lang="en-US" dirty="0"/>
              <a:t>subchapter</a:t>
            </a:r>
          </a:p>
          <a:p>
            <a:pPr lvl="4"/>
            <a:r>
              <a:rPr lang="en-US" dirty="0"/>
              <a:t>active subchapter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6"/>
            <a:ext cx="12196800" cy="4752974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40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12196800" cy="54432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59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12875"/>
            <a:ext cx="5472000" cy="2303463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60801"/>
            <a:ext cx="5472000" cy="2305049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765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1_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1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3600450" cy="475297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6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cdtText Box 101 Id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grpSp>
        <p:nvGrpSpPr>
          <p:cNvPr id="2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0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uppieren 79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1" name="Gerade Verbindung 80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3080435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1_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1_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1_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6768000" cy="475297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4"/>
            <a:ext cx="1295999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1_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1_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2592000" cy="475297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12873"/>
            <a:ext cx="2736775" cy="475297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12873"/>
            <a:ext cx="2592387" cy="4752977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1_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4"/>
            <a:ext cx="1295999" cy="4752978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1_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7"/>
            <a:ext cx="4032000" cy="2303462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12875"/>
            <a:ext cx="4032000" cy="2303463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/>
              <a:t>Click to edit the navigation text</a:t>
            </a:r>
          </a:p>
          <a:p>
            <a:pPr lvl="1"/>
            <a:r>
              <a:rPr lang="en-US" noProof="0" dirty="0"/>
              <a:t>active chapter</a:t>
            </a:r>
          </a:p>
          <a:p>
            <a:pPr lvl="2"/>
            <a:r>
              <a:rPr lang="en-US" noProof="0" dirty="0"/>
              <a:t>subchapter</a:t>
            </a:r>
          </a:p>
          <a:p>
            <a:pPr lvl="3"/>
            <a:r>
              <a:rPr lang="en-US" noProof="0" dirty="0"/>
              <a:t>active subchapter</a:t>
            </a:r>
          </a:p>
          <a:p>
            <a:pPr lvl="4"/>
            <a:r>
              <a:rPr lang="en-US" noProof="0" dirty="0"/>
              <a:t>subchapter</a:t>
            </a:r>
          </a:p>
          <a:p>
            <a:pPr lvl="5"/>
            <a:r>
              <a:rPr lang="en-US" noProof="0" dirty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3"/>
            <a:ext cx="7539354" cy="4752977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/>
              <a:t>Click to edit the </a:t>
            </a:r>
            <a:r>
              <a:rPr lang="en-US" dirty="0" err="1"/>
              <a:t>toc</a:t>
            </a:r>
            <a:r>
              <a:rPr lang="en-US" dirty="0"/>
              <a:t> / contact</a:t>
            </a:r>
          </a:p>
          <a:p>
            <a:pPr lvl="1"/>
            <a:r>
              <a:rPr lang="en-US" dirty="0"/>
              <a:t>chapter</a:t>
            </a:r>
          </a:p>
          <a:p>
            <a:pPr lvl="2"/>
            <a:r>
              <a:rPr lang="en-US" dirty="0"/>
              <a:t>active chapter</a:t>
            </a:r>
          </a:p>
          <a:p>
            <a:pPr lvl="3"/>
            <a:r>
              <a:rPr lang="en-US" dirty="0"/>
              <a:t>subchapter</a:t>
            </a:r>
          </a:p>
          <a:p>
            <a:pPr lvl="4"/>
            <a:r>
              <a:rPr lang="en-US" dirty="0"/>
              <a:t>active subchapter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00" y="324000"/>
            <a:ext cx="1584000" cy="670123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14400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33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grpSp>
        <p:nvGrpSpPr>
          <p:cNvPr id="2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3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uppieren 80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2" name="Gerade Verbindung 8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983307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title Blue light">
    <p:bg>
      <p:bgPr>
        <a:solidFill>
          <a:srgbClr val="50B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de-DE" sz="1100" b="1" noProof="0" dirty="0">
              <a:solidFill>
                <a:srgbClr val="990000"/>
              </a:solidFill>
            </a:endParaRPr>
          </a:p>
        </p:txBody>
      </p:sp>
      <p:sp>
        <p:nvSpPr>
          <p:cNvPr id="34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grpSp>
        <p:nvGrpSpPr>
          <p:cNvPr id="2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30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uppieren 80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82" name="Gerade Verbindung 8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rade Verbindung 89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Gerade Verbindung 90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Gerade Verbindung 91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Gerade Verbindung 92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Gerade Verbindung 93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554810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39999"/>
            <a:ext cx="7539354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de-DE" noProof="0" dirty="0"/>
              <a:t>Inhaltsverzeichnis / Kontakt durch Klicken bearbeiten</a:t>
            </a:r>
          </a:p>
          <a:p>
            <a:pPr lvl="1"/>
            <a:r>
              <a:rPr lang="de-DE" noProof="0" dirty="0"/>
              <a:t>Kapitel</a:t>
            </a:r>
          </a:p>
          <a:p>
            <a:pPr lvl="2"/>
            <a:r>
              <a:rPr lang="de-DE" noProof="0" dirty="0"/>
              <a:t>Aktives Kapitel</a:t>
            </a:r>
          </a:p>
          <a:p>
            <a:pPr lvl="3"/>
            <a:r>
              <a:rPr lang="de-DE" noProof="0" dirty="0"/>
              <a:t>Unterkapitel</a:t>
            </a:r>
          </a:p>
          <a:p>
            <a:pPr lvl="4"/>
            <a:r>
              <a:rPr lang="de-DE" noProof="0" dirty="0"/>
              <a:t>Aktives Unterkapitel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39999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grpSp>
        <p:nvGrpSpPr>
          <p:cNvPr id="3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6" name="cdtRectangle 2 Id5"/>
          <p:cNvSpPr/>
          <p:nvPr userDrawn="1">
            <p:custDataLst>
              <p:tags r:id="rId2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627063" y="1439999"/>
            <a:ext cx="3887914" cy="4752000"/>
          </a:xfr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 bwMode="auto">
          <a:xfrm>
            <a:off x="4658995" y="1439999"/>
            <a:ext cx="7539355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de-DE" noProof="0" dirty="0"/>
              <a:t>Inhaltsverzeichnis / Kontakt durch Klicken bearbeiten</a:t>
            </a:r>
          </a:p>
          <a:p>
            <a:pPr lvl="1"/>
            <a:r>
              <a:rPr lang="de-DE" noProof="0" dirty="0"/>
              <a:t>Kapitel</a:t>
            </a:r>
          </a:p>
          <a:p>
            <a:pPr lvl="2"/>
            <a:r>
              <a:rPr lang="de-DE" noProof="0" dirty="0"/>
              <a:t>Aktives Kapitel</a:t>
            </a:r>
          </a:p>
          <a:p>
            <a:pPr lvl="3"/>
            <a:r>
              <a:rPr lang="de-DE" noProof="0" dirty="0"/>
              <a:t>Unterkapitel</a:t>
            </a:r>
          </a:p>
          <a:p>
            <a:pPr lvl="4"/>
            <a:r>
              <a:rPr lang="de-DE" noProof="0" dirty="0"/>
              <a:t>Aktives Unterkapitel</a:t>
            </a:r>
          </a:p>
        </p:txBody>
      </p:sp>
      <p:grpSp>
        <p:nvGrpSpPr>
          <p:cNvPr id="3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8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/>
              <a:t>Titelmasterformat durch Klicken bearbeiten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Group 33"/>
          <p:cNvGrpSpPr>
            <a:grpSpLocks noChangeAspect="1"/>
          </p:cNvGrpSpPr>
          <p:nvPr/>
        </p:nvGrpSpPr>
        <p:grpSpPr bwMode="auto">
          <a:xfrm>
            <a:off x="9555163" y="323850"/>
            <a:ext cx="2159000" cy="914400"/>
            <a:chOff x="6019" y="204"/>
            <a:chExt cx="1360" cy="576"/>
          </a:xfrm>
        </p:grpSpPr>
        <p:sp>
          <p:nvSpPr>
            <p:cNvPr id="6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aphicFrame>
        <p:nvGraphicFramePr>
          <p:cNvPr id="3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97276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3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tags" Target="../tags/tag15.xml"/><Relationship Id="rId68" Type="http://schemas.openxmlformats.org/officeDocument/2006/relationships/tags" Target="../tags/tag20.xml"/><Relationship Id="rId84" Type="http://schemas.openxmlformats.org/officeDocument/2006/relationships/tags" Target="../tags/tag36.xml"/><Relationship Id="rId89" Type="http://schemas.openxmlformats.org/officeDocument/2006/relationships/tags" Target="../tags/tag41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23.xml"/><Relationship Id="rId92" Type="http://schemas.openxmlformats.org/officeDocument/2006/relationships/tags" Target="../tags/tag4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5.xml"/><Relationship Id="rId58" Type="http://schemas.openxmlformats.org/officeDocument/2006/relationships/tags" Target="../tags/tag10.xml"/><Relationship Id="rId66" Type="http://schemas.openxmlformats.org/officeDocument/2006/relationships/tags" Target="../tags/tag18.xml"/><Relationship Id="rId74" Type="http://schemas.openxmlformats.org/officeDocument/2006/relationships/tags" Target="../tags/tag26.xml"/><Relationship Id="rId79" Type="http://schemas.openxmlformats.org/officeDocument/2006/relationships/tags" Target="../tags/tag31.xml"/><Relationship Id="rId87" Type="http://schemas.openxmlformats.org/officeDocument/2006/relationships/tags" Target="../tags/tag39.xml"/><Relationship Id="rId102" Type="http://schemas.openxmlformats.org/officeDocument/2006/relationships/tags" Target="../tags/tag54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13.xml"/><Relationship Id="rId82" Type="http://schemas.openxmlformats.org/officeDocument/2006/relationships/tags" Target="../tags/tag34.xml"/><Relationship Id="rId90" Type="http://schemas.openxmlformats.org/officeDocument/2006/relationships/tags" Target="../tags/tag42.xml"/><Relationship Id="rId95" Type="http://schemas.openxmlformats.org/officeDocument/2006/relationships/tags" Target="../tags/tag47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56" Type="http://schemas.openxmlformats.org/officeDocument/2006/relationships/tags" Target="../tags/tag8.xml"/><Relationship Id="rId64" Type="http://schemas.openxmlformats.org/officeDocument/2006/relationships/tags" Target="../tags/tag16.xml"/><Relationship Id="rId69" Type="http://schemas.openxmlformats.org/officeDocument/2006/relationships/tags" Target="../tags/tag21.xml"/><Relationship Id="rId77" Type="http://schemas.openxmlformats.org/officeDocument/2006/relationships/tags" Target="../tags/tag29.xml"/><Relationship Id="rId100" Type="http://schemas.openxmlformats.org/officeDocument/2006/relationships/tags" Target="../tags/tag52.xml"/><Relationship Id="rId105" Type="http://schemas.openxmlformats.org/officeDocument/2006/relationships/image" Target="../media/image2.wmf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.xml"/><Relationship Id="rId72" Type="http://schemas.openxmlformats.org/officeDocument/2006/relationships/tags" Target="../tags/tag24.xml"/><Relationship Id="rId80" Type="http://schemas.openxmlformats.org/officeDocument/2006/relationships/tags" Target="../tags/tag32.xml"/><Relationship Id="rId85" Type="http://schemas.openxmlformats.org/officeDocument/2006/relationships/tags" Target="../tags/tag37.xml"/><Relationship Id="rId93" Type="http://schemas.openxmlformats.org/officeDocument/2006/relationships/tags" Target="../tags/tag45.xml"/><Relationship Id="rId98" Type="http://schemas.openxmlformats.org/officeDocument/2006/relationships/tags" Target="../tags/tag5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ags" Target="../tags/tag11.xml"/><Relationship Id="rId67" Type="http://schemas.openxmlformats.org/officeDocument/2006/relationships/tags" Target="../tags/tag19.xml"/><Relationship Id="rId103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6.xml"/><Relationship Id="rId62" Type="http://schemas.openxmlformats.org/officeDocument/2006/relationships/tags" Target="../tags/tag14.xml"/><Relationship Id="rId70" Type="http://schemas.openxmlformats.org/officeDocument/2006/relationships/tags" Target="../tags/tag22.xml"/><Relationship Id="rId75" Type="http://schemas.openxmlformats.org/officeDocument/2006/relationships/tags" Target="../tags/tag27.xml"/><Relationship Id="rId83" Type="http://schemas.openxmlformats.org/officeDocument/2006/relationships/tags" Target="../tags/tag35.xml"/><Relationship Id="rId88" Type="http://schemas.openxmlformats.org/officeDocument/2006/relationships/tags" Target="../tags/tag40.xml"/><Relationship Id="rId91" Type="http://schemas.openxmlformats.org/officeDocument/2006/relationships/tags" Target="../tags/tag43.xml"/><Relationship Id="rId96" Type="http://schemas.openxmlformats.org/officeDocument/2006/relationships/tags" Target="../tags/tag4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vmlDrawing" Target="../drawings/vmlDrawing1.vml"/><Relationship Id="rId57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4.xml"/><Relationship Id="rId60" Type="http://schemas.openxmlformats.org/officeDocument/2006/relationships/tags" Target="../tags/tag12.xml"/><Relationship Id="rId65" Type="http://schemas.openxmlformats.org/officeDocument/2006/relationships/tags" Target="../tags/tag17.xml"/><Relationship Id="rId73" Type="http://schemas.openxmlformats.org/officeDocument/2006/relationships/tags" Target="../tags/tag25.xml"/><Relationship Id="rId78" Type="http://schemas.openxmlformats.org/officeDocument/2006/relationships/tags" Target="../tags/tag30.xml"/><Relationship Id="rId81" Type="http://schemas.openxmlformats.org/officeDocument/2006/relationships/tags" Target="../tags/tag33.xml"/><Relationship Id="rId86" Type="http://schemas.openxmlformats.org/officeDocument/2006/relationships/tags" Target="../tags/tag38.xml"/><Relationship Id="rId94" Type="http://schemas.openxmlformats.org/officeDocument/2006/relationships/tags" Target="../tags/tag46.xml"/><Relationship Id="rId99" Type="http://schemas.openxmlformats.org/officeDocument/2006/relationships/tags" Target="../tags/tag51.xml"/><Relationship Id="rId101" Type="http://schemas.openxmlformats.org/officeDocument/2006/relationships/tags" Target="../tags/tag5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tags" Target="../tags/tag2.xml"/><Relationship Id="rId55" Type="http://schemas.openxmlformats.org/officeDocument/2006/relationships/tags" Target="../tags/tag7.xml"/><Relationship Id="rId76" Type="http://schemas.openxmlformats.org/officeDocument/2006/relationships/tags" Target="../tags/tag28.xml"/><Relationship Id="rId97" Type="http://schemas.openxmlformats.org/officeDocument/2006/relationships/tags" Target="../tags/tag49.xml"/><Relationship Id="rId10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50"/>
            </p:custDataLst>
          </p:nvPr>
        </p:nvSpPr>
        <p:spPr bwMode="auto">
          <a:xfrm>
            <a:off x="0" y="-1"/>
            <a:ext cx="1219835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7468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  <a:endParaRPr lang="en-US" noProof="0" dirty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51"/>
            </p:custDataLst>
          </p:nvPr>
        </p:nvSpPr>
        <p:spPr bwMode="auto">
          <a:xfrm>
            <a:off x="627063" y="1439999"/>
            <a:ext cx="8208962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  <a:endParaRPr lang="en-US" noProof="0" dirty="0"/>
          </a:p>
        </p:txBody>
      </p:sp>
      <p:cxnSp>
        <p:nvCxnSpPr>
          <p:cNvPr id="3072" name="cdtMasterTags_CL1 Id3072"/>
          <p:cNvCxnSpPr/>
          <p:nvPr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5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5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5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5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5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5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6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6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6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6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6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6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6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6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6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6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7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7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7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7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7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uppieren 3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cdtText Box 133 Id16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en-US" sz="1000" b="1" noProof="0" dirty="0">
                <a:solidFill>
                  <a:srgbClr val="879BAA"/>
                </a:solidFill>
              </a:rPr>
              <a:t>Siemens </a:t>
            </a:r>
            <a:r>
              <a:rPr lang="hr-HR" sz="1000" b="1" noProof="0" dirty="0">
                <a:solidFill>
                  <a:srgbClr val="879BAA"/>
                </a:solidFill>
              </a:rPr>
              <a:t>d.d.</a:t>
            </a:r>
            <a:r>
              <a:rPr lang="en-US" sz="1000" b="1" noProof="0" dirty="0">
                <a:solidFill>
                  <a:srgbClr val="879BAA"/>
                </a:solidFill>
              </a:rPr>
              <a:t> 201</a:t>
            </a:r>
            <a:r>
              <a:rPr lang="hr-HR" sz="1000" b="1" noProof="0" dirty="0">
                <a:solidFill>
                  <a:srgbClr val="879BAA"/>
                </a:solidFill>
              </a:rPr>
              <a:t>8</a:t>
            </a:r>
            <a:endParaRPr lang="en-US" sz="1000" b="1" noProof="0" dirty="0">
              <a:solidFill>
                <a:srgbClr val="879BAA"/>
              </a:solidFill>
            </a:endParaRPr>
          </a:p>
        </p:txBody>
      </p:sp>
      <p:sp>
        <p:nvSpPr>
          <p:cNvPr id="64" name="cdtTextBox 12 Id17"/>
          <p:cNvSpPr txBox="1"/>
          <p:nvPr>
            <p:custDataLst>
              <p:tags r:id="rId76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1000" noProof="0" dirty="0">
                <a:solidFill>
                  <a:srgbClr val="000000"/>
                </a:solidFill>
              </a:rPr>
              <a:t>Prosinac</a:t>
            </a:r>
            <a:r>
              <a:rPr lang="en-US" sz="1000" noProof="0" dirty="0">
                <a:solidFill>
                  <a:srgbClr val="000000"/>
                </a:solidFill>
              </a:rPr>
              <a:t> 201</a:t>
            </a:r>
            <a:r>
              <a:rPr lang="hr-HR" sz="1000" noProof="0" dirty="0">
                <a:solidFill>
                  <a:srgbClr val="000000"/>
                </a:solidFill>
              </a:rPr>
              <a:t>8</a:t>
            </a:r>
            <a:endParaRPr lang="en-US" sz="1000" noProof="0" dirty="0">
              <a:solidFill>
                <a:srgbClr val="000000"/>
              </a:solidFill>
            </a:endParaRPr>
          </a:p>
        </p:txBody>
      </p:sp>
      <p:sp>
        <p:nvSpPr>
          <p:cNvPr id="65" name="cdtTextBox 11 Id18"/>
          <p:cNvSpPr txBox="1"/>
          <p:nvPr>
            <p:custDataLst>
              <p:tags r:id="rId77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>
                <a:solidFill>
                  <a:srgbClr val="000000"/>
                </a:solidFill>
              </a:rPr>
              <a:t>Seite </a:t>
            </a:r>
            <a:fld id="{91E7552C-A157-4A4F-8E99-698C0325FC94}" type="slidenum">
              <a:rPr lang="en-US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1000" noProof="0" dirty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>
            <p:custDataLst>
              <p:tags r:id="rId78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hr-HR" sz="1000" noProof="0" dirty="0">
                <a:solidFill>
                  <a:srgbClr val="000000"/>
                </a:solidFill>
              </a:rPr>
              <a:t>T. Šeketa</a:t>
            </a:r>
            <a:endParaRPr lang="en-US" sz="1000" noProof="0" dirty="0">
              <a:solidFill>
                <a:srgbClr val="000000"/>
              </a:solidFill>
            </a:endParaRPr>
          </a:p>
        </p:txBody>
      </p:sp>
      <p:graphicFrame>
        <p:nvGraphicFramePr>
          <p:cNvPr id="67" name="Object 3" hidden="1"/>
          <p:cNvGraphicFramePr>
            <a:graphicFrameLocks noChangeAspect="1"/>
          </p:cNvGraphicFramePr>
          <p:nvPr userDrawn="1">
            <p:custDataLst>
              <p:tags r:id="rId79"/>
            </p:custDataLst>
            <p:extLst>
              <p:ext uri="{D42A27DB-BD31-4B8C-83A1-F6EECF244321}">
                <p14:modId xmlns:p14="http://schemas.microsoft.com/office/powerpoint/2010/main" val="37567907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8" name="think-cell Slide" r:id="rId103" imgW="360" imgH="360" progId="">
                  <p:embed/>
                </p:oleObj>
              </mc:Choice>
              <mc:Fallback>
                <p:oleObj name="think-cell Slide" r:id="rId103" imgW="360" imgH="360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cdtMasterTags_CL1 Id3072"/>
          <p:cNvCxnSpPr/>
          <p:nvPr userDrawn="1">
            <p:custDataLst>
              <p:tags r:id="rId8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cdtMasterTags_CL2 Id3073"/>
          <p:cNvCxnSpPr/>
          <p:nvPr userDrawn="1">
            <p:custDataLst>
              <p:tags r:id="rId8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cdtMasterTags_CL3 Id3074"/>
          <p:cNvCxnSpPr/>
          <p:nvPr userDrawn="1">
            <p:custDataLst>
              <p:tags r:id="rId8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cdtMasterTags_CL4 Id3075"/>
          <p:cNvCxnSpPr/>
          <p:nvPr userDrawn="1">
            <p:custDataLst>
              <p:tags r:id="rId8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cdtMasterTags_CL5 Id3076"/>
          <p:cNvCxnSpPr/>
          <p:nvPr userDrawn="1">
            <p:custDataLst>
              <p:tags r:id="rId8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cdtMasterTags_CL6 Id3077"/>
          <p:cNvCxnSpPr/>
          <p:nvPr userDrawn="1">
            <p:custDataLst>
              <p:tags r:id="rId8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cdtMasterTags_CL7 Id3080"/>
          <p:cNvCxnSpPr/>
          <p:nvPr userDrawn="1">
            <p:custDataLst>
              <p:tags r:id="rId8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cdtMasterTags_CL8 Id3081"/>
          <p:cNvCxnSpPr/>
          <p:nvPr userDrawn="1">
            <p:custDataLst>
              <p:tags r:id="rId8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cdtMasterTags_CL9 Id3082"/>
          <p:cNvCxnSpPr/>
          <p:nvPr userDrawn="1">
            <p:custDataLst>
              <p:tags r:id="rId8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cdtMasterTags_CL10 Id3083"/>
          <p:cNvCxnSpPr/>
          <p:nvPr userDrawn="1">
            <p:custDataLst>
              <p:tags r:id="rId8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cdtMasterTags_CL11 Id3084"/>
          <p:cNvCxnSpPr/>
          <p:nvPr userDrawn="1">
            <p:custDataLst>
              <p:tags r:id="rId9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cdtMasterTags_CL12 Id3085"/>
          <p:cNvCxnSpPr/>
          <p:nvPr userDrawn="1">
            <p:custDataLst>
              <p:tags r:id="rId9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cdtMasterTags_CL13 Id3086"/>
          <p:cNvCxnSpPr/>
          <p:nvPr userDrawn="1">
            <p:custDataLst>
              <p:tags r:id="rId9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cdtMasterTags_CL14 Id3087"/>
          <p:cNvCxnSpPr/>
          <p:nvPr userDrawn="1">
            <p:custDataLst>
              <p:tags r:id="rId9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cdtMasterTags_CL15 Id3088"/>
          <p:cNvCxnSpPr/>
          <p:nvPr userDrawn="1">
            <p:custDataLst>
              <p:tags r:id="rId9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cdtMasterTags_CL16 Id3089"/>
          <p:cNvCxnSpPr/>
          <p:nvPr userDrawn="1">
            <p:custDataLst>
              <p:tags r:id="rId9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cdtMasterTags_CL17 Id3090"/>
          <p:cNvCxnSpPr/>
          <p:nvPr userDrawn="1">
            <p:custDataLst>
              <p:tags r:id="rId9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cdtMasterTags_CL18 Id3091"/>
          <p:cNvCxnSpPr/>
          <p:nvPr userDrawn="1">
            <p:custDataLst>
              <p:tags r:id="rId9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cdtMasterTags_CL19 Id3092"/>
          <p:cNvCxnSpPr/>
          <p:nvPr userDrawn="1">
            <p:custDataLst>
              <p:tags r:id="rId9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cdtMasterTags_CL20 Id3093"/>
          <p:cNvCxnSpPr/>
          <p:nvPr userDrawn="1">
            <p:custDataLst>
              <p:tags r:id="rId9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cdtMasterTags_CL21 Id3094"/>
          <p:cNvCxnSpPr/>
          <p:nvPr userDrawn="1">
            <p:custDataLst>
              <p:tags r:id="rId10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cdtMasterTags_CL22 Id3095"/>
          <p:cNvCxnSpPr/>
          <p:nvPr userDrawn="1">
            <p:custDataLst>
              <p:tags r:id="rId10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cdtMasterTags"/>
          <p:cNvCxnSpPr/>
          <p:nvPr userDrawn="1">
            <p:custDataLst>
              <p:tags r:id="rId10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uppieren 92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94" name="Gerade Verbindung 93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Gerade Verbindung 94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Gerade Verbindung 95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Gerade Verbindung 96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Gerade Verbindung 97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Gerade Verbindung 9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Gerade Verbindung 99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rade Verbindung 100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Gerade Verbindung 101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Gerade Verbindung 102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Gerade Verbindung 103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Gerade Verbindung 105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Gerade Verbindung 106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Gerade Verbindung 107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Gerade Verbindung 108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Gerade Verbindung 109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Gerade Verbindung 110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Gerade Verbindung 111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Gerade Verbindung 112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Gerade Verbindung 113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Gerade Verbindung 114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20" name="Grafik 119"/>
          <p:cNvPicPr>
            <a:picLocks noChangeAspect="1"/>
          </p:cNvPicPr>
          <p:nvPr userDrawn="1"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02" r:id="rId32"/>
    <p:sldLayoutId id="2147483703" r:id="rId33"/>
    <p:sldLayoutId id="2147483679" r:id="rId34"/>
    <p:sldLayoutId id="2147483705" r:id="rId35"/>
    <p:sldLayoutId id="2147483706" r:id="rId36"/>
    <p:sldLayoutId id="2147483707" r:id="rId37"/>
    <p:sldLayoutId id="2147483683" r:id="rId38"/>
    <p:sldLayoutId id="2147483681" r:id="rId39"/>
    <p:sldLayoutId id="2147483691" r:id="rId40"/>
    <p:sldLayoutId id="2147483693" r:id="rId41"/>
    <p:sldLayoutId id="2147483684" r:id="rId42"/>
    <p:sldLayoutId id="2147483685" r:id="rId43"/>
    <p:sldLayoutId id="2147483694" r:id="rId44"/>
    <p:sldLayoutId id="2147483686" r:id="rId45"/>
    <p:sldLayoutId id="2147483688" r:id="rId46"/>
    <p:sldLayoutId id="2147483704" r:id="rId4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7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3.png"/><Relationship Id="rId2" Type="http://schemas.openxmlformats.org/officeDocument/2006/relationships/tags" Target="../tags/tag18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1.png"/><Relationship Id="rId2" Type="http://schemas.openxmlformats.org/officeDocument/2006/relationships/tags" Target="../tags/tag18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emf"/><Relationship Id="rId11" Type="http://schemas.openxmlformats.org/officeDocument/2006/relationships/image" Target="../media/image36.jp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5.jp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1.png"/><Relationship Id="rId12" Type="http://schemas.openxmlformats.org/officeDocument/2006/relationships/image" Target="../media/image41.png"/><Relationship Id="rId2" Type="http://schemas.openxmlformats.org/officeDocument/2006/relationships/tags" Target="../tags/tag19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emf"/><Relationship Id="rId11" Type="http://schemas.openxmlformats.org/officeDocument/2006/relationships/image" Target="../media/image40.jp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9.jp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1.png"/><Relationship Id="rId2" Type="http://schemas.openxmlformats.org/officeDocument/2006/relationships/tags" Target="../tags/tag19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11" Type="http://schemas.openxmlformats.org/officeDocument/2006/relationships/image" Target="../media/image45.jp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4.jp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93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92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94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5.jpeg"/><Relationship Id="rId5" Type="http://schemas.openxmlformats.org/officeDocument/2006/relationships/hyperlink" Target="mailto:sanjin.mrkic@siemens.com" TargetMode="Externa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75.xml"/><Relationship Id="rId7" Type="http://schemas.openxmlformats.org/officeDocument/2006/relationships/oleObject" Target="../embeddings/oleObject5.bin"/><Relationship Id="rId2" Type="http://schemas.openxmlformats.org/officeDocument/2006/relationships/tags" Target="../tags/tag174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176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78.xml"/><Relationship Id="rId7" Type="http://schemas.openxmlformats.org/officeDocument/2006/relationships/image" Target="../media/image4.emf"/><Relationship Id="rId2" Type="http://schemas.openxmlformats.org/officeDocument/2006/relationships/tags" Target="../tags/tag17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jp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80.xml"/><Relationship Id="rId7" Type="http://schemas.openxmlformats.org/officeDocument/2006/relationships/image" Target="../media/image4.emf"/><Relationship Id="rId2" Type="http://schemas.openxmlformats.org/officeDocument/2006/relationships/tags" Target="../tags/tag17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182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81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4.png"/><Relationship Id="rId5" Type="http://schemas.openxmlformats.org/officeDocument/2006/relationships/tags" Target="../tags/tag184.xml"/><Relationship Id="rId10" Type="http://schemas.openxmlformats.org/officeDocument/2006/relationships/image" Target="../media/image23.png"/><Relationship Id="rId4" Type="http://schemas.openxmlformats.org/officeDocument/2006/relationships/tags" Target="../tags/tag183.xml"/><Relationship Id="rId9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5.png"/><Relationship Id="rId2" Type="http://schemas.openxmlformats.org/officeDocument/2006/relationships/tags" Target="../tags/tag18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8.png"/><Relationship Id="rId2" Type="http://schemas.openxmlformats.org/officeDocument/2006/relationships/tags" Target="../tags/tag18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1.png"/><Relationship Id="rId2" Type="http://schemas.openxmlformats.org/officeDocument/2006/relationships/tags" Target="../tags/tag18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7062" y="3775777"/>
            <a:ext cx="8250238" cy="2017148"/>
          </a:xfrm>
        </p:spPr>
        <p:txBody>
          <a:bodyPr/>
          <a:lstStyle/>
          <a:p>
            <a:r>
              <a:rPr lang="hr-HR" sz="3800" dirty="0"/>
              <a:t>Zero </a:t>
            </a:r>
            <a:r>
              <a:rPr lang="hr-HR" sz="3800" dirty="0" err="1"/>
              <a:t>Harm</a:t>
            </a:r>
            <a:r>
              <a:rPr lang="hr-HR" sz="3800" dirty="0"/>
              <a:t> </a:t>
            </a:r>
            <a:r>
              <a:rPr lang="hr-HR" sz="3800" dirty="0" err="1"/>
              <a:t>Culture</a:t>
            </a:r>
            <a:r>
              <a:rPr lang="hr-HR" sz="3800" dirty="0"/>
              <a:t> @ Siemens / „Zero </a:t>
            </a:r>
            <a:r>
              <a:rPr lang="hr-HR" sz="3800" dirty="0" err="1"/>
              <a:t>Harm</a:t>
            </a:r>
            <a:r>
              <a:rPr lang="hr-HR" sz="3800" dirty="0"/>
              <a:t>” Kultura u Siemensu</a:t>
            </a:r>
            <a:r>
              <a:rPr lang="hr-HR" dirty="0"/>
              <a:t/>
            </a:r>
            <a:br>
              <a:rPr lang="hr-HR" dirty="0"/>
            </a:br>
            <a:r>
              <a:rPr lang="hr-HR" sz="3000" dirty="0"/>
              <a:t>Stručni skup, Zagreb, </a:t>
            </a:r>
            <a:r>
              <a:rPr lang="hr-HR" sz="3000" dirty="0" smtClean="0"/>
              <a:t>6.12.2018</a:t>
            </a:r>
            <a:r>
              <a:rPr lang="hr-HR" sz="3000" dirty="0"/>
              <a:t>.</a:t>
            </a:r>
            <a:endParaRPr lang="en-US" sz="3000" b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627063" y="5907600"/>
            <a:ext cx="8250238" cy="324000"/>
          </a:xfrm>
        </p:spPr>
        <p:txBody>
          <a:bodyPr/>
          <a:lstStyle/>
          <a:p>
            <a:r>
              <a:rPr lang="hr-HR" dirty="0"/>
              <a:t>www.siemens.hr</a:t>
            </a:r>
            <a:endParaRPr lang="en-US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27063" y="5907600"/>
            <a:ext cx="6914560" cy="324000"/>
          </a:xfrm>
        </p:spPr>
        <p:txBody>
          <a:bodyPr/>
          <a:lstStyle/>
          <a:p>
            <a:r>
              <a:rPr lang="hr-HR" noProof="0" dirty="0"/>
              <a:t>Tomislav Šeketa, </a:t>
            </a:r>
            <a:r>
              <a:rPr lang="hr-HR" noProof="0" dirty="0" err="1"/>
              <a:t>struč.spec.ing.sec</a:t>
            </a:r>
            <a:r>
              <a:rPr lang="hr-HR" noProof="0" dirty="0"/>
              <a:t>., </a:t>
            </a:r>
            <a:r>
              <a:rPr lang="en-US" noProof="0" dirty="0"/>
              <a:t>Siemens </a:t>
            </a:r>
            <a:r>
              <a:rPr lang="hr-HR" noProof="0" dirty="0"/>
              <a:t>d.d., Prosinac</a:t>
            </a:r>
            <a:r>
              <a:rPr lang="en-US" noProof="0" dirty="0"/>
              <a:t> 201</a:t>
            </a:r>
            <a:r>
              <a:rPr lang="hr-HR" noProof="0" dirty="0"/>
              <a:t>8.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924F22-41F5-4E4D-BB4E-06820E8F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3431" t="10405" r="50366" b="32613"/>
          <a:stretch>
            <a:fillRect/>
          </a:stretch>
        </p:blipFill>
        <p:spPr bwMode="auto">
          <a:xfrm>
            <a:off x="10216424" y="5186081"/>
            <a:ext cx="146685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01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73232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9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feil nach links, rechts und oben 3"/>
          <p:cNvSpPr/>
          <p:nvPr/>
        </p:nvSpPr>
        <p:spPr bwMode="auto">
          <a:xfrm>
            <a:off x="4445858" y="3109553"/>
            <a:ext cx="3449085" cy="1674976"/>
          </a:xfrm>
          <a:prstGeom prst="leftRightUpArrow">
            <a:avLst/>
          </a:prstGeom>
          <a:solidFill>
            <a:srgbClr val="50BED7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spcBef>
                <a:spcPct val="0"/>
              </a:spcBef>
              <a:buFont typeface="Wingdings" charset="0"/>
              <a:buNone/>
            </a:pPr>
            <a:endParaRPr lang="en-US" sz="1800" b="1" dirty="0" err="1">
              <a:solidFill>
                <a:schemeClr val="tx1"/>
              </a:solidFill>
            </a:endParaRPr>
          </a:p>
        </p:txBody>
      </p:sp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990723" y="3807444"/>
            <a:ext cx="2359356" cy="235935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8158480" y="3728260"/>
            <a:ext cx="3557270" cy="216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0975" indent="-180975" defTabSz="762000" eaLnBrk="0" hangingPunct="0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SzPct val="100000"/>
            </a:pPr>
            <a:r>
              <a:rPr lang="hr-HR" sz="1600" b="1" dirty="0">
                <a:solidFill>
                  <a:srgbClr val="50BED7"/>
                </a:solidFill>
                <a:cs typeface="Arial" charset="0"/>
              </a:rPr>
              <a:t>Menadžment</a:t>
            </a:r>
            <a:endParaRPr lang="en-US" sz="1600" b="1" dirty="0">
              <a:solidFill>
                <a:srgbClr val="50BED7"/>
              </a:solidFill>
              <a:cs typeface="Arial" charset="0"/>
            </a:endParaRPr>
          </a:p>
          <a:p>
            <a:pPr marL="180975" indent="-180975" defTabSz="762000" eaLnBrk="0" hangingPunc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hr-HR" sz="1600" b="1" dirty="0">
                <a:solidFill>
                  <a:schemeClr val="tx1"/>
                </a:solidFill>
                <a:cs typeface="Arial" charset="0"/>
              </a:rPr>
              <a:t>Brinemo za naše kupce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marL="180975" indent="-180975" algn="just" defTabSz="762000" eaLnBrk="0" hangingPunc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•"/>
            </a:pPr>
            <a:r>
              <a:rPr lang="en-US" sz="1600" dirty="0">
                <a:solidFill>
                  <a:schemeClr val="tx1"/>
                </a:solidFill>
                <a:cs typeface="Arial" charset="0"/>
              </a:rPr>
              <a:t>Program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nam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omogućuje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hr-HR" sz="1600" dirty="0">
                <a:solidFill>
                  <a:schemeClr val="tx1"/>
                </a:solidFill>
                <a:cs typeface="Arial" charset="0"/>
              </a:rPr>
              <a:t>poboljšanje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odnosa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s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kupcima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jačanje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naše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uloge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kao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pouzdanog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partnera</a:t>
            </a:r>
            <a:endParaRPr lang="hr-HR" sz="1600" dirty="0">
              <a:solidFill>
                <a:schemeClr val="tx1"/>
              </a:solidFill>
              <a:cs typeface="Arial" charset="0"/>
            </a:endParaRPr>
          </a:p>
          <a:p>
            <a:pPr marL="180975" indent="-180975" algn="just" defTabSz="762000" eaLnBrk="0" hangingPunc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•"/>
            </a:pPr>
            <a:r>
              <a:rPr lang="hr-HR" sz="1600" dirty="0">
                <a:solidFill>
                  <a:schemeClr val="tx1"/>
                </a:solidFill>
                <a:cs typeface="Arial" charset="0"/>
              </a:rPr>
              <a:t>Provedba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učinkovitih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postupaka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pomoću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hr-HR" sz="1600" dirty="0">
                <a:solidFill>
                  <a:schemeClr val="tx1"/>
                </a:solidFill>
                <a:cs typeface="Arial" charset="0"/>
              </a:rPr>
              <a:t>standarda i smjernica </a:t>
            </a:r>
            <a:r>
              <a:rPr lang="en-US" sz="1600" dirty="0" err="1">
                <a:solidFill>
                  <a:schemeClr val="tx1"/>
                </a:solidFill>
                <a:cs typeface="Arial" charset="0"/>
              </a:rPr>
              <a:t>jednostavnih</a:t>
            </a:r>
            <a:r>
              <a:rPr lang="hr-HR" sz="1600" dirty="0">
                <a:solidFill>
                  <a:schemeClr val="tx1"/>
                </a:solidFill>
                <a:cs typeface="Arial" charset="0"/>
              </a:rPr>
              <a:t> za korištenje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27063" y="3728260"/>
            <a:ext cx="3672000" cy="216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25" indent="-174625" defTabSz="762000" eaLnBrk="0" hangingPunct="0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SzPct val="100000"/>
            </a:pPr>
            <a:r>
              <a:rPr lang="hr-HR" sz="1600" b="1" dirty="0">
                <a:solidFill>
                  <a:srgbClr val="50BED7"/>
                </a:solidFill>
              </a:rPr>
              <a:t>Poslovni uspjeh</a:t>
            </a:r>
            <a:endParaRPr lang="en-US" sz="1600" b="1" dirty="0">
              <a:solidFill>
                <a:srgbClr val="50BED7"/>
              </a:solidFill>
              <a:cs typeface="Arial" charset="0"/>
            </a:endParaRPr>
          </a:p>
          <a:p>
            <a:pPr marL="180975" indent="-180975" defTabSz="762000" eaLnBrk="0" hangingPunc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hr-HR" sz="1600" b="1" dirty="0">
                <a:solidFill>
                  <a:schemeClr val="tx1"/>
                </a:solidFill>
                <a:cs typeface="Arial" charset="0"/>
              </a:rPr>
              <a:t>Brinemo za naše poslovanje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: </a:t>
            </a:r>
          </a:p>
          <a:p>
            <a:pPr marL="180975" indent="-180975" algn="just" defTabSz="762000" eaLnBrk="0" hangingPunc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</a:rPr>
              <a:t>Izvrsnost u sigurnosti jednaka je poslovnoj izvrsnosti što rezultira nižim troškovima osiguranja i kvarova</a:t>
            </a:r>
          </a:p>
          <a:p>
            <a:pPr marL="180975" indent="-180975" algn="just" defTabSz="762000" eaLnBrk="0" hangingPunc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</a:rPr>
              <a:t>Ispunjenje sigurnosnih očekivanja kupaca - zadržavanje kupaca</a:t>
            </a:r>
          </a:p>
          <a:p>
            <a:pPr marL="180975" indent="-180975" algn="just" defTabSz="762000" eaLnBrk="0" hangingPunc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</a:rPr>
              <a:t>Veća produktivnost i kvaliteta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27063" y="1290017"/>
            <a:ext cx="11088687" cy="194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4625" indent="-174625" algn="ctr" defTabSz="762000" eaLnBrk="0" hangingPunct="0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SzPct val="100000"/>
            </a:pPr>
            <a:r>
              <a:rPr lang="hr-HR" sz="1600" b="1" dirty="0">
                <a:solidFill>
                  <a:srgbClr val="000000"/>
                </a:solidFill>
                <a:cs typeface="Arial" charset="0"/>
              </a:rPr>
              <a:t>ZHC sustav kreiran/prilagođen zahtjevima Simensa – odlična dopuna globalnim sustavima upravljanja s detaljnijim smjernicama (tko, što, kako i kada)</a:t>
            </a:r>
          </a:p>
          <a:p>
            <a:pPr marL="174625" indent="-174625" defTabSz="762000" eaLnBrk="0" hangingPunct="0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SzPct val="100000"/>
            </a:pPr>
            <a:r>
              <a:rPr lang="hr-HR" sz="1600" b="1" dirty="0">
                <a:solidFill>
                  <a:srgbClr val="50BED7"/>
                </a:solidFill>
                <a:cs typeface="Arial" charset="0"/>
              </a:rPr>
              <a:t>Zaposlenici</a:t>
            </a:r>
            <a:endParaRPr lang="en-US" sz="1600" b="1" dirty="0">
              <a:solidFill>
                <a:srgbClr val="50BED7"/>
              </a:solidFill>
              <a:cs typeface="Arial" charset="0"/>
            </a:endParaRPr>
          </a:p>
          <a:p>
            <a:pPr defTabSz="762000" eaLnBrk="0" hangingPunc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hr-HR" sz="1600" b="1" dirty="0">
                <a:solidFill>
                  <a:schemeClr val="tx1"/>
                </a:solidFill>
                <a:cs typeface="Arial" charset="0"/>
              </a:rPr>
              <a:t>Brinemo se za naše zaposlenike</a:t>
            </a:r>
            <a:r>
              <a:rPr lang="en-US" sz="1600" dirty="0">
                <a:solidFill>
                  <a:schemeClr val="tx1"/>
                </a:solidFill>
                <a:cs typeface="Arial" charset="0"/>
              </a:rPr>
              <a:t>: </a:t>
            </a:r>
            <a:endParaRPr lang="hr-HR" sz="1600" dirty="0">
              <a:solidFill>
                <a:schemeClr val="tx1"/>
              </a:solidFill>
              <a:cs typeface="Arial" charset="0"/>
            </a:endParaRPr>
          </a:p>
          <a:p>
            <a:pPr marL="285750" indent="-285750" algn="just" defTabSz="762000" eaLnBrk="0" hangingPunc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  <a:cs typeface="Arial" charset="0"/>
              </a:rPr>
              <a:t>Z</a:t>
            </a:r>
            <a:r>
              <a:rPr lang="hr-HR" sz="1600" dirty="0">
                <a:solidFill>
                  <a:schemeClr val="tx1"/>
                </a:solidFill>
              </a:rPr>
              <a:t>HC @ Siemens osigurava sigurno radno okruženje za svakog zaposlenika</a:t>
            </a:r>
          </a:p>
          <a:p>
            <a:pPr marL="285750" indent="-285750" algn="just" defTabSz="762000" eaLnBrk="0" hangingPunc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</a:rPr>
              <a:t>Zdravije i sigurnije radno mjesto vidljivo je kroz održivu stopu učestalosti redukcije nesreća i smrtnih slučajeva</a:t>
            </a:r>
          </a:p>
          <a:p>
            <a:pPr marL="285750" indent="-285750" algn="just" defTabSz="762000" eaLnBrk="0" hangingPunc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tx1"/>
                </a:solidFill>
              </a:rPr>
              <a:t>Zaposlenici imaju više povjerenja u menadžment i ponosni su što rade za Siemens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Harm </a:t>
            </a:r>
            <a:r>
              <a:rPr lang="hr-HR" dirty="0"/>
              <a:t>Kultura</a:t>
            </a:r>
            <a:r>
              <a:rPr lang="en-US" dirty="0"/>
              <a:t> </a:t>
            </a:r>
            <a:r>
              <a:rPr lang="hr-HR" dirty="0"/>
              <a:t>u</a:t>
            </a:r>
            <a:r>
              <a:rPr lang="en-US" dirty="0"/>
              <a:t> Siemens</a:t>
            </a:r>
            <a:r>
              <a:rPr lang="hr-HR" dirty="0"/>
              <a:t>: Zašto?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2029957"/>
              </p:ext>
            </p:extLst>
          </p:nvPr>
        </p:nvGraphicFramePr>
        <p:xfrm>
          <a:off x="2127" y="1603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" y="1603"/>
                        <a:ext cx="211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626399" y="1414799"/>
            <a:ext cx="5472001" cy="2304000"/>
          </a:xfrm>
          <a:prstGeom prst="rect">
            <a:avLst/>
          </a:prstGeom>
          <a:solidFill>
            <a:srgbClr val="D7D7CD"/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108000" tIns="54000" rIns="108000" bIns="54000">
            <a:noAutofit/>
          </a:bodyPr>
          <a:lstStyle/>
          <a:p>
            <a:pPr marL="0" lvl="2">
              <a:lnSpc>
                <a:spcPct val="110000"/>
              </a:lnSpc>
              <a:spcBef>
                <a:spcPts val="0"/>
              </a:spcBef>
            </a:pPr>
            <a:r>
              <a:rPr lang="hr-HR" sz="1500" b="1" dirty="0">
                <a:solidFill>
                  <a:srgbClr val="50BED7"/>
                </a:solidFill>
                <a:cs typeface="Arial" charset="0"/>
              </a:rPr>
              <a:t>Take </a:t>
            </a:r>
            <a:r>
              <a:rPr lang="hr-HR" sz="1500" b="1" dirty="0" err="1">
                <a:solidFill>
                  <a:srgbClr val="50BED7"/>
                </a:solidFill>
                <a:cs typeface="Arial" charset="0"/>
              </a:rPr>
              <a:t>Five</a:t>
            </a:r>
            <a:r>
              <a:rPr lang="hr-HR" sz="1500" b="1" dirty="0">
                <a:solidFill>
                  <a:srgbClr val="50BED7"/>
                </a:solidFill>
                <a:cs typeface="Arial" charset="0"/>
              </a:rPr>
              <a:t> (TF)</a:t>
            </a:r>
            <a:endParaRPr lang="en-US" sz="1500" b="1" dirty="0">
              <a:solidFill>
                <a:srgbClr val="50BED7"/>
              </a:solidFill>
              <a:cs typeface="Arial" charset="0"/>
            </a:endParaRPr>
          </a:p>
          <a:p>
            <a:pPr marL="179388" lvl="2" indent="-179388" algn="just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altLang="en-US" sz="1500" dirty="0">
                <a:solidFill>
                  <a:schemeClr val="tx1"/>
                </a:solidFill>
                <a:latin typeface="Arial" charset="0"/>
                <a:cs typeface="Arial" charset="0"/>
              </a:rPr>
              <a:t>TF predstavlja kratku procjenu rizika radnog mjesta koja pomaže utvrđivanju aktivnosti na kojima bi se mogla dogoditi pogreška i potencijalni rizik</a:t>
            </a:r>
          </a:p>
          <a:p>
            <a:pPr marL="179388" lvl="2" indent="-179388" algn="just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500" dirty="0">
                <a:solidFill>
                  <a:sysClr val="windowText" lastClr="000000"/>
                </a:solidFill>
                <a:cs typeface="Arial" charset="0"/>
              </a:rPr>
              <a:t>Bitno je jasno definirati rizike i implementirati preventivne mjere</a:t>
            </a:r>
          </a:p>
          <a:p>
            <a:pPr marL="179388" lvl="2" indent="-179388" algn="just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500" dirty="0">
                <a:solidFill>
                  <a:sysClr val="windowText" lastClr="000000"/>
                </a:solidFill>
                <a:cs typeface="Arial" charset="0"/>
              </a:rPr>
              <a:t>Izrađuju stručnjaci ZNR u suradnji </a:t>
            </a:r>
            <a:r>
              <a:rPr lang="hr-HR" sz="1500" dirty="0" smtClean="0">
                <a:solidFill>
                  <a:sysClr val="windowText" lastClr="000000"/>
                </a:solidFill>
                <a:cs typeface="Arial" charset="0"/>
              </a:rPr>
              <a:t>sa </a:t>
            </a:r>
            <a:r>
              <a:rPr lang="hr-HR" sz="1500" dirty="0">
                <a:solidFill>
                  <a:sysClr val="windowText" lastClr="000000"/>
                </a:solidFill>
                <a:cs typeface="Arial" charset="0"/>
              </a:rPr>
              <a:t>stručnjacima iz</a:t>
            </a:r>
          </a:p>
          <a:p>
            <a:pPr marL="0" lvl="2" algn="just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</a:pPr>
            <a:r>
              <a:rPr lang="hr-HR" sz="1500" dirty="0">
                <a:solidFill>
                  <a:sysClr val="windowText" lastClr="000000"/>
                </a:solidFill>
                <a:cs typeface="Arial" charset="0"/>
              </a:rPr>
              <a:t>   drugih područja</a:t>
            </a:r>
            <a:endParaRPr lang="en-US" sz="150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gray">
          <a:xfrm>
            <a:off x="626399" y="3803990"/>
            <a:ext cx="5472001" cy="2304000"/>
          </a:xfrm>
          <a:prstGeom prst="rect">
            <a:avLst/>
          </a:prstGeom>
          <a:solidFill>
            <a:srgbClr val="D7D7CD"/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108000" tIns="54000" rIns="108000" bIns="54000">
            <a:noAutofit/>
          </a:bodyPr>
          <a:lstStyle/>
          <a:p>
            <a:pPr marL="0" lvl="2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</a:pPr>
            <a:r>
              <a:rPr lang="hr-HR" sz="1500" b="1" dirty="0" err="1">
                <a:solidFill>
                  <a:srgbClr val="50BED7"/>
                </a:solidFill>
                <a:cs typeface="Arial" charset="0"/>
              </a:rPr>
              <a:t>Safety</a:t>
            </a:r>
            <a:r>
              <a:rPr lang="hr-HR" sz="1500" b="1" dirty="0">
                <a:solidFill>
                  <a:srgbClr val="50BED7"/>
                </a:solidFill>
                <a:cs typeface="Arial" charset="0"/>
              </a:rPr>
              <a:t> </a:t>
            </a:r>
            <a:r>
              <a:rPr lang="hr-HR" sz="1500" b="1" dirty="0" err="1">
                <a:solidFill>
                  <a:srgbClr val="50BED7"/>
                </a:solidFill>
                <a:cs typeface="Arial" charset="0"/>
              </a:rPr>
              <a:t>Walk</a:t>
            </a:r>
            <a:r>
              <a:rPr lang="hr-HR" sz="1500" b="1" dirty="0">
                <a:solidFill>
                  <a:srgbClr val="50BED7"/>
                </a:solidFill>
                <a:cs typeface="Arial" charset="0"/>
              </a:rPr>
              <a:t> &amp; Talk (SWT)</a:t>
            </a:r>
            <a:endParaRPr lang="en-US" sz="1500" b="1" dirty="0">
              <a:solidFill>
                <a:srgbClr val="50BED7"/>
              </a:solidFill>
              <a:cs typeface="Arial" charset="0"/>
            </a:endParaRPr>
          </a:p>
          <a:p>
            <a:pPr marL="179388" lvl="2" indent="-179388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500" spc="-10" dirty="0">
                <a:solidFill>
                  <a:sysClr val="windowText" lastClr="000000"/>
                </a:solidFill>
                <a:cs typeface="Arial" charset="0"/>
              </a:rPr>
              <a:t>Aktivno uključenje menadžmenta (više i niže </a:t>
            </a:r>
          </a:p>
          <a:p>
            <a:pPr marL="0" lvl="2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</a:pPr>
            <a:r>
              <a:rPr lang="hr-HR" sz="1500" spc="-10" dirty="0">
                <a:solidFill>
                  <a:sysClr val="windowText" lastClr="000000"/>
                </a:solidFill>
                <a:cs typeface="Arial" charset="0"/>
              </a:rPr>
              <a:t>    razine) u obilaske lokacija za koje su direktno zaduženi</a:t>
            </a:r>
          </a:p>
          <a:p>
            <a:pPr marL="179388" lvl="2" indent="-179388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500" spc="-10" dirty="0">
                <a:solidFill>
                  <a:sysClr val="windowText" lastClr="000000"/>
                </a:solidFill>
                <a:cs typeface="Arial" charset="0"/>
              </a:rPr>
              <a:t>Potrebno obići lokaciju (trajnu ili privremeno radilište), popričati s radnicima, raspraviti problematiku i ponuditi rješenje</a:t>
            </a:r>
          </a:p>
          <a:p>
            <a:pPr marL="179388" lvl="2" indent="-179388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500" spc="-10" dirty="0">
                <a:solidFill>
                  <a:sysClr val="windowText" lastClr="000000"/>
                </a:solidFill>
                <a:cs typeface="Arial" charset="0"/>
              </a:rPr>
              <a:t>Dokumentirati obilazak i zapažanja na odgovarajućem obrascu te proslijediti stručnjaku ZNR</a:t>
            </a:r>
            <a:endParaRPr lang="en-US" sz="1500" spc="-1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Zero </a:t>
            </a:r>
            <a:r>
              <a:rPr lang="hr-HR" dirty="0" err="1"/>
              <a:t>Harm</a:t>
            </a:r>
            <a:r>
              <a:rPr lang="hr-HR" dirty="0"/>
              <a:t> Kultura u Siemensu: Osnovne mjere</a:t>
            </a:r>
            <a:endParaRPr lang="en-US" dirty="0"/>
          </a:p>
        </p:txBody>
      </p:sp>
      <p:pic>
        <p:nvPicPr>
          <p:cNvPr id="9" name="Picture 9" descr="\\ww002.siemens.net\dfs20\CHR\Ablage EHS SF\SF OS\Martin_Christina_exchange\1_ZHC Label Information and Documents 2017\00_ZHC Label 1st Intranet\ZHC@Siemens Label-Logo Blanko@0,5x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643020" y="3068960"/>
            <a:ext cx="1013803" cy="1440000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BCFE5D15-9FCD-4537-93EB-92188119EB04}"/>
              </a:ext>
            </a:extLst>
          </p:cNvPr>
          <p:cNvSpPr/>
          <p:nvPr/>
        </p:nvSpPr>
        <p:spPr bwMode="auto">
          <a:xfrm>
            <a:off x="6099175" y="2255520"/>
            <a:ext cx="557649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hr-HR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7733FF70-F0B0-4A85-B11A-18698FD94C22}"/>
              </a:ext>
            </a:extLst>
          </p:cNvPr>
          <p:cNvSpPr/>
          <p:nvPr/>
        </p:nvSpPr>
        <p:spPr bwMode="auto">
          <a:xfrm>
            <a:off x="6099174" y="5017600"/>
            <a:ext cx="557649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hr-HR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1C77E1-F8E1-4F97-ADF0-40E41EA2BC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5137" y="1414799"/>
            <a:ext cx="3161019" cy="202068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CDD1FC-0456-40ED-8BE5-C5DDC673CF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4072" y="3788960"/>
            <a:ext cx="1956148" cy="24957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F265433-4F48-49DF-A987-4FD9B486F3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3271" y="3803990"/>
            <a:ext cx="1503888" cy="25898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BB6E6D-4C33-4427-8B5E-3C2863850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5115" y="1414799"/>
            <a:ext cx="2005508" cy="129890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27" y="1603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15" name="Objek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" y="1603"/>
                        <a:ext cx="211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gray">
          <a:xfrm>
            <a:off x="585443" y="1425377"/>
            <a:ext cx="5472001" cy="2304000"/>
          </a:xfrm>
          <a:prstGeom prst="rect">
            <a:avLst/>
          </a:prstGeom>
          <a:solidFill>
            <a:srgbClr val="D7D7CD"/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108000" tIns="54000" rIns="108000" bIns="54000">
            <a:noAutofit/>
          </a:bodyPr>
          <a:lstStyle/>
          <a:p>
            <a:pPr marL="0" lvl="2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</a:pPr>
            <a:r>
              <a:rPr lang="hr-HR" sz="1500" b="1" dirty="0" err="1">
                <a:solidFill>
                  <a:srgbClr val="50BED7"/>
                </a:solidFill>
                <a:cs typeface="Arial" charset="0"/>
              </a:rPr>
              <a:t>Safety</a:t>
            </a:r>
            <a:r>
              <a:rPr lang="hr-HR" sz="1500" b="1" dirty="0">
                <a:solidFill>
                  <a:srgbClr val="50BED7"/>
                </a:solidFill>
                <a:cs typeface="Arial" charset="0"/>
              </a:rPr>
              <a:t> </a:t>
            </a:r>
            <a:r>
              <a:rPr lang="hr-HR" sz="1500" b="1" dirty="0" err="1">
                <a:solidFill>
                  <a:srgbClr val="50BED7"/>
                </a:solidFill>
                <a:cs typeface="Arial" charset="0"/>
              </a:rPr>
              <a:t>Induction</a:t>
            </a:r>
            <a:r>
              <a:rPr lang="hr-HR" sz="1500" b="1" dirty="0">
                <a:solidFill>
                  <a:srgbClr val="50BED7"/>
                </a:solidFill>
                <a:cs typeface="Arial" charset="0"/>
              </a:rPr>
              <a:t> (SI)</a:t>
            </a:r>
            <a:endParaRPr lang="en-US" sz="1500" b="1" dirty="0">
              <a:solidFill>
                <a:srgbClr val="50BED7"/>
              </a:solidFill>
              <a:cs typeface="Arial" charset="0"/>
            </a:endParaRPr>
          </a:p>
          <a:p>
            <a:pPr marL="179388" lvl="2" indent="-179388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Izrađuje ga i prezentira ovlaštena osoba zadužena za sigurnost na radilištu</a:t>
            </a:r>
          </a:p>
          <a:p>
            <a:pPr marL="179388" lvl="2" indent="-179388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Uključuje presjek sigurnosnih rizika i upute</a:t>
            </a:r>
          </a:p>
          <a:p>
            <a:pPr marL="179388" lvl="2" indent="-179388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Uobičajeno prezentiran prije početka rada/posjeta radilištu i nakon promjena okolnosti na radilištu</a:t>
            </a:r>
          </a:p>
          <a:p>
            <a:pPr marL="636588" lvl="3" indent="-179388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200" dirty="0" smtClean="0">
                <a:solidFill>
                  <a:sysClr val="windowText" lastClr="000000"/>
                </a:solidFill>
                <a:cs typeface="Arial" charset="0"/>
              </a:rPr>
              <a:t>Obvezno </a:t>
            </a: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sadrži: popis odgovornih osoba (npr. voditelj radilišta, pružatelji prve pomoći, voditelji </a:t>
            </a:r>
            <a:r>
              <a:rPr lang="hr-HR" sz="1200" dirty="0" err="1">
                <a:solidFill>
                  <a:sysClr val="windowText" lastClr="000000"/>
                </a:solidFill>
                <a:cs typeface="Arial" charset="0"/>
              </a:rPr>
              <a:t>EiS</a:t>
            </a: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…), osnovne sigurnosne smjernice (npr. smještaj prve pomoći, puteva prolaska, </a:t>
            </a:r>
          </a:p>
          <a:p>
            <a:pPr marL="457200" lvl="3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</a:pP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    dopuštene brzine kretanja vozilima…), osnovne smjernice u </a:t>
            </a:r>
          </a:p>
          <a:p>
            <a:pPr marL="457200" lvl="3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</a:pP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    slučaju izvanrednih situacija itd.</a:t>
            </a:r>
            <a:endParaRPr lang="en-US" sz="120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Zero </a:t>
            </a:r>
            <a:r>
              <a:rPr lang="hr-HR" dirty="0" err="1"/>
              <a:t>Harm</a:t>
            </a:r>
            <a:r>
              <a:rPr lang="hr-HR" dirty="0"/>
              <a:t> Kultura u Siemensu: Osnovne mjere</a:t>
            </a:r>
            <a:endParaRPr lang="en-US" dirty="0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gray">
          <a:xfrm>
            <a:off x="585442" y="3788960"/>
            <a:ext cx="5472001" cy="2304000"/>
          </a:xfrm>
          <a:prstGeom prst="rect">
            <a:avLst/>
          </a:prstGeom>
          <a:solidFill>
            <a:srgbClr val="D7D7CD"/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108000" tIns="54000" rIns="108000" bIns="54000">
            <a:noAutofit/>
          </a:bodyPr>
          <a:lstStyle/>
          <a:p>
            <a:pPr marL="0" lvl="2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</a:pPr>
            <a:r>
              <a:rPr lang="hr-HR" sz="1500" b="1" dirty="0">
                <a:solidFill>
                  <a:srgbClr val="50BED7"/>
                </a:solidFill>
                <a:cs typeface="Arial" charset="0"/>
              </a:rPr>
              <a:t>HSE trening </a:t>
            </a:r>
            <a:endParaRPr lang="en-US" sz="1500" b="1" dirty="0">
              <a:solidFill>
                <a:srgbClr val="50BED7"/>
              </a:solidFill>
              <a:cs typeface="Arial" charset="0"/>
            </a:endParaRPr>
          </a:p>
          <a:p>
            <a:pPr marL="176213" lvl="2" indent="-176213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Obuhvatiti sve opasnosti i štetnosti radnih mjesta</a:t>
            </a:r>
          </a:p>
          <a:p>
            <a:pPr marL="176213" lvl="2" indent="-176213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Postaviti minimalno znanje za sve zaposlenike</a:t>
            </a:r>
          </a:p>
          <a:p>
            <a:pPr marL="176213" lvl="2" indent="-176213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Ciljana skupina: zaposlenici na radilištima (interni eksterni)</a:t>
            </a:r>
          </a:p>
          <a:p>
            <a:pPr marL="176213" lvl="2" indent="-176213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Trening se obavlja nevezano </a:t>
            </a:r>
            <a:r>
              <a:rPr lang="hr-HR" sz="1200" dirty="0" smtClean="0">
                <a:solidFill>
                  <a:sysClr val="windowText" lastClr="000000"/>
                </a:solidFill>
                <a:cs typeface="Arial" charset="0"/>
              </a:rPr>
              <a:t>jesu </a:t>
            </a: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li </a:t>
            </a:r>
            <a:r>
              <a:rPr lang="hr-HR" sz="1200" dirty="0" smtClean="0">
                <a:solidFill>
                  <a:sysClr val="windowText" lastClr="000000"/>
                </a:solidFill>
                <a:cs typeface="Arial" charset="0"/>
              </a:rPr>
              <a:t>radnici </a:t>
            </a: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prethodno osposobljeni u skladu </a:t>
            </a:r>
            <a:r>
              <a:rPr lang="hr-HR" sz="1200" dirty="0" smtClean="0">
                <a:solidFill>
                  <a:sysClr val="windowText" lastClr="000000"/>
                </a:solidFill>
                <a:cs typeface="Arial" charset="0"/>
              </a:rPr>
              <a:t>s </a:t>
            </a: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važećom zakonskom regulativom RH</a:t>
            </a:r>
          </a:p>
          <a:p>
            <a:pPr marL="176213" lvl="2" indent="-176213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Pretpostavka: svako radno mjesto i lokacije su specifične te zahtijevaju individualni pristup</a:t>
            </a:r>
          </a:p>
          <a:p>
            <a:pPr marL="176213" lvl="2" indent="-176213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Kako: u obliku dokumentiranog (potpisna lista </a:t>
            </a:r>
            <a:r>
              <a:rPr lang="hr-HR" sz="1200" dirty="0" smtClean="0">
                <a:solidFill>
                  <a:sysClr val="windowText" lastClr="000000"/>
                </a:solidFill>
                <a:cs typeface="Arial" charset="0"/>
              </a:rPr>
              <a:t>polaznika) </a:t>
            </a:r>
            <a:r>
              <a:rPr lang="hr-HR" sz="1200" dirty="0">
                <a:solidFill>
                  <a:sysClr val="windowText" lastClr="000000"/>
                </a:solidFill>
                <a:cs typeface="Arial" charset="0"/>
              </a:rPr>
              <a:t>predavanja </a:t>
            </a:r>
            <a:endParaRPr lang="hr-HR" sz="1500" dirty="0">
              <a:solidFill>
                <a:sysClr val="windowText" lastClr="000000"/>
              </a:solidFill>
              <a:cs typeface="Arial" charset="0"/>
            </a:endParaRPr>
          </a:p>
          <a:p>
            <a:pPr marL="625475" lvl="2" indent="-176213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endParaRPr lang="hr-HR" sz="1500" dirty="0">
              <a:solidFill>
                <a:sysClr val="windowText" lastClr="000000"/>
              </a:solidFill>
              <a:cs typeface="Arial" charset="0"/>
            </a:endParaRPr>
          </a:p>
        </p:txBody>
      </p:sp>
      <p:pic>
        <p:nvPicPr>
          <p:cNvPr id="9" name="Picture 9" descr="\\ww002.siemens.net\dfs20\CHR\Ablage EHS SF\SF OS\Martin_Christina_exchange\1_ZHC Label Information and Documents 2017\00_ZHC Label 1st Intranet\ZHC@Siemens Label-Logo Blanko@0,5x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643021" y="3068960"/>
            <a:ext cx="1013803" cy="1440000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6871A39B-B299-469C-AA5C-DD6BC55136DF}"/>
              </a:ext>
            </a:extLst>
          </p:cNvPr>
          <p:cNvSpPr/>
          <p:nvPr/>
        </p:nvSpPr>
        <p:spPr bwMode="auto">
          <a:xfrm>
            <a:off x="6057443" y="2225729"/>
            <a:ext cx="557649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hr-HR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84946077-D1FD-48AF-89F8-AEFC6CA15FA6}"/>
              </a:ext>
            </a:extLst>
          </p:cNvPr>
          <p:cNvSpPr/>
          <p:nvPr/>
        </p:nvSpPr>
        <p:spPr bwMode="auto">
          <a:xfrm>
            <a:off x="6057442" y="4987809"/>
            <a:ext cx="557649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hr-HR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6CA87B-E017-4204-84F0-00FD805701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5610" y="1422223"/>
            <a:ext cx="1590563" cy="23040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2FAC07-C57B-4444-8A31-9570516B48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5610" y="3788960"/>
            <a:ext cx="1703888" cy="23040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3E3045D-445F-49FB-AEED-84FAC0173C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7141" y="1422223"/>
            <a:ext cx="1504586" cy="23040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FA347B7-B65D-474B-AD2A-160BC6369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32695" y="1422224"/>
            <a:ext cx="1504587" cy="23040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E0948D8-8D03-4D77-9240-B54C789233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0467" y="3788960"/>
            <a:ext cx="3062440" cy="23040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400765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27" y="1603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15" name="Objek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" y="1603"/>
                        <a:ext cx="211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626399" y="1414799"/>
            <a:ext cx="5472001" cy="2304000"/>
          </a:xfrm>
          <a:prstGeom prst="rect">
            <a:avLst/>
          </a:prstGeom>
          <a:solidFill>
            <a:srgbClr val="D7D7CD"/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108000" tIns="54000" rIns="108000" bIns="54000">
            <a:noAutofit/>
          </a:bodyPr>
          <a:lstStyle/>
          <a:p>
            <a:pPr marL="0" lvl="2">
              <a:lnSpc>
                <a:spcPct val="110000"/>
              </a:lnSpc>
              <a:spcBef>
                <a:spcPts val="0"/>
              </a:spcBef>
            </a:pPr>
            <a:r>
              <a:rPr lang="hr-HR" sz="1500" b="1" dirty="0" err="1">
                <a:solidFill>
                  <a:srgbClr val="50BED7"/>
                </a:solidFill>
                <a:cs typeface="Arial" charset="0"/>
              </a:rPr>
              <a:t>Safety</a:t>
            </a:r>
            <a:r>
              <a:rPr lang="hr-HR" sz="1500" b="1" dirty="0">
                <a:solidFill>
                  <a:srgbClr val="50BED7"/>
                </a:solidFill>
                <a:cs typeface="Arial" charset="0"/>
              </a:rPr>
              <a:t> Moment (SM)</a:t>
            </a:r>
            <a:endParaRPr lang="en-US" sz="1500" b="1" dirty="0">
              <a:solidFill>
                <a:srgbClr val="50BED7"/>
              </a:solidFill>
              <a:cs typeface="Arial" charset="0"/>
            </a:endParaRPr>
          </a:p>
          <a:p>
            <a:pPr marL="179388" lvl="2" indent="-179388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alt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Predviđen za podizanje opće razine svijesti o sigurnosti</a:t>
            </a:r>
          </a:p>
          <a:p>
            <a:pPr marL="179388" lvl="2" indent="-179388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400" dirty="0">
                <a:solidFill>
                  <a:schemeClr val="tx1"/>
                </a:solidFill>
                <a:latin typeface="Arial" charset="0"/>
                <a:cs typeface="Arial" charset="0"/>
              </a:rPr>
              <a:t>Provedba: na početku bilo kojeg sastanka započeti sa „</a:t>
            </a:r>
            <a:r>
              <a:rPr lang="hr-HR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safety</a:t>
            </a:r>
            <a:r>
              <a:rPr lang="hr-HR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” temom</a:t>
            </a:r>
          </a:p>
          <a:p>
            <a:pPr marL="179388" lvl="2" indent="-179388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400" dirty="0">
                <a:solidFill>
                  <a:schemeClr val="tx1"/>
                </a:solidFill>
                <a:latin typeface="Arial" charset="0"/>
                <a:cs typeface="Arial" charset="0"/>
              </a:rPr>
              <a:t>Tema: ne mora nužno biti </a:t>
            </a:r>
            <a:r>
              <a:rPr lang="hr-HR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povezana poslovnim aktivnostima</a:t>
            </a:r>
            <a:endParaRPr lang="hr-HR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79388" lvl="2" indent="-179388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400" dirty="0">
                <a:solidFill>
                  <a:schemeClr val="tx1"/>
                </a:solidFill>
                <a:latin typeface="Arial" charset="0"/>
                <a:cs typeface="Arial" charset="0"/>
              </a:rPr>
              <a:t>SM može, ali i ne mora biti dokumentiran </a:t>
            </a:r>
          </a:p>
          <a:p>
            <a:pPr marL="179388" lvl="2" indent="-179388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400" dirty="0">
                <a:solidFill>
                  <a:schemeClr val="tx1"/>
                </a:solidFill>
                <a:latin typeface="Arial" charset="0"/>
                <a:cs typeface="Arial" charset="0"/>
              </a:rPr>
              <a:t>Najčešća tema: ukratko prezentirati sudionicima gdje se </a:t>
            </a:r>
          </a:p>
          <a:p>
            <a:pPr marL="0" lvl="2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</a:pPr>
            <a:r>
              <a:rPr lang="hr-HR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nalaze, gdje su evakuacijski izlazi, vatrogasni aparati te tko </a:t>
            </a:r>
          </a:p>
          <a:p>
            <a:pPr marL="0" lvl="2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</a:pPr>
            <a:r>
              <a:rPr lang="hr-HR" sz="1400" dirty="0">
                <a:solidFill>
                  <a:schemeClr val="tx1"/>
                </a:solidFill>
                <a:latin typeface="Arial" charset="0"/>
                <a:cs typeface="Arial" charset="0"/>
              </a:rPr>
              <a:t>    su osobe zadužene za provedbu evakuacije  </a:t>
            </a:r>
            <a:endParaRPr lang="en-US" sz="140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Zero </a:t>
            </a:r>
            <a:r>
              <a:rPr lang="hr-HR" dirty="0" err="1"/>
              <a:t>Harm</a:t>
            </a:r>
            <a:r>
              <a:rPr lang="hr-HR" dirty="0"/>
              <a:t> Kultura u Siemensu: Osnovne mjere</a:t>
            </a:r>
            <a:endParaRPr lang="en-US" dirty="0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gray">
          <a:xfrm>
            <a:off x="626399" y="3788960"/>
            <a:ext cx="5472001" cy="2442206"/>
          </a:xfrm>
          <a:prstGeom prst="rect">
            <a:avLst/>
          </a:prstGeom>
          <a:solidFill>
            <a:srgbClr val="D7D7CD"/>
          </a:solidFill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108000" tIns="54000" rIns="108000" bIns="54000">
            <a:noAutofit/>
          </a:bodyPr>
          <a:lstStyle/>
          <a:p>
            <a:pPr marL="0" lvl="2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</a:pPr>
            <a:r>
              <a:rPr lang="hr-HR" sz="1500" b="1" dirty="0" err="1">
                <a:solidFill>
                  <a:srgbClr val="50BED7"/>
                </a:solidFill>
                <a:cs typeface="Arial" charset="0"/>
              </a:rPr>
              <a:t>Safety</a:t>
            </a:r>
            <a:r>
              <a:rPr lang="hr-HR" sz="1500" b="1" dirty="0">
                <a:solidFill>
                  <a:srgbClr val="50BED7"/>
                </a:solidFill>
                <a:cs typeface="Arial" charset="0"/>
              </a:rPr>
              <a:t> </a:t>
            </a:r>
            <a:r>
              <a:rPr lang="hr-HR" sz="1500" b="1" dirty="0" err="1">
                <a:solidFill>
                  <a:srgbClr val="50BED7"/>
                </a:solidFill>
                <a:cs typeface="Arial" charset="0"/>
              </a:rPr>
              <a:t>Toolbox</a:t>
            </a:r>
            <a:r>
              <a:rPr lang="hr-HR" sz="1500" b="1" dirty="0">
                <a:solidFill>
                  <a:srgbClr val="50BED7"/>
                </a:solidFill>
                <a:cs typeface="Arial" charset="0"/>
              </a:rPr>
              <a:t> </a:t>
            </a:r>
            <a:r>
              <a:rPr lang="hr-HR" sz="1500" b="1" dirty="0" err="1">
                <a:solidFill>
                  <a:srgbClr val="50BED7"/>
                </a:solidFill>
                <a:cs typeface="Arial" charset="0"/>
              </a:rPr>
              <a:t>Talks</a:t>
            </a:r>
            <a:r>
              <a:rPr lang="hr-HR" sz="1500" b="1" dirty="0">
                <a:solidFill>
                  <a:srgbClr val="50BED7"/>
                </a:solidFill>
                <a:cs typeface="Arial" charset="0"/>
              </a:rPr>
              <a:t> (STT)</a:t>
            </a:r>
          </a:p>
          <a:p>
            <a:pPr marL="176213" lvl="2" indent="-176213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350" dirty="0">
                <a:solidFill>
                  <a:sysClr val="windowText" lastClr="000000"/>
                </a:solidFill>
                <a:cs typeface="Arial" charset="0"/>
              </a:rPr>
              <a:t>Osnovna namjena je poboljšanje komunikacije između voditelja/poslovođa i radnika</a:t>
            </a:r>
          </a:p>
          <a:p>
            <a:pPr marL="176213" lvl="2" indent="-176213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350" dirty="0">
                <a:solidFill>
                  <a:sysClr val="windowText" lastClr="000000"/>
                </a:solidFill>
                <a:cs typeface="Arial" charset="0"/>
              </a:rPr>
              <a:t>Održavanje: preporuka je održati STT svaki radni dan, prije početka rada npr. u sklopu sastanka o dnevnom rasporedu aktivnosti (jutarnja koordinacija)</a:t>
            </a:r>
          </a:p>
          <a:p>
            <a:pPr marL="176213" lvl="2" indent="-176213">
              <a:lnSpc>
                <a:spcPct val="110000"/>
              </a:lnSpc>
              <a:spcBef>
                <a:spcPts val="0"/>
              </a:spcBef>
              <a:buClr>
                <a:srgbClr val="879BAA"/>
              </a:buClr>
              <a:buFont typeface="Arial" pitchFamily="34" charset="0"/>
              <a:buChar char="•"/>
            </a:pPr>
            <a:r>
              <a:rPr lang="hr-HR" sz="1350" dirty="0">
                <a:solidFill>
                  <a:sysClr val="windowText" lastClr="000000"/>
                </a:solidFill>
                <a:cs typeface="Arial" charset="0"/>
              </a:rPr>
              <a:t>Tema: podsjetiti na sigurnosna pravila, rizike i opasnosti s kojima će se susresti ili jednostavno upute za siguran rad za tekuće poslove s </a:t>
            </a:r>
            <a:r>
              <a:rPr lang="hr-HR" sz="1350" dirty="0" smtClean="0">
                <a:solidFill>
                  <a:sysClr val="windowText" lastClr="000000"/>
                </a:solidFill>
                <a:cs typeface="Arial" charset="0"/>
              </a:rPr>
              <a:t>težištem </a:t>
            </a:r>
            <a:r>
              <a:rPr lang="hr-HR" sz="1350" dirty="0">
                <a:solidFill>
                  <a:sysClr val="windowText" lastClr="000000"/>
                </a:solidFill>
                <a:cs typeface="Arial" charset="0"/>
              </a:rPr>
              <a:t>na posebno opasne radove (npr. rad na visini)</a:t>
            </a:r>
            <a:endParaRPr lang="en-US" sz="1350" dirty="0">
              <a:solidFill>
                <a:sysClr val="windowText" lastClr="000000"/>
              </a:solidFill>
              <a:cs typeface="Arial" charset="0"/>
            </a:endParaRPr>
          </a:p>
        </p:txBody>
      </p:sp>
      <p:pic>
        <p:nvPicPr>
          <p:cNvPr id="9" name="Picture 9" descr="\\ww002.siemens.net\dfs20\CHR\Ablage EHS SF\SF OS\Martin_Christina_exchange\1_ZHC Label Information and Documents 2017\00_ZHC Label 1st Intranet\ZHC@Siemens Label-Logo Blanko@0,5x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643021" y="3068960"/>
            <a:ext cx="1013803" cy="1440000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2FBCABBF-CF87-4422-A45B-599D36824AB9}"/>
              </a:ext>
            </a:extLst>
          </p:cNvPr>
          <p:cNvSpPr/>
          <p:nvPr/>
        </p:nvSpPr>
        <p:spPr bwMode="auto">
          <a:xfrm>
            <a:off x="6099175" y="2255520"/>
            <a:ext cx="557649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hr-HR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4B5FDC48-6E62-489B-B64F-4A7279C708E8}"/>
              </a:ext>
            </a:extLst>
          </p:cNvPr>
          <p:cNvSpPr/>
          <p:nvPr/>
        </p:nvSpPr>
        <p:spPr bwMode="auto">
          <a:xfrm>
            <a:off x="6099174" y="5017600"/>
            <a:ext cx="557649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hr-HR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07780D-34A9-432D-9521-D73ABE0C3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8589" y="1414799"/>
            <a:ext cx="1763361" cy="23040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61BF29-E7A0-4AB7-BD05-A39B122A98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8589" y="3865600"/>
            <a:ext cx="1763362" cy="230400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0A48192-9C21-4634-A5D2-57C82B48B6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5727" y="1414798"/>
            <a:ext cx="3076916" cy="230399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0478D6E-ECDA-4EA1-B116-B1F7123549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5727" y="3865599"/>
            <a:ext cx="1624335" cy="230399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03303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23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285264" y="2543072"/>
            <a:ext cx="2306000" cy="2306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Harm </a:t>
            </a:r>
            <a:r>
              <a:rPr lang="hr-HR" dirty="0"/>
              <a:t>Kultura</a:t>
            </a:r>
            <a:r>
              <a:rPr lang="en-US" dirty="0"/>
              <a:t> </a:t>
            </a:r>
            <a:r>
              <a:rPr lang="hr-HR" dirty="0"/>
              <a:t>u</a:t>
            </a:r>
            <a:r>
              <a:rPr lang="en-US" dirty="0"/>
              <a:t> Siemens</a:t>
            </a:r>
            <a:r>
              <a:rPr lang="hr-HR" dirty="0"/>
              <a:t>u: Zaključak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 bwMode="auto">
          <a:xfrm>
            <a:off x="4152900" y="1412875"/>
            <a:ext cx="7550150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152900" y="2881498"/>
            <a:ext cx="7550150" cy="216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298000" y="1413850"/>
            <a:ext cx="7132000" cy="17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t"/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sz="2400" b="1" i="1" dirty="0">
                <a:solidFill>
                  <a:srgbClr val="50BED7"/>
                </a:solidFill>
              </a:rPr>
              <a:t>Cilj</a:t>
            </a:r>
            <a:r>
              <a:rPr lang="en-US" sz="2400" b="1" i="1" dirty="0">
                <a:solidFill>
                  <a:srgbClr val="50BED7"/>
                </a:solidFill>
              </a:rPr>
              <a:t>: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r-HR" sz="2000" b="1" i="1" dirty="0">
                <a:solidFill>
                  <a:schemeClr val="dk1"/>
                </a:solidFill>
              </a:rPr>
              <a:t>Osigurati održivi sustav i njegovati kulturu sigurnosti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r-HR" sz="2000" b="1" i="1" dirty="0">
                <a:solidFill>
                  <a:schemeClr val="dk1"/>
                </a:solidFill>
                <a:latin typeface="Arial" charset="0"/>
                <a:ea typeface="ＭＳ Ｐゴシック"/>
                <a:cs typeface="Arial" charset="0"/>
              </a:rPr>
              <a:t>Isto prenijeti na sve naše podizvođače</a:t>
            </a:r>
            <a:endParaRPr lang="en-US" sz="2000" b="1" dirty="0">
              <a:solidFill>
                <a:srgbClr val="50BED7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298000" y="3153893"/>
            <a:ext cx="71215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t"/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b="1" i="1" dirty="0">
                <a:solidFill>
                  <a:srgbClr val="50BED7"/>
                </a:solidFill>
              </a:rPr>
              <a:t>Preduvjet</a:t>
            </a:r>
            <a:r>
              <a:rPr lang="en-US" b="1" i="1" dirty="0">
                <a:solidFill>
                  <a:srgbClr val="50BED7"/>
                </a:solidFill>
              </a:rPr>
              <a:t>: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323232"/>
                </a:solidFill>
              </a:rPr>
              <a:t>Jak top menadžment s osjećajem za osobnu odgovornost i predanost izvrsnosti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323232"/>
                </a:solidFill>
              </a:rPr>
              <a:t>Uključenje menadžmenta svih razina u sigurnosne provjere (SWT)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b="1" i="1" dirty="0">
                <a:solidFill>
                  <a:srgbClr val="50BED7"/>
                </a:solidFill>
              </a:rPr>
              <a:t>Zašto?</a:t>
            </a:r>
            <a:endParaRPr lang="hr-HR" dirty="0">
              <a:solidFill>
                <a:srgbClr val="323232"/>
              </a:solidFill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323232"/>
                </a:solidFill>
              </a:rPr>
              <a:t>Prilika da menadžment iz prve ruke „osjeti” radilište, tj. da ga ne gleda isključivo kroz brojke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en-US" b="1" dirty="0">
                <a:solidFill>
                  <a:srgbClr val="50BED7"/>
                </a:solidFill>
              </a:rPr>
              <a:t> </a:t>
            </a:r>
            <a:endParaRPr lang="en-US" b="1" dirty="0">
              <a:solidFill>
                <a:srgbClr val="50BED7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9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  <a:endParaRPr lang="en-US" dirty="0"/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4658996" y="1409519"/>
            <a:ext cx="7539354" cy="47520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hr-HR" b="1" dirty="0"/>
              <a:t>Tomislav Šeketa</a:t>
            </a:r>
            <a:r>
              <a:rPr lang="en-US" b="1" dirty="0"/>
              <a:t/>
            </a:r>
            <a:br>
              <a:rPr lang="en-US" b="1" dirty="0"/>
            </a:br>
            <a:r>
              <a:rPr lang="hr-HR" dirty="0" err="1">
                <a:solidFill>
                  <a:schemeClr val="tx1"/>
                </a:solidFill>
              </a:rPr>
              <a:t>Country</a:t>
            </a:r>
            <a:r>
              <a:rPr lang="hr-HR" dirty="0">
                <a:solidFill>
                  <a:schemeClr val="tx1"/>
                </a:solidFill>
              </a:rPr>
              <a:t> EHS </a:t>
            </a:r>
            <a:r>
              <a:rPr lang="hr-HR" dirty="0" err="1">
                <a:solidFill>
                  <a:schemeClr val="tx1"/>
                </a:solidFill>
              </a:rPr>
              <a:t>Officer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RC-</a:t>
            </a:r>
            <a:r>
              <a:rPr lang="en-US" dirty="0">
                <a:solidFill>
                  <a:schemeClr val="tx1"/>
                </a:solidFill>
              </a:rPr>
              <a:t>HR EHS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hr-HR" dirty="0">
                <a:solidFill>
                  <a:schemeClr val="tx1"/>
                </a:solidFill>
              </a:rPr>
              <a:t>Heinzelova 70a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hr-HR" dirty="0">
                <a:solidFill>
                  <a:schemeClr val="tx1"/>
                </a:solidFill>
              </a:rPr>
              <a:t>10 000 Zagreb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Mob: </a:t>
            </a:r>
            <a:r>
              <a:rPr lang="hr-HR" dirty="0">
                <a:solidFill>
                  <a:schemeClr val="tx1"/>
                </a:solidFill>
              </a:rPr>
              <a:t>00385 91 6331 003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E-mail: </a:t>
            </a:r>
            <a:r>
              <a:rPr lang="hr-HR" altLang="sr-Latn-RS" dirty="0">
                <a:solidFill>
                  <a:schemeClr val="folHlink"/>
                </a:solidFill>
                <a:hlinkClick r:id="rId5"/>
              </a:rPr>
              <a:t>tomislav.seketa@siemens.com</a:t>
            </a:r>
            <a:endParaRPr lang="hr-HR" altLang="sr-Latn-RS" dirty="0">
              <a:solidFill>
                <a:schemeClr val="folHlink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Grafik 5"/>
          <p:cNvPicPr>
            <a:picLocks noChangeAspect="1"/>
          </p:cNvPicPr>
          <p:nvPr/>
        </p:nvPicPr>
        <p:blipFill>
          <a:blip r:embed="rId6"/>
          <a:srcRect l="16711" r="29542"/>
          <a:stretch>
            <a:fillRect/>
          </a:stretch>
        </p:blipFill>
        <p:spPr>
          <a:xfrm>
            <a:off x="0" y="1412875"/>
            <a:ext cx="4541520" cy="475297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3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predavaču: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 bwMode="auto">
          <a:xfrm>
            <a:off x="3133997" y="1410698"/>
            <a:ext cx="7550150" cy="4955268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133997" y="3451538"/>
            <a:ext cx="7550150" cy="216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279097" y="1726452"/>
            <a:ext cx="7132000" cy="17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t"/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sz="2000" b="1" i="1" dirty="0">
                <a:solidFill>
                  <a:srgbClr val="002060"/>
                </a:solidFill>
              </a:rPr>
              <a:t>Tomislav Šeketa, </a:t>
            </a:r>
            <a:r>
              <a:rPr lang="hr-HR" sz="2000" b="1" i="1" dirty="0" err="1">
                <a:solidFill>
                  <a:srgbClr val="002060"/>
                </a:solidFill>
              </a:rPr>
              <a:t>struč</a:t>
            </a:r>
            <a:r>
              <a:rPr lang="hr-HR" sz="2000" b="1" i="1" dirty="0" smtClean="0">
                <a:solidFill>
                  <a:srgbClr val="002060"/>
                </a:solidFill>
              </a:rPr>
              <a:t>. </a:t>
            </a:r>
            <a:r>
              <a:rPr lang="hr-HR" sz="2000" b="1" i="1" dirty="0" err="1" smtClean="0">
                <a:solidFill>
                  <a:srgbClr val="002060"/>
                </a:solidFill>
              </a:rPr>
              <a:t>spec</a:t>
            </a:r>
            <a:r>
              <a:rPr lang="hr-HR" sz="2000" b="1" i="1" dirty="0" smtClean="0">
                <a:solidFill>
                  <a:srgbClr val="002060"/>
                </a:solidFill>
              </a:rPr>
              <a:t>. ing. </a:t>
            </a:r>
            <a:r>
              <a:rPr lang="hr-HR" sz="2000" b="1" i="1" dirty="0" err="1" smtClean="0">
                <a:solidFill>
                  <a:srgbClr val="002060"/>
                </a:solidFill>
              </a:rPr>
              <a:t>sec</a:t>
            </a:r>
            <a:r>
              <a:rPr lang="hr-HR" sz="2000" b="1" i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sz="2000" b="1" i="1" dirty="0">
                <a:solidFill>
                  <a:schemeClr val="tx2"/>
                </a:solidFill>
                <a:latin typeface="Arial" charset="0"/>
                <a:ea typeface="ＭＳ Ｐゴシック"/>
                <a:cs typeface="Arial" charset="0"/>
              </a:rPr>
              <a:t>Siemens d.d.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sz="2000" b="1" i="1" dirty="0" err="1">
                <a:solidFill>
                  <a:schemeClr val="tx2"/>
                </a:solidFill>
                <a:latin typeface="Arial" charset="0"/>
                <a:ea typeface="ＭＳ Ｐゴシック"/>
                <a:cs typeface="Arial" charset="0"/>
              </a:rPr>
              <a:t>Country</a:t>
            </a:r>
            <a:r>
              <a:rPr lang="hr-HR" sz="2000" b="1" i="1" dirty="0">
                <a:solidFill>
                  <a:schemeClr val="tx2"/>
                </a:solidFill>
                <a:latin typeface="Arial" charset="0"/>
                <a:ea typeface="ＭＳ Ｐゴシック"/>
                <a:cs typeface="Arial" charset="0"/>
              </a:rPr>
              <a:t> EHS </a:t>
            </a:r>
            <a:r>
              <a:rPr lang="hr-HR" sz="2000" b="1" i="1" dirty="0" err="1">
                <a:solidFill>
                  <a:schemeClr val="tx2"/>
                </a:solidFill>
                <a:latin typeface="Arial" charset="0"/>
                <a:ea typeface="ＭＳ Ｐゴシック"/>
                <a:cs typeface="Arial" charset="0"/>
              </a:rPr>
              <a:t>Officer</a:t>
            </a:r>
            <a:r>
              <a:rPr lang="hr-HR" sz="2000" b="1" i="1" dirty="0">
                <a:solidFill>
                  <a:schemeClr val="tx2"/>
                </a:solidFill>
                <a:latin typeface="Arial" charset="0"/>
                <a:ea typeface="ＭＳ Ｐゴシック"/>
                <a:cs typeface="Arial" charset="0"/>
              </a:rPr>
              <a:t> Siemensa Hrvatske, Bosne i Hercegovine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endParaRPr lang="en-US" sz="2000" b="1" dirty="0">
              <a:solidFill>
                <a:srgbClr val="50BED7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279097" y="3667810"/>
            <a:ext cx="71215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t"/>
          <a:lstStyle/>
          <a:p>
            <a:pPr>
              <a:spcBef>
                <a:spcPts val="0"/>
              </a:spcBef>
            </a:pPr>
            <a:r>
              <a:rPr lang="hr-HR" sz="1400" b="1" dirty="0">
                <a:solidFill>
                  <a:schemeClr val="tx1"/>
                </a:solidFill>
              </a:rPr>
              <a:t>Kvalifikacije</a:t>
            </a:r>
            <a:r>
              <a:rPr lang="hr-HR" sz="140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hr-HR" sz="1400" dirty="0">
                <a:solidFill>
                  <a:schemeClr val="tx1"/>
                </a:solidFill>
              </a:rPr>
              <a:t>	- Stručni specijalist inženjer sigurnosti </a:t>
            </a:r>
          </a:p>
          <a:p>
            <a:pPr>
              <a:spcBef>
                <a:spcPts val="0"/>
              </a:spcBef>
            </a:pPr>
            <a:r>
              <a:rPr lang="hr-HR" sz="1400" dirty="0">
                <a:solidFill>
                  <a:schemeClr val="tx1"/>
                </a:solidFill>
              </a:rPr>
              <a:t>	- Specijalist Zaštite okoliša</a:t>
            </a:r>
          </a:p>
          <a:p>
            <a:pPr>
              <a:spcBef>
                <a:spcPts val="0"/>
              </a:spcBef>
            </a:pPr>
            <a:r>
              <a:rPr lang="hr-HR" sz="1400" dirty="0">
                <a:solidFill>
                  <a:schemeClr val="tx1"/>
                </a:solidFill>
              </a:rPr>
              <a:t> 	- Stručni ispit Zaštite na radu</a:t>
            </a:r>
          </a:p>
          <a:p>
            <a:pPr>
              <a:spcBef>
                <a:spcPts val="0"/>
              </a:spcBef>
            </a:pPr>
            <a:r>
              <a:rPr lang="hr-HR" sz="1400" dirty="0">
                <a:solidFill>
                  <a:schemeClr val="tx1"/>
                </a:solidFill>
              </a:rPr>
              <a:t>	- Stručni ispit Zaštite od požara</a:t>
            </a:r>
          </a:p>
          <a:p>
            <a:pPr>
              <a:spcBef>
                <a:spcPts val="0"/>
              </a:spcBef>
            </a:pPr>
            <a:r>
              <a:rPr lang="hr-HR" sz="1400" dirty="0">
                <a:solidFill>
                  <a:schemeClr val="tx1"/>
                </a:solidFill>
              </a:rPr>
              <a:t>	- Auditor sustava ISO 9001, ISO 14001, OHSAS 18001 i ISO 19011</a:t>
            </a:r>
          </a:p>
          <a:p>
            <a:pPr>
              <a:spcBef>
                <a:spcPts val="0"/>
              </a:spcBef>
            </a:pPr>
            <a:r>
              <a:rPr lang="hr-HR" sz="1400" dirty="0">
                <a:solidFill>
                  <a:schemeClr val="tx1"/>
                </a:solidFill>
              </a:rPr>
              <a:t>	- Uvjerenje andragoških znanja</a:t>
            </a:r>
          </a:p>
          <a:p>
            <a:pPr>
              <a:spcBef>
                <a:spcPts val="0"/>
              </a:spcBef>
            </a:pPr>
            <a:r>
              <a:rPr lang="hr-HR" sz="1400" dirty="0">
                <a:solidFill>
                  <a:schemeClr val="tx1"/>
                </a:solidFill>
              </a:rPr>
              <a:t>	- Uvjerenje utvrđivanja alkoholiziranosti na radu</a:t>
            </a:r>
          </a:p>
          <a:p>
            <a:pPr>
              <a:spcBef>
                <a:spcPts val="0"/>
              </a:spcBef>
            </a:pPr>
            <a:r>
              <a:rPr lang="hr-HR" sz="1400" dirty="0">
                <a:solidFill>
                  <a:schemeClr val="tx1"/>
                </a:solidFill>
              </a:rPr>
              <a:t>	- Certificirani voditelj </a:t>
            </a:r>
            <a:r>
              <a:rPr lang="hr-HR" sz="1400" dirty="0" err="1">
                <a:solidFill>
                  <a:schemeClr val="tx1"/>
                </a:solidFill>
              </a:rPr>
              <a:t>Apollo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hr-HR" sz="1400" dirty="0" err="1">
                <a:solidFill>
                  <a:schemeClr val="tx1"/>
                </a:solidFill>
              </a:rPr>
              <a:t>Root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hr-HR" sz="1400" dirty="0" err="1">
                <a:solidFill>
                  <a:schemeClr val="tx1"/>
                </a:solidFill>
              </a:rPr>
              <a:t>Cause</a:t>
            </a:r>
            <a:r>
              <a:rPr lang="hr-HR" sz="1400" dirty="0">
                <a:solidFill>
                  <a:schemeClr val="tx1"/>
                </a:solidFill>
              </a:rPr>
              <a:t> analize</a:t>
            </a:r>
          </a:p>
          <a:p>
            <a:pPr>
              <a:spcBef>
                <a:spcPts val="0"/>
              </a:spcBef>
            </a:pPr>
            <a:r>
              <a:rPr lang="hr-HR" sz="1400" dirty="0">
                <a:solidFill>
                  <a:schemeClr val="tx1"/>
                </a:solidFill>
              </a:rPr>
              <a:t>	- Brojni interni i eksterni certifikati (npr. </a:t>
            </a:r>
            <a:r>
              <a:rPr lang="hr-HR" sz="1400" dirty="0" err="1">
                <a:solidFill>
                  <a:schemeClr val="tx1"/>
                </a:solidFill>
              </a:rPr>
              <a:t>Healthy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hr-HR" sz="1400" dirty="0" err="1">
                <a:solidFill>
                  <a:schemeClr val="tx1"/>
                </a:solidFill>
              </a:rPr>
              <a:t>Leadership</a:t>
            </a:r>
            <a:r>
              <a:rPr lang="hr-HR" sz="1400" dirty="0">
                <a:solidFill>
                  <a:schemeClr val="tx1"/>
                </a:solidFill>
              </a:rPr>
              <a:t>, pružatelj prve 	pomoći, </a:t>
            </a:r>
            <a:r>
              <a:rPr lang="hr-HR" sz="1400" dirty="0" err="1">
                <a:solidFill>
                  <a:schemeClr val="tx1"/>
                </a:solidFill>
              </a:rPr>
              <a:t>Risk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hr-HR" sz="1400" dirty="0" err="1">
                <a:solidFill>
                  <a:schemeClr val="tx1"/>
                </a:solidFill>
              </a:rPr>
              <a:t>Internal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hr-HR" sz="1400" dirty="0" err="1">
                <a:solidFill>
                  <a:schemeClr val="tx1"/>
                </a:solidFill>
              </a:rPr>
              <a:t>Control</a:t>
            </a:r>
            <a:r>
              <a:rPr lang="hr-HR" sz="1400" dirty="0">
                <a:solidFill>
                  <a:schemeClr val="tx1"/>
                </a:solidFill>
              </a:rPr>
              <a:t>, Transport </a:t>
            </a:r>
            <a:r>
              <a:rPr lang="hr-HR" sz="1400" dirty="0" err="1">
                <a:solidFill>
                  <a:schemeClr val="tx1"/>
                </a:solidFill>
              </a:rPr>
              <a:t>of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hr-HR" sz="1400" dirty="0" err="1">
                <a:solidFill>
                  <a:schemeClr val="tx1"/>
                </a:solidFill>
              </a:rPr>
              <a:t>Dangerous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hr-HR" sz="1400" dirty="0" err="1">
                <a:solidFill>
                  <a:schemeClr val="tx1"/>
                </a:solidFill>
              </a:rPr>
              <a:t>Goods</a:t>
            </a:r>
            <a:r>
              <a:rPr lang="hr-HR" sz="1400" dirty="0">
                <a:solidFill>
                  <a:schemeClr val="tx1"/>
                </a:solidFill>
              </a:rPr>
              <a:t>, 5-Why 	</a:t>
            </a:r>
            <a:r>
              <a:rPr lang="hr-HR" sz="1400" dirty="0" err="1">
                <a:solidFill>
                  <a:schemeClr val="tx1"/>
                </a:solidFill>
              </a:rPr>
              <a:t>method</a:t>
            </a:r>
            <a:r>
              <a:rPr lang="hr-HR" sz="1400" dirty="0">
                <a:solidFill>
                  <a:schemeClr val="tx1"/>
                </a:solidFill>
              </a:rPr>
              <a:t>, </a:t>
            </a:r>
            <a:r>
              <a:rPr lang="hr-HR" sz="1400" dirty="0" err="1">
                <a:solidFill>
                  <a:schemeClr val="tx1"/>
                </a:solidFill>
              </a:rPr>
              <a:t>Psychosocial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hr-HR" sz="1400" dirty="0" err="1">
                <a:solidFill>
                  <a:schemeClr val="tx1"/>
                </a:solidFill>
              </a:rPr>
              <a:t>Risk</a:t>
            </a:r>
            <a:r>
              <a:rPr lang="hr-HR" sz="1400" dirty="0">
                <a:solidFill>
                  <a:schemeClr val="tx1"/>
                </a:solidFill>
              </a:rPr>
              <a:t> Management, </a:t>
            </a:r>
            <a:r>
              <a:rPr lang="hr-HR" sz="1400" dirty="0" err="1">
                <a:solidFill>
                  <a:schemeClr val="tx1"/>
                </a:solidFill>
              </a:rPr>
              <a:t>Compliance</a:t>
            </a:r>
            <a:r>
              <a:rPr lang="hr-HR" sz="1400" dirty="0">
                <a:solidFill>
                  <a:schemeClr val="tx1"/>
                </a:solidFill>
              </a:rPr>
              <a:t>,…)</a:t>
            </a:r>
          </a:p>
          <a:p>
            <a:pPr>
              <a:spcBef>
                <a:spcPts val="0"/>
              </a:spcBef>
            </a:pPr>
            <a:r>
              <a:rPr lang="hr-HR" sz="14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2" name="Picture 10" descr="C:\Users\hr1u00z3\Desktop\šeketa.jpg">
            <a:extLst>
              <a:ext uri="{FF2B5EF4-FFF2-40B4-BE49-F238E27FC236}">
                <a16:creationId xmlns:a16="http://schemas.microsoft.com/office/drawing/2014/main" xmlns="" id="{DC72135C-CCDB-4A1D-8EA1-3D911A4E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26" y="1412875"/>
            <a:ext cx="1136730" cy="150449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01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6714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7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kompaniji: Siemens d.d. Zagreb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 bwMode="auto">
          <a:xfrm>
            <a:off x="3935186" y="1416958"/>
            <a:ext cx="7550150" cy="4955268"/>
          </a:xfrm>
          <a:prstGeom prst="rect">
            <a:avLst/>
          </a:prstGeom>
          <a:solidFill>
            <a:srgbClr val="D7D7CD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080286" y="1732712"/>
            <a:ext cx="7132000" cy="17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t"/>
          <a:lstStyle/>
          <a:p>
            <a:pPr algn="just"/>
            <a:r>
              <a:rPr lang="hr-HR" sz="1300" dirty="0">
                <a:solidFill>
                  <a:schemeClr val="tx1"/>
                </a:solidFill>
              </a:rPr>
              <a:t>Siemens Hrvatska vodeći je isporučitelj proizvoda, rješenja i usluga za proizvodnju, prijenos i distribuciju električne energije za </a:t>
            </a:r>
            <a:r>
              <a:rPr lang="hr-HR" sz="1300" b="1" dirty="0">
                <a:solidFill>
                  <a:schemeClr val="tx1"/>
                </a:solidFill>
              </a:rPr>
              <a:t>industrijsku automatizaciju i za pogonsku tehniku</a:t>
            </a:r>
            <a:r>
              <a:rPr lang="hr-HR" sz="1300" dirty="0">
                <a:solidFill>
                  <a:schemeClr val="tx1"/>
                </a:solidFill>
              </a:rPr>
              <a:t>. Tvrtka također nudi </a:t>
            </a:r>
            <a:r>
              <a:rPr lang="hr-HR" sz="1300" b="1" dirty="0">
                <a:solidFill>
                  <a:schemeClr val="tx1"/>
                </a:solidFill>
              </a:rPr>
              <a:t>specifična rješenja za industriju nafte i plina</a:t>
            </a:r>
            <a:r>
              <a:rPr lang="hr-HR" sz="1300" dirty="0">
                <a:solidFill>
                  <a:schemeClr val="tx1"/>
                </a:solidFill>
              </a:rPr>
              <a:t>, a predvodnik je i u sustavima za </a:t>
            </a:r>
            <a:r>
              <a:rPr lang="hr-HR" sz="1300" b="1" dirty="0">
                <a:solidFill>
                  <a:schemeClr val="tx1"/>
                </a:solidFill>
              </a:rPr>
              <a:t>radiološku i laboratorijsku dijagnostiku</a:t>
            </a:r>
            <a:r>
              <a:rPr lang="hr-HR" sz="13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hr-HR" sz="1300" dirty="0">
                <a:solidFill>
                  <a:schemeClr val="tx1"/>
                </a:solidFill>
              </a:rPr>
              <a:t>U Hrvatskoj je Siemens prisutan preko 130 godina. </a:t>
            </a:r>
            <a:r>
              <a:rPr lang="hr-HR" sz="1300" b="1" dirty="0">
                <a:solidFill>
                  <a:schemeClr val="tx1"/>
                </a:solidFill>
              </a:rPr>
              <a:t>Siemens d.d. Hrvatska </a:t>
            </a:r>
            <a:r>
              <a:rPr lang="hr-HR" sz="1300" dirty="0">
                <a:solidFill>
                  <a:schemeClr val="tx1"/>
                </a:solidFill>
              </a:rPr>
              <a:t>trenutno zapošljava </a:t>
            </a:r>
            <a:r>
              <a:rPr lang="hr-HR" sz="1300" b="1" dirty="0">
                <a:solidFill>
                  <a:schemeClr val="tx1"/>
                </a:solidFill>
              </a:rPr>
              <a:t>oko 250 ljudi </a:t>
            </a:r>
            <a:r>
              <a:rPr lang="hr-HR" sz="1300" dirty="0">
                <a:solidFill>
                  <a:schemeClr val="tx1"/>
                </a:solidFill>
              </a:rPr>
              <a:t>u Zagrebu. </a:t>
            </a:r>
          </a:p>
          <a:p>
            <a:pPr algn="just"/>
            <a:r>
              <a:rPr lang="hr-HR" sz="1300" dirty="0">
                <a:solidFill>
                  <a:schemeClr val="tx1"/>
                </a:solidFill>
              </a:rPr>
              <a:t>Sudjelovali smo u modernizaciji domaćih termoelektrana, naftovodnog sustava, rafinerija nafte, sustava prijenosa i distribucije električne energije, industrijskih postrojenja. Isporučili smo značajan udio medicinske dijagnostičke opreme koja se svakodnevno koristi u hrvatskim bolnicama i laboratorijima.</a:t>
            </a:r>
          </a:p>
          <a:p>
            <a:pPr algn="just"/>
            <a:r>
              <a:rPr lang="hr-HR" sz="1300" dirty="0">
                <a:solidFill>
                  <a:schemeClr val="tx1"/>
                </a:solidFill>
              </a:rPr>
              <a:t>Zahvaljujući znanju i iskustvu u pružanju najsuvremenijih tehnoloških rješenja na tržištima diljem svijeta, a osobito zahvaljujući dugogodišnjoj prisutnosti i poznavanju prilika na domaćem tržištu, Siemens Hrvatska vrijedan je partner hrvatskom gospodarstvu.</a:t>
            </a:r>
          </a:p>
          <a:p>
            <a:pPr algn="just"/>
            <a:endParaRPr lang="hr-HR" sz="1300" b="1" dirty="0">
              <a:solidFill>
                <a:schemeClr val="tx1"/>
              </a:solidFill>
            </a:endParaRPr>
          </a:p>
          <a:p>
            <a:r>
              <a:rPr lang="hr-HR" sz="1300" b="1" dirty="0">
                <a:solidFill>
                  <a:schemeClr val="tx1"/>
                </a:solidFill>
              </a:rPr>
              <a:t>Siemens d.d. certificirao je sustave upravljanja</a:t>
            </a:r>
            <a:r>
              <a:rPr lang="hr-HR" sz="13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chemeClr val="tx1"/>
                </a:solidFill>
              </a:rPr>
              <a:t>Sustav upravljanja kvalitetom </a:t>
            </a:r>
            <a:r>
              <a:rPr lang="hr-HR" sz="1300" dirty="0" smtClean="0">
                <a:solidFill>
                  <a:schemeClr val="tx1"/>
                </a:solidFill>
              </a:rPr>
              <a:t>u </a:t>
            </a:r>
            <a:r>
              <a:rPr lang="hr-HR" sz="1300" dirty="0" smtClean="0">
                <a:solidFill>
                  <a:schemeClr val="tx1"/>
                </a:solidFill>
              </a:rPr>
              <a:t>skladu s normom </a:t>
            </a:r>
            <a:r>
              <a:rPr lang="hr-HR" sz="1300" b="1" dirty="0">
                <a:solidFill>
                  <a:schemeClr val="tx1"/>
                </a:solidFill>
              </a:rPr>
              <a:t>ISO 9001:2015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chemeClr val="tx1"/>
                </a:solidFill>
              </a:rPr>
              <a:t>Sustav upravljanja okolišem </a:t>
            </a:r>
            <a:r>
              <a:rPr lang="hr-HR" sz="1300" dirty="0" smtClean="0">
                <a:solidFill>
                  <a:schemeClr val="tx1"/>
                </a:solidFill>
              </a:rPr>
              <a:t>u skladu s normom </a:t>
            </a:r>
            <a:r>
              <a:rPr lang="hr-HR" sz="1300" b="1" dirty="0">
                <a:solidFill>
                  <a:schemeClr val="tx1"/>
                </a:solidFill>
              </a:rPr>
              <a:t>ISO 14001:2015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chemeClr val="tx1"/>
                </a:solidFill>
              </a:rPr>
              <a:t>Sustav upravljanjem zdravljem i sigurnošću </a:t>
            </a:r>
            <a:r>
              <a:rPr lang="hr-HR" sz="1300" dirty="0" smtClean="0">
                <a:solidFill>
                  <a:schemeClr val="tx1"/>
                </a:solidFill>
              </a:rPr>
              <a:t>u skladu s normom </a:t>
            </a:r>
            <a:r>
              <a:rPr lang="hr-HR" sz="1300" b="1" dirty="0">
                <a:solidFill>
                  <a:schemeClr val="tx1"/>
                </a:solidFill>
              </a:rPr>
              <a:t>BS OHSAS 18001:2007</a:t>
            </a:r>
          </a:p>
          <a:p>
            <a:endParaRPr lang="hr-HR" sz="13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endParaRPr lang="en-US" sz="1300" b="1" dirty="0">
              <a:solidFill>
                <a:srgbClr val="50BED7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85B0C3-2358-4E22-8CBC-78B6F1C696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04" y="1416958"/>
            <a:ext cx="3507332" cy="256201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026E43-9FCE-4EE2-A6D4-8690EE8211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904" y="4091716"/>
            <a:ext cx="1576886" cy="112800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E5C209-9FE7-4163-80AE-B1122FA771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346" y="4653651"/>
            <a:ext cx="1576887" cy="112882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DE3BE81-0933-4E04-B2D2-E18BEAC5B5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6789" y="5218064"/>
            <a:ext cx="1576887" cy="112634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130 </a:t>
            </a:r>
            <a:r>
              <a:rPr lang="hr-HR" dirty="0"/>
              <a:t>godina</a:t>
            </a:r>
            <a:r>
              <a:rPr lang="en-US" dirty="0"/>
              <a:t> Siemens</a:t>
            </a:r>
            <a:r>
              <a:rPr lang="hr-HR" dirty="0"/>
              <a:t>ovog</a:t>
            </a:r>
            <a:r>
              <a:rPr lang="en-US" dirty="0"/>
              <a:t> </a:t>
            </a:r>
            <a:r>
              <a:rPr lang="hr-HR" dirty="0"/>
              <a:t>partnerstva sa</a:t>
            </a:r>
            <a:r>
              <a:rPr lang="en-US" dirty="0"/>
              <a:t> </a:t>
            </a:r>
            <a:r>
              <a:rPr lang="hr-HR" dirty="0"/>
              <a:t>Hrvatskom</a:t>
            </a:r>
            <a:endParaRPr lang="en-US" dirty="0"/>
          </a:p>
        </p:txBody>
      </p:sp>
      <p:sp>
        <p:nvSpPr>
          <p:cNvPr id="5" name="object 3"/>
          <p:cNvSpPr txBox="1"/>
          <p:nvPr/>
        </p:nvSpPr>
        <p:spPr>
          <a:xfrm>
            <a:off x="1274639" y="2000463"/>
            <a:ext cx="1424522" cy="1284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-15" dirty="0">
                <a:solidFill>
                  <a:srgbClr val="005F87"/>
                </a:solidFill>
                <a:latin typeface="Arial"/>
                <a:cs typeface="Arial"/>
              </a:rPr>
              <a:t>1886</a:t>
            </a:r>
            <a:endParaRPr lang="en-US"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5"/>
              </a:spcBef>
            </a:pPr>
            <a:r>
              <a:rPr lang="hr-HR" sz="900" dirty="0">
                <a:solidFill>
                  <a:schemeClr val="tx1"/>
                </a:solidFill>
              </a:rPr>
              <a:t>Siemensov predstavnik iz Beča predložio je sjedištu tvrtke izgradnju uspinjače u Zagrebu - ovo je prvi pismeni dokaz Siemensovog interesa za ovu </a:t>
            </a:r>
            <a:r>
              <a:rPr lang="hr-HR" sz="900" dirty="0" smtClean="0">
                <a:solidFill>
                  <a:schemeClr val="tx1"/>
                </a:solidFill>
              </a:rPr>
              <a:t>regiju.</a:t>
            </a:r>
            <a:endParaRPr lang="en-US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863407" y="4201852"/>
            <a:ext cx="1332149" cy="1284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en-US" sz="1800" b="1" spc="-15" dirty="0">
                <a:solidFill>
                  <a:srgbClr val="005F87"/>
                </a:solidFill>
                <a:latin typeface="Arial"/>
                <a:cs typeface="Arial"/>
              </a:rPr>
              <a:t>1893</a:t>
            </a:r>
            <a:endParaRPr lang="en-US"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lang="en-US" sz="900" spc="-5" dirty="0">
                <a:solidFill>
                  <a:schemeClr val="tx1"/>
                </a:solidFill>
                <a:latin typeface="Arial"/>
                <a:cs typeface="Arial"/>
              </a:rPr>
              <a:t>Siemens DC generator </a:t>
            </a:r>
            <a:r>
              <a:rPr lang="en-US" sz="900" spc="-5" dirty="0" err="1">
                <a:solidFill>
                  <a:schemeClr val="tx1"/>
                </a:solidFill>
                <a:latin typeface="Arial"/>
                <a:cs typeface="Arial"/>
              </a:rPr>
              <a:t>postavljen</a:t>
            </a:r>
            <a:r>
              <a:rPr lang="en-US" sz="900" spc="-5" dirty="0">
                <a:solidFill>
                  <a:schemeClr val="tx1"/>
                </a:solidFill>
                <a:latin typeface="Arial"/>
                <a:cs typeface="Arial"/>
              </a:rPr>
              <a:t> je u </a:t>
            </a:r>
            <a:r>
              <a:rPr lang="en-US" sz="900" spc="-5" dirty="0" err="1">
                <a:solidFill>
                  <a:schemeClr val="tx1"/>
                </a:solidFill>
                <a:latin typeface="Arial"/>
                <a:cs typeface="Arial"/>
              </a:rPr>
              <a:t>prvoj</a:t>
            </a:r>
            <a:r>
              <a:rPr lang="en-US" sz="9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900" spc="-5" dirty="0" err="1">
                <a:solidFill>
                  <a:schemeClr val="tx1"/>
                </a:solidFill>
                <a:latin typeface="Arial"/>
                <a:cs typeface="Arial"/>
              </a:rPr>
              <a:t>javnoj</a:t>
            </a:r>
            <a:r>
              <a:rPr lang="en-US" sz="9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900" spc="-5" dirty="0" err="1">
                <a:solidFill>
                  <a:schemeClr val="tx1"/>
                </a:solidFill>
                <a:latin typeface="Arial"/>
                <a:cs typeface="Arial"/>
              </a:rPr>
              <a:t>elektrani</a:t>
            </a:r>
            <a:r>
              <a:rPr lang="en-US" sz="900" spc="-5" dirty="0">
                <a:solidFill>
                  <a:schemeClr val="tx1"/>
                </a:solidFill>
                <a:latin typeface="Arial"/>
                <a:cs typeface="Arial"/>
              </a:rPr>
              <a:t> u </a:t>
            </a:r>
            <a:r>
              <a:rPr lang="en-US" sz="900" spc="-5" dirty="0" err="1">
                <a:solidFill>
                  <a:schemeClr val="tx1"/>
                </a:solidFill>
                <a:latin typeface="Arial"/>
                <a:cs typeface="Arial"/>
              </a:rPr>
              <a:t>Hrvatskoj</a:t>
            </a:r>
            <a:r>
              <a:rPr lang="en-US" sz="900" spc="-5" dirty="0">
                <a:solidFill>
                  <a:schemeClr val="tx1"/>
                </a:solidFill>
                <a:latin typeface="Arial"/>
                <a:cs typeface="Arial"/>
              </a:rPr>
              <a:t>, u </a:t>
            </a:r>
            <a:r>
              <a:rPr lang="en-US" sz="900" spc="-5" dirty="0" err="1">
                <a:solidFill>
                  <a:schemeClr val="tx1"/>
                </a:solidFill>
                <a:latin typeface="Arial"/>
                <a:cs typeface="Arial"/>
              </a:rPr>
              <a:t>Čakovcu</a:t>
            </a:r>
            <a:r>
              <a:rPr lang="en-US" sz="900" spc="-5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900" spc="-5" dirty="0" err="1">
                <a:solidFill>
                  <a:schemeClr val="tx1"/>
                </a:solidFill>
                <a:latin typeface="Arial"/>
                <a:cs typeface="Arial"/>
              </a:rPr>
              <a:t>koji</a:t>
            </a:r>
            <a:r>
              <a:rPr lang="en-US" sz="900" spc="-5" dirty="0">
                <a:solidFill>
                  <a:schemeClr val="tx1"/>
                </a:solidFill>
                <a:latin typeface="Arial"/>
                <a:cs typeface="Arial"/>
              </a:rPr>
              <a:t> je </a:t>
            </a:r>
            <a:r>
              <a:rPr lang="en-US" sz="900" spc="-5" dirty="0" err="1">
                <a:solidFill>
                  <a:schemeClr val="tx1"/>
                </a:solidFill>
                <a:latin typeface="Arial"/>
                <a:cs typeface="Arial"/>
              </a:rPr>
              <a:t>započeo</a:t>
            </a:r>
            <a:r>
              <a:rPr lang="en-US" sz="9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900" spc="-5" dirty="0" err="1">
                <a:solidFill>
                  <a:schemeClr val="tx1"/>
                </a:solidFill>
                <a:latin typeface="Arial"/>
                <a:cs typeface="Arial"/>
              </a:rPr>
              <a:t>distribuciju</a:t>
            </a:r>
            <a:r>
              <a:rPr lang="en-US" sz="9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900" spc="-5" dirty="0" err="1">
                <a:solidFill>
                  <a:schemeClr val="tx1"/>
                </a:solidFill>
                <a:latin typeface="Arial"/>
                <a:cs typeface="Arial"/>
              </a:rPr>
              <a:t>električne</a:t>
            </a:r>
            <a:r>
              <a:rPr lang="en-US" sz="9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900" spc="-5" dirty="0" err="1">
                <a:solidFill>
                  <a:schemeClr val="tx1"/>
                </a:solidFill>
                <a:latin typeface="Arial"/>
                <a:cs typeface="Arial"/>
              </a:rPr>
              <a:t>energije</a:t>
            </a:r>
            <a:r>
              <a:rPr lang="en-US" sz="900" spc="-5" dirty="0">
                <a:solidFill>
                  <a:schemeClr val="tx1"/>
                </a:solidFill>
                <a:latin typeface="Arial"/>
                <a:cs typeface="Arial"/>
              </a:rPr>
              <a:t> u </a:t>
            </a:r>
            <a:r>
              <a:rPr lang="en-US" sz="900" spc="-5" dirty="0" err="1" smtClean="0">
                <a:solidFill>
                  <a:schemeClr val="tx1"/>
                </a:solidFill>
                <a:latin typeface="Arial"/>
                <a:cs typeface="Arial"/>
              </a:rPr>
              <a:t>Hrvatskoj</a:t>
            </a:r>
            <a:r>
              <a:rPr lang="hr-HR" sz="900" spc="-5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3759721" y="4209025"/>
            <a:ext cx="1656863" cy="1561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-15" dirty="0">
                <a:solidFill>
                  <a:srgbClr val="005F87"/>
                </a:solidFill>
                <a:latin typeface="Arial"/>
                <a:cs typeface="Arial"/>
              </a:rPr>
              <a:t>1921</a:t>
            </a:r>
            <a:endParaRPr lang="en-US"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Siemens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Schuckert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Werke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Siemens &amp;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Halske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preuzeli su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Elektr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d.d.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Zagreb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za elektrotehniku i strojogradnju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koja je preimenovana u Jugoslavensko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Siemens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d.d.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Sjedište tvrtke </a:t>
            </a:r>
            <a:r>
              <a:rPr lang="hr-HR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odjelima za jaku i slabu struju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bili su u </a:t>
            </a:r>
            <a:r>
              <a:rPr lang="en-US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Zagreb</a:t>
            </a:r>
            <a:r>
              <a:rPr lang="hr-HR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5846644" y="4252440"/>
            <a:ext cx="1210016" cy="114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-15" dirty="0">
                <a:solidFill>
                  <a:srgbClr val="005F87"/>
                </a:solidFill>
                <a:latin typeface="Arial"/>
                <a:cs typeface="Arial"/>
              </a:rPr>
              <a:t>1945</a:t>
            </a:r>
            <a:endParaRPr lang="en-US"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Siemens Hrvatska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postala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je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dio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nove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tvrtke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pod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nazivom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Rade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Končar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Tvornica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električnih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strojeva</a:t>
            </a:r>
            <a:r>
              <a:rPr lang="hr-HR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7572994" y="4226931"/>
            <a:ext cx="145542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-15" dirty="0">
                <a:solidFill>
                  <a:srgbClr val="005F87"/>
                </a:solidFill>
                <a:latin typeface="Arial"/>
                <a:cs typeface="Arial"/>
              </a:rPr>
              <a:t>1994</a:t>
            </a:r>
            <a:endParaRPr lang="en-US"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Siemens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Končar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osnivaju zajedničku tvrtku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Končar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Energetski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transformatori</a:t>
            </a:r>
            <a:r>
              <a:rPr lang="hr-HR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n-US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6107591" y="2132232"/>
            <a:ext cx="1265845" cy="1284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-15" dirty="0">
                <a:solidFill>
                  <a:srgbClr val="005F87"/>
                </a:solidFill>
                <a:latin typeface="Arial"/>
                <a:cs typeface="Arial"/>
              </a:rPr>
              <a:t>1992</a:t>
            </a:r>
            <a:endParaRPr lang="en-US"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5"/>
              </a:spcBef>
            </a:pP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Siemens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d.o.o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je osnovan u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Zagreb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 time je postao jedna od prvih tvrtki u svijetu koje pretvaraju bivši predstavnički ured u regionalnu </a:t>
            </a:r>
            <a:r>
              <a:rPr lang="hr-HR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kompaniju.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4466671" y="2409231"/>
            <a:ext cx="1548116" cy="86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-15" dirty="0">
                <a:solidFill>
                  <a:srgbClr val="005F87"/>
                </a:solidFill>
                <a:latin typeface="Arial"/>
                <a:cs typeface="Arial"/>
              </a:rPr>
              <a:t>1928</a:t>
            </a:r>
            <a:endParaRPr lang="en-US"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5"/>
              </a:spcBef>
            </a:pP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Zagreb je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dobio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prvu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Siemensovu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telefonsku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centralu </a:t>
            </a:r>
            <a:r>
              <a:rPr lang="en-US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hr-HR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7000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brojeva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smještenu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u </a:t>
            </a:r>
            <a:r>
              <a:rPr lang="en-US" sz="900" dirty="0" err="1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Jurišićevoj</a:t>
            </a:r>
            <a:r>
              <a:rPr lang="hr-HR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2903884" y="2409231"/>
            <a:ext cx="1251075" cy="1007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-15" dirty="0">
                <a:solidFill>
                  <a:srgbClr val="005F87"/>
                </a:solidFill>
                <a:latin typeface="Arial"/>
                <a:cs typeface="Arial"/>
              </a:rPr>
              <a:t>1907</a:t>
            </a:r>
            <a:endParaRPr lang="en-US"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5"/>
              </a:spcBef>
            </a:pP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Siemens je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sudjelovao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u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izgradnji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elektrane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u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Zagrebu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a 1928.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godine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sudjelovao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je u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njezino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 </a:t>
            </a:r>
            <a:r>
              <a:rPr lang="hr-HR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proširenju.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6" name="object 13"/>
          <p:cNvSpPr/>
          <p:nvPr/>
        </p:nvSpPr>
        <p:spPr>
          <a:xfrm>
            <a:off x="7663844" y="4005064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19812">
            <a:solidFill>
              <a:srgbClr val="50BED7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7" name="object 14"/>
          <p:cNvSpPr/>
          <p:nvPr/>
        </p:nvSpPr>
        <p:spPr>
          <a:xfrm>
            <a:off x="5950595" y="4005064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19812">
            <a:solidFill>
              <a:srgbClr val="50BED7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8" name="object 15"/>
          <p:cNvSpPr/>
          <p:nvPr/>
        </p:nvSpPr>
        <p:spPr>
          <a:xfrm>
            <a:off x="3899007" y="3987928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19812">
            <a:solidFill>
              <a:srgbClr val="50BED7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9" name="object 16"/>
          <p:cNvSpPr/>
          <p:nvPr/>
        </p:nvSpPr>
        <p:spPr>
          <a:xfrm flipH="1">
            <a:off x="1948084" y="3988591"/>
            <a:ext cx="45719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19812">
            <a:solidFill>
              <a:srgbClr val="50BED7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2" name="object 19"/>
          <p:cNvSpPr/>
          <p:nvPr/>
        </p:nvSpPr>
        <p:spPr>
          <a:xfrm>
            <a:off x="1319085" y="3464684"/>
            <a:ext cx="45719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19812">
            <a:solidFill>
              <a:srgbClr val="50BED7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3" name="object 20"/>
          <p:cNvSpPr/>
          <p:nvPr/>
        </p:nvSpPr>
        <p:spPr>
          <a:xfrm>
            <a:off x="3038835" y="345497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19812">
            <a:solidFill>
              <a:srgbClr val="50BED7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4" name="object 21"/>
          <p:cNvSpPr/>
          <p:nvPr/>
        </p:nvSpPr>
        <p:spPr>
          <a:xfrm>
            <a:off x="6171183" y="3464684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19812">
            <a:solidFill>
              <a:srgbClr val="50BED7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5" name="object 22"/>
          <p:cNvSpPr/>
          <p:nvPr/>
        </p:nvSpPr>
        <p:spPr>
          <a:xfrm>
            <a:off x="4511355" y="346135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19812">
            <a:solidFill>
              <a:srgbClr val="50BED7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7" name="object 24"/>
          <p:cNvSpPr txBox="1"/>
          <p:nvPr/>
        </p:nvSpPr>
        <p:spPr>
          <a:xfrm>
            <a:off x="242346" y="3698063"/>
            <a:ext cx="20294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10" dirty="0">
                <a:solidFill>
                  <a:srgbClr val="FFFFFF"/>
                </a:solidFill>
                <a:latin typeface="Arial"/>
                <a:cs typeface="Arial"/>
              </a:rPr>
              <a:t>Werner </a:t>
            </a:r>
            <a:r>
              <a:rPr lang="en-US" sz="1600" b="1" spc="-20" dirty="0">
                <a:solidFill>
                  <a:srgbClr val="FFFFFF"/>
                </a:solidFill>
                <a:latin typeface="Arial"/>
                <a:cs typeface="Arial"/>
              </a:rPr>
              <a:t>von </a:t>
            </a:r>
            <a:r>
              <a:rPr lang="en-US" sz="1600" b="1" spc="-5" dirty="0">
                <a:solidFill>
                  <a:srgbClr val="FFFFFF"/>
                </a:solidFill>
                <a:latin typeface="Arial"/>
                <a:cs typeface="Arial"/>
              </a:rPr>
              <a:t>Siemens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8" name="object 25"/>
          <p:cNvSpPr/>
          <p:nvPr/>
        </p:nvSpPr>
        <p:spPr>
          <a:xfrm>
            <a:off x="554559" y="3645408"/>
            <a:ext cx="10909212" cy="360045"/>
          </a:xfrm>
          <a:custGeom>
            <a:avLst/>
            <a:gdLst/>
            <a:ahLst/>
            <a:cxnLst/>
            <a:rect l="l" t="t" r="r" b="b"/>
            <a:pathLst>
              <a:path w="9784080" h="360045">
                <a:moveTo>
                  <a:pt x="0" y="359663"/>
                </a:moveTo>
                <a:lnTo>
                  <a:pt x="9784080" y="359663"/>
                </a:lnTo>
                <a:lnTo>
                  <a:pt x="9784080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BB9B9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9" name="object 26"/>
          <p:cNvSpPr txBox="1"/>
          <p:nvPr/>
        </p:nvSpPr>
        <p:spPr>
          <a:xfrm>
            <a:off x="3555491" y="3698063"/>
            <a:ext cx="43580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5" dirty="0">
                <a:solidFill>
                  <a:srgbClr val="FFFFFF"/>
                </a:solidFill>
                <a:latin typeface="Arial"/>
                <a:cs typeface="Arial"/>
              </a:rPr>
              <a:t>Siemens</a:t>
            </a:r>
            <a:r>
              <a:rPr lang="hr-HR" sz="1600" b="1" spc="-5" dirty="0">
                <a:solidFill>
                  <a:srgbClr val="FFFFFF"/>
                </a:solidFill>
                <a:latin typeface="Arial"/>
                <a:cs typeface="Arial"/>
              </a:rPr>
              <a:t>ove</a:t>
            </a:r>
            <a:r>
              <a:rPr lang="en-US"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spc="-10" dirty="0" err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hr-HR" sz="1600" b="1" spc="-10" dirty="0" err="1">
                <a:solidFill>
                  <a:srgbClr val="FFFFFF"/>
                </a:solidFill>
                <a:latin typeface="Arial"/>
                <a:cs typeface="Arial"/>
              </a:rPr>
              <a:t>novacije</a:t>
            </a:r>
            <a:r>
              <a:rPr lang="hr-HR" sz="1600" b="1" spc="-10" dirty="0">
                <a:solidFill>
                  <a:srgbClr val="FFFFFF"/>
                </a:solidFill>
                <a:latin typeface="Arial"/>
                <a:cs typeface="Arial"/>
              </a:rPr>
              <a:t> u proteklih 130 godina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07" name="Rectangle 406"/>
          <p:cNvSpPr/>
          <p:nvPr/>
        </p:nvSpPr>
        <p:spPr bwMode="auto">
          <a:xfrm>
            <a:off x="627063" y="6381328"/>
            <a:ext cx="11088574" cy="476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2" name="object 10"/>
          <p:cNvSpPr txBox="1"/>
          <p:nvPr/>
        </p:nvSpPr>
        <p:spPr>
          <a:xfrm>
            <a:off x="7756839" y="2251953"/>
            <a:ext cx="1265845" cy="1146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-15" dirty="0">
                <a:solidFill>
                  <a:srgbClr val="005F87"/>
                </a:solidFill>
                <a:latin typeface="Arial"/>
                <a:cs typeface="Arial"/>
              </a:rPr>
              <a:t>1995</a:t>
            </a:r>
            <a:endParaRPr lang="en-US"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5"/>
              </a:spcBef>
            </a:pP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Siemens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d.o.o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postaje većinski vlasnik tvrtke ATM d.d., tvrtke za automatizaciju i procesnu tehniku </a:t>
            </a:r>
            <a:r>
              <a:rPr lang="hr-HR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upravljanja.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413" name="object 21"/>
          <p:cNvSpPr/>
          <p:nvPr/>
        </p:nvSpPr>
        <p:spPr>
          <a:xfrm>
            <a:off x="7820431" y="3464684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19812">
            <a:solidFill>
              <a:srgbClr val="50BED7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14" name="object 9"/>
          <p:cNvSpPr txBox="1"/>
          <p:nvPr/>
        </p:nvSpPr>
        <p:spPr>
          <a:xfrm>
            <a:off x="9375539" y="4255148"/>
            <a:ext cx="1254962" cy="86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-15" dirty="0">
                <a:solidFill>
                  <a:srgbClr val="005F87"/>
                </a:solidFill>
                <a:latin typeface="Arial"/>
                <a:cs typeface="Arial"/>
              </a:rPr>
              <a:t>1997</a:t>
            </a:r>
            <a:endParaRPr lang="en-US"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Spajanjem Siemens d.o.o. i ATM d.d. stvoren je Siemens d.d.  </a:t>
            </a:r>
            <a:r>
              <a:rPr lang="hr-HR" sz="9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Zagreb.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415" name="object 13"/>
          <p:cNvSpPr/>
          <p:nvPr/>
        </p:nvSpPr>
        <p:spPr>
          <a:xfrm>
            <a:off x="9466389" y="4005064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19812">
            <a:solidFill>
              <a:srgbClr val="50BED7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16" name="object 10"/>
          <p:cNvSpPr txBox="1"/>
          <p:nvPr/>
        </p:nvSpPr>
        <p:spPr>
          <a:xfrm>
            <a:off x="9654648" y="2073754"/>
            <a:ext cx="1520929" cy="119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-15" dirty="0">
                <a:solidFill>
                  <a:srgbClr val="005F87"/>
                </a:solidFill>
                <a:latin typeface="Arial"/>
                <a:cs typeface="Arial"/>
              </a:rPr>
              <a:t>201</a:t>
            </a:r>
            <a:r>
              <a:rPr lang="hr-HR" sz="1800" b="1" spc="-15" dirty="0">
                <a:solidFill>
                  <a:srgbClr val="005F87"/>
                </a:solidFill>
                <a:latin typeface="Arial"/>
                <a:cs typeface="Arial"/>
              </a:rPr>
              <a:t>8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Siemens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ima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četiri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tvrtke u Hrvatskoj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: Siemens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d.d.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Siemens </a:t>
            </a:r>
            <a:r>
              <a:rPr lang="hr-HR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Gamesa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r-HR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Renewable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Energy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Siemens Healthcare 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Končar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Energetski</a:t>
            </a:r>
            <a:r>
              <a:rPr lang="en-US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900" dirty="0" err="1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transformatori</a:t>
            </a:r>
            <a:r>
              <a:rPr lang="hr-HR" sz="900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900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7" name="object 21"/>
          <p:cNvSpPr/>
          <p:nvPr/>
        </p:nvSpPr>
        <p:spPr>
          <a:xfrm>
            <a:off x="9718240" y="3454977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997"/>
                </a:lnTo>
              </a:path>
            </a:pathLst>
          </a:custGeom>
          <a:ln w="19812">
            <a:solidFill>
              <a:srgbClr val="50BED7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028" name="Picture 4" descr="Image result for elektrana Zagreb 190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433" y="1386096"/>
            <a:ext cx="1286574" cy="9249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roatia, factory in Zagreb, ca. 19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721" y="5847107"/>
            <a:ext cx="1371600" cy="857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926" y="5687197"/>
            <a:ext cx="1378488" cy="857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929" y="1546671"/>
            <a:ext cx="1249982" cy="81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94" y="1151432"/>
            <a:ext cx="1264345" cy="822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177" y="1269533"/>
            <a:ext cx="1325356" cy="798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Image result for Rade Končar – the Electrical Machinery Factory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843" y="5398621"/>
            <a:ext cx="1254505" cy="8969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Končar Power Transformers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3844" y="5487513"/>
            <a:ext cx="1386394" cy="8938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iemens people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6839" y="1380739"/>
            <a:ext cx="1273268" cy="847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siemens hrvatska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54648" y="1261397"/>
            <a:ext cx="1235744" cy="760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iemens zagre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240" y="5356244"/>
            <a:ext cx="1432932" cy="906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4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Harm </a:t>
            </a:r>
            <a:r>
              <a:rPr lang="hr-HR" dirty="0"/>
              <a:t>Kultura</a:t>
            </a:r>
            <a:r>
              <a:rPr lang="en-US" dirty="0"/>
              <a:t> </a:t>
            </a:r>
            <a:r>
              <a:rPr lang="hr-HR" dirty="0"/>
              <a:t>u</a:t>
            </a:r>
            <a:r>
              <a:rPr lang="en-US" dirty="0"/>
              <a:t> Siemens</a:t>
            </a:r>
            <a:r>
              <a:rPr lang="hr-HR" dirty="0"/>
              <a:t>u: O programu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 bwMode="auto">
          <a:xfrm>
            <a:off x="5268916" y="1412875"/>
            <a:ext cx="6434134" cy="4680000"/>
          </a:xfrm>
          <a:prstGeom prst="rect">
            <a:avLst/>
          </a:prstGeom>
          <a:solidFill>
            <a:srgbClr val="D7D7CD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268916" y="1413850"/>
            <a:ext cx="6434134" cy="439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t"/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sz="2350" b="1" i="1" dirty="0">
                <a:solidFill>
                  <a:srgbClr val="50BED7"/>
                </a:solidFill>
              </a:rPr>
              <a:t>Globalni Zero </a:t>
            </a:r>
            <a:r>
              <a:rPr lang="hr-HR" sz="2350" b="1" i="1" dirty="0" err="1">
                <a:solidFill>
                  <a:srgbClr val="50BED7"/>
                </a:solidFill>
              </a:rPr>
              <a:t>Harm</a:t>
            </a:r>
            <a:r>
              <a:rPr lang="hr-HR" sz="2350" b="1" i="1" dirty="0">
                <a:solidFill>
                  <a:srgbClr val="50BED7"/>
                </a:solidFill>
              </a:rPr>
              <a:t> </a:t>
            </a:r>
            <a:r>
              <a:rPr lang="hr-HR" sz="2350" b="1" i="1" dirty="0" err="1">
                <a:solidFill>
                  <a:srgbClr val="50BED7"/>
                </a:solidFill>
              </a:rPr>
              <a:t>Culture</a:t>
            </a:r>
            <a:r>
              <a:rPr lang="hr-HR" sz="2350" b="1" i="1" dirty="0">
                <a:solidFill>
                  <a:srgbClr val="50BED7"/>
                </a:solidFill>
              </a:rPr>
              <a:t> (ZHC) program</a:t>
            </a:r>
            <a:r>
              <a:rPr lang="en-US" sz="2350" b="1" i="1" dirty="0">
                <a:solidFill>
                  <a:srgbClr val="50BED7"/>
                </a:solidFill>
              </a:rPr>
              <a:t>: 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r-HR" sz="2000" i="1" dirty="0">
                <a:solidFill>
                  <a:schemeClr val="dk1"/>
                </a:solidFill>
              </a:rPr>
              <a:t>Svojevrsna interna norma sa specifičnim zahtjevima te načinima kako ih ispuniti. 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r-HR" sz="2000" i="1" dirty="0">
                <a:solidFill>
                  <a:schemeClr val="dk1"/>
                </a:solidFill>
                <a:latin typeface="Arial" charset="0"/>
                <a:ea typeface="ＭＳ Ｐゴシック"/>
                <a:cs typeface="Arial" charset="0"/>
              </a:rPr>
              <a:t>Po uzoru na eksterne norme (npr. ISO 14001), ZHC je potrebno interno certificirati, a sustav redovito održavati, provjeravati i unapređivati.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sz="2350" b="1" i="1" dirty="0">
                <a:solidFill>
                  <a:srgbClr val="50BED7"/>
                </a:solidFill>
              </a:rPr>
              <a:t>Osnovni cilj:</a:t>
            </a:r>
            <a:r>
              <a:rPr lang="hr-HR" sz="2350" b="1" i="1" dirty="0">
                <a:solidFill>
                  <a:schemeClr val="dk1"/>
                </a:solidFill>
                <a:latin typeface="Arial" charset="0"/>
                <a:ea typeface="ＭＳ Ｐゴシック"/>
                <a:cs typeface="Arial" charset="0"/>
              </a:rPr>
              <a:t> 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r-HR" sz="2000" i="1" dirty="0">
                <a:solidFill>
                  <a:schemeClr val="dk1"/>
                </a:solidFill>
                <a:latin typeface="Arial" charset="0"/>
                <a:ea typeface="ＭＳ Ｐゴシック"/>
                <a:cs typeface="Arial" charset="0"/>
              </a:rPr>
              <a:t>Podizanje svijesti o zdravlju, sigurnosti na radu i zaštiti okoliša te dugoročno održivo poboljšanje navedenog.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sz="2000" b="1" i="1" dirty="0">
                <a:solidFill>
                  <a:srgbClr val="50BED7"/>
                </a:solidFill>
                <a:latin typeface="Arial" charset="0"/>
                <a:ea typeface="ＭＳ Ｐゴシック"/>
                <a:cs typeface="Arial" charset="0"/>
              </a:rPr>
              <a:t>Sigurnost i zaštita mora postati dio razmišljanja svakog zaposlenika.</a:t>
            </a:r>
            <a:endParaRPr lang="en-US" sz="2000" b="1" dirty="0">
              <a:solidFill>
                <a:srgbClr val="50BED7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xmlns="" id="{E9FCB856-AAED-4022-B208-E9C3F6EE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874026" y="1992443"/>
            <a:ext cx="3520865" cy="352086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48864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3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23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285264" y="3859850"/>
            <a:ext cx="2306000" cy="2306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7" name="Picture 49" descr="Z:\Hanna_Hadjelaoui_Werkstudentin\empower\Industry Icons\General_Team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9652" b="23494"/>
          <a:stretch>
            <a:fillRect/>
          </a:stretch>
        </p:blipFill>
        <p:spPr bwMode="auto">
          <a:xfrm>
            <a:off x="1023492" y="1412875"/>
            <a:ext cx="2915096" cy="1657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Harm </a:t>
            </a:r>
            <a:r>
              <a:rPr lang="hr-HR" dirty="0"/>
              <a:t>Kultura</a:t>
            </a:r>
            <a:r>
              <a:rPr lang="en-US" dirty="0"/>
              <a:t> </a:t>
            </a:r>
            <a:r>
              <a:rPr lang="hr-HR" dirty="0"/>
              <a:t>u</a:t>
            </a:r>
            <a:r>
              <a:rPr lang="en-US" dirty="0"/>
              <a:t> Siemens</a:t>
            </a:r>
            <a:r>
              <a:rPr lang="hr-HR" dirty="0"/>
              <a:t>u</a:t>
            </a:r>
            <a:r>
              <a:rPr lang="en-US" dirty="0"/>
              <a:t>: </a:t>
            </a:r>
            <a:r>
              <a:rPr lang="hr-HR" dirty="0"/>
              <a:t>Vizija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 bwMode="auto">
          <a:xfrm>
            <a:off x="4152900" y="1412875"/>
            <a:ext cx="7550150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152900" y="3479800"/>
            <a:ext cx="7550150" cy="216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>
              <a:solidFill>
                <a:schemeClr val="tx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298000" y="1413850"/>
            <a:ext cx="7132000" cy="17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t"/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sz="2400" b="1" i="1" dirty="0">
                <a:solidFill>
                  <a:srgbClr val="50BED7"/>
                </a:solidFill>
              </a:rPr>
              <a:t>Naša vizija</a:t>
            </a:r>
            <a:r>
              <a:rPr lang="en-US" sz="2400" b="1" i="1" dirty="0">
                <a:solidFill>
                  <a:srgbClr val="50BED7"/>
                </a:solidFill>
              </a:rPr>
              <a:t>: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sz="2000" b="1" i="1" dirty="0">
                <a:solidFill>
                  <a:schemeClr val="dk1"/>
                </a:solidFill>
              </a:rPr>
              <a:t>Svakom zaposleniku Siemensa mora biti omogućeno oslanjanje na netaknutu sigurnu radnu </a:t>
            </a:r>
            <a:r>
              <a:rPr lang="hr-HR" sz="2000" b="1" i="1" dirty="0" smtClean="0">
                <a:solidFill>
                  <a:schemeClr val="dk1"/>
                </a:solidFill>
              </a:rPr>
              <a:t>okolinu </a:t>
            </a:r>
            <a:r>
              <a:rPr lang="hr-HR" sz="2000" b="1" i="1" dirty="0">
                <a:solidFill>
                  <a:schemeClr val="dk1"/>
                </a:solidFill>
              </a:rPr>
              <a:t>kako bi se nakon posla zdrav i siguran mogao vratiti svojoj obitelji i prijateljima.</a:t>
            </a:r>
            <a:endParaRPr lang="en-US" sz="2000" b="1" dirty="0">
              <a:solidFill>
                <a:srgbClr val="50BED7"/>
              </a:solidFill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308475" y="3987800"/>
            <a:ext cx="71215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54000" rIns="108000" bIns="54000" anchor="t"/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dirty="0">
                <a:solidFill>
                  <a:srgbClr val="323232"/>
                </a:solidFill>
              </a:rPr>
              <a:t>Naši poslovni partneri i društvo od nas očekuju najviše standarde – naš program sigurnosti omogućuje ispunjavanje zakonskih zahtjeva zdravlja i sigurnosti i, nadalje, povećava našu konkurentnost.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</a:pPr>
            <a:r>
              <a:rPr lang="hr-HR" dirty="0">
                <a:solidFill>
                  <a:srgbClr val="323232"/>
                </a:solidFill>
              </a:rPr>
              <a:t>Težimo ka </a:t>
            </a:r>
            <a:r>
              <a:rPr lang="en-US" b="1" dirty="0">
                <a:solidFill>
                  <a:srgbClr val="50BED7"/>
                </a:solidFill>
              </a:rPr>
              <a:t>“</a:t>
            </a:r>
            <a:r>
              <a:rPr lang="hr-HR" b="1" dirty="0">
                <a:solidFill>
                  <a:srgbClr val="50BED7"/>
                </a:solidFill>
              </a:rPr>
              <a:t>nula incidenata</a:t>
            </a:r>
            <a:r>
              <a:rPr lang="en-US" b="1" dirty="0">
                <a:solidFill>
                  <a:srgbClr val="50BED7"/>
                </a:solidFill>
              </a:rPr>
              <a:t> — </a:t>
            </a:r>
            <a:r>
              <a:rPr lang="hr-HR" b="1" dirty="0">
                <a:solidFill>
                  <a:srgbClr val="50BED7"/>
                </a:solidFill>
              </a:rPr>
              <a:t>to je ostvarivo</a:t>
            </a:r>
            <a:r>
              <a:rPr lang="en-US" b="1" dirty="0">
                <a:solidFill>
                  <a:srgbClr val="50BED7"/>
                </a:solidFill>
              </a:rPr>
              <a:t>!” </a:t>
            </a:r>
            <a:endParaRPr lang="en-US" b="1" dirty="0">
              <a:solidFill>
                <a:srgbClr val="50BED7"/>
              </a:solidFill>
              <a:latin typeface="Arial" charset="0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7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4046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 descr="https://intranet.w1.siemens.com/cms/ehs/en/safety/PublishingImages/zhc_managment_statement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314387" y="2805184"/>
            <a:ext cx="882037" cy="124763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53" name="Ovale Legende 52"/>
          <p:cNvSpPr/>
          <p:nvPr/>
        </p:nvSpPr>
        <p:spPr bwMode="auto">
          <a:xfrm>
            <a:off x="6514009" y="1187963"/>
            <a:ext cx="4740143" cy="2379201"/>
          </a:xfrm>
          <a:prstGeom prst="round2DiagRect">
            <a:avLst/>
          </a:prstGeom>
          <a:solidFill>
            <a:srgbClr val="D7D7CD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/>
        </p:spPr>
        <p:txBody>
          <a:bodyPr wrap="square" lIns="72000" tIns="54000" rIns="72000" bIns="54000" numCol="1" spcCol="72000" rtlCol="0"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50BED7"/>
                </a:solidFill>
              </a:rPr>
              <a:t>“</a:t>
            </a:r>
            <a:r>
              <a:rPr lang="hr-HR" sz="2000" b="1" dirty="0">
                <a:solidFill>
                  <a:srgbClr val="50BED7"/>
                </a:solidFill>
              </a:rPr>
              <a:t>Svatko od nas pridonosi zdravlju i sigurnosti ljudi u našoj tvrtki, to je naš najveći prioritet</a:t>
            </a:r>
            <a:r>
              <a:rPr lang="en-US" sz="2000" b="1" dirty="0">
                <a:solidFill>
                  <a:srgbClr val="50BED7"/>
                </a:solidFill>
              </a:rPr>
              <a:t>.”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tx1"/>
                </a:solidFill>
              </a:rPr>
              <a:t>Joe </a:t>
            </a:r>
            <a:r>
              <a:rPr lang="en-US" sz="1600" i="1" dirty="0" err="1">
                <a:solidFill>
                  <a:schemeClr val="tx1"/>
                </a:solidFill>
              </a:rPr>
              <a:t>Kaeser</a:t>
            </a:r>
            <a:r>
              <a:rPr lang="en-US" sz="1600" i="1" dirty="0">
                <a:solidFill>
                  <a:schemeClr val="tx1"/>
                </a:solidFill>
              </a:rPr>
              <a:t>, </a:t>
            </a:r>
            <a:r>
              <a:rPr lang="hr-HR" sz="1600" i="1" dirty="0">
                <a:solidFill>
                  <a:schemeClr val="tx1"/>
                </a:solidFill>
              </a:rPr>
              <a:t>predsjednik i glavni izvršni direktor</a:t>
            </a:r>
            <a:r>
              <a:rPr lang="en-US" sz="1600" i="1" dirty="0">
                <a:solidFill>
                  <a:schemeClr val="tx1"/>
                </a:solidFill>
              </a:rPr>
              <a:t> Siemens</a:t>
            </a:r>
            <a:r>
              <a:rPr lang="hr-HR" sz="1600" i="1" dirty="0">
                <a:solidFill>
                  <a:schemeClr val="tx1"/>
                </a:solidFill>
              </a:rPr>
              <a:t>a</a:t>
            </a:r>
            <a:r>
              <a:rPr lang="en-US" sz="1600" i="1" dirty="0">
                <a:solidFill>
                  <a:schemeClr val="tx1"/>
                </a:solidFill>
              </a:rPr>
              <a:t> AG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Harm </a:t>
            </a:r>
            <a:r>
              <a:rPr lang="hr-HR" dirty="0"/>
              <a:t>Kultura u Siemensu: Podrška menadžmenta </a:t>
            </a:r>
            <a:endParaRPr lang="en-US" dirty="0"/>
          </a:p>
        </p:txBody>
      </p:sp>
      <p:sp>
        <p:nvSpPr>
          <p:cNvPr id="15" name="Ovale Legende 52">
            <a:extLst>
              <a:ext uri="{FF2B5EF4-FFF2-40B4-BE49-F238E27FC236}">
                <a16:creationId xmlns:a16="http://schemas.microsoft.com/office/drawing/2014/main" xmlns="" id="{CC742639-143C-40CF-83AC-E3A02CADB346}"/>
              </a:ext>
            </a:extLst>
          </p:cNvPr>
          <p:cNvSpPr/>
          <p:nvPr/>
        </p:nvSpPr>
        <p:spPr bwMode="auto">
          <a:xfrm>
            <a:off x="6514010" y="3715922"/>
            <a:ext cx="4740144" cy="2483911"/>
          </a:xfrm>
          <a:prstGeom prst="round2DiagRect">
            <a:avLst/>
          </a:prstGeom>
          <a:solidFill>
            <a:srgbClr val="D7D7CD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/>
        </p:spPr>
        <p:txBody>
          <a:bodyPr wrap="square" lIns="72000" tIns="54000" rIns="72000" bIns="54000" numCol="1" spcCol="72000" rtlCol="0"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hr-HR" sz="2000" b="1" dirty="0">
                <a:solidFill>
                  <a:srgbClr val="323232"/>
                </a:solidFill>
              </a:rPr>
              <a:t>Menadžment ima važnu ulogu </a:t>
            </a:r>
            <a:r>
              <a:rPr lang="hr-HR" sz="2000" dirty="0">
                <a:solidFill>
                  <a:srgbClr val="323232"/>
                </a:solidFill>
              </a:rPr>
              <a:t>– kao donositelj odluka i pokretačka snaga, menadžment ima jasnu odgovornost za ZHC. Naši menadžeri u cijeloj tvrtki djeluju kao </a:t>
            </a:r>
            <a:r>
              <a:rPr lang="hr-HR" sz="2000" dirty="0" smtClean="0">
                <a:solidFill>
                  <a:srgbClr val="323232"/>
                </a:solidFill>
              </a:rPr>
              <a:t>uzori, </a:t>
            </a:r>
            <a:r>
              <a:rPr lang="hr-HR" sz="2000" dirty="0">
                <a:solidFill>
                  <a:srgbClr val="323232"/>
                </a:solidFill>
              </a:rPr>
              <a:t>stoga lokalni menadžeri imaju ključnu ulogu tijekom procesa implementacije ZHC-a.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6963EB-A58E-4D1C-8F4A-EDDF2E169B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541" y="1187964"/>
            <a:ext cx="3519837" cy="501186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AutoShap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8261253"/>
              </p:ext>
            </p:extLst>
          </p:nvPr>
        </p:nvGraphicFramePr>
        <p:xfrm>
          <a:off x="0" y="0"/>
          <a:ext cx="21177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77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Rectangle 25"/>
          <p:cNvSpPr>
            <a:spLocks noChangeArrowheads="1"/>
          </p:cNvSpPr>
          <p:nvPr/>
        </p:nvSpPr>
        <p:spPr bwMode="auto">
          <a:xfrm>
            <a:off x="3316339" y="1414799"/>
            <a:ext cx="8398061" cy="1475156"/>
          </a:xfrm>
          <a:prstGeom prst="rect">
            <a:avLst/>
          </a:prstGeom>
          <a:solidFill>
            <a:srgbClr val="50BED7"/>
          </a:solidFill>
          <a:ln w="317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108000" tIns="54000" rIns="108000" bIns="54000"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1. </a:t>
            </a:r>
            <a:r>
              <a:rPr lang="hr-HR" b="1" dirty="0">
                <a:solidFill>
                  <a:schemeClr val="bg1"/>
                </a:solidFill>
                <a:cs typeface="Arial" charset="0"/>
              </a:rPr>
              <a:t>Nula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cs typeface="Arial" charset="0"/>
              </a:rPr>
              <a:t>inciden</a:t>
            </a:r>
            <a:r>
              <a:rPr lang="hr-HR" b="1" dirty="0">
                <a:solidFill>
                  <a:schemeClr val="bg1"/>
                </a:solidFill>
                <a:cs typeface="Arial" charset="0"/>
              </a:rPr>
              <a:t>ata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 – </a:t>
            </a:r>
            <a:r>
              <a:rPr lang="hr-HR" b="1" dirty="0">
                <a:solidFill>
                  <a:schemeClr val="bg1"/>
                </a:solidFill>
                <a:cs typeface="Arial" charset="0"/>
              </a:rPr>
              <a:t>zaista je moguće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err="1">
                <a:solidFill>
                  <a:schemeClr val="bg1"/>
                </a:solidFill>
                <a:cs typeface="Arial" charset="0"/>
              </a:rPr>
              <a:t>Nerealno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? Ne,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sigurni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smo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moguće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je. Mora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biti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moguće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da se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nitko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tko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radi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u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Simensu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ne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povredi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Bilo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gdje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Bilo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kada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 To je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naš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cilj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sp>
        <p:nvSpPr>
          <p:cNvPr id="31757" name="Rectangle 25"/>
          <p:cNvSpPr>
            <a:spLocks noChangeArrowheads="1"/>
          </p:cNvSpPr>
          <p:nvPr/>
        </p:nvSpPr>
        <p:spPr bwMode="auto">
          <a:xfrm>
            <a:off x="3316339" y="4691644"/>
            <a:ext cx="8398061" cy="1475156"/>
          </a:xfrm>
          <a:prstGeom prst="rect">
            <a:avLst/>
          </a:prstGeom>
          <a:solidFill>
            <a:srgbClr val="50BED7"/>
          </a:solidFill>
          <a:ln w="317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108000" tIns="54000" rIns="108000" bIns="54000"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750" b="1" dirty="0">
                <a:solidFill>
                  <a:schemeClr val="bg1"/>
                </a:solidFill>
                <a:cs typeface="Arial" charset="0"/>
              </a:rPr>
              <a:t>3. </a:t>
            </a:r>
            <a:r>
              <a:rPr lang="hr-HR" sz="1750" b="1" dirty="0">
                <a:solidFill>
                  <a:schemeClr val="bg1"/>
                </a:solidFill>
                <a:cs typeface="Arial" charset="0"/>
              </a:rPr>
              <a:t>Čuvamo jedni druge</a:t>
            </a:r>
            <a:r>
              <a:rPr lang="en-US" sz="1750" b="1" dirty="0">
                <a:solidFill>
                  <a:schemeClr val="bg1"/>
                </a:solidFill>
                <a:cs typeface="Arial" charset="0"/>
              </a:rPr>
              <a:t>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Dok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radimo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svjesni</a:t>
            </a:r>
            <a:r>
              <a:rPr lang="hr-HR" sz="1750" dirty="0">
                <a:solidFill>
                  <a:schemeClr val="bg1"/>
                </a:solidFill>
                <a:cs typeface="Arial" charset="0"/>
              </a:rPr>
              <a:t> smo potencijalnih opasnosti oko nas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prepoznajemo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opasne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situacije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i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čuvamo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jedni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druge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. Ne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smatramo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da je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rizično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ponašanje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„cool“ –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poduzimamo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mjere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kada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nešto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primijetimo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i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to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odmah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i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prijavljujemo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Uzorno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 se </a:t>
            </a:r>
            <a:r>
              <a:rPr lang="en-US" sz="1750" dirty="0" err="1">
                <a:solidFill>
                  <a:schemeClr val="bg1"/>
                </a:solidFill>
                <a:cs typeface="Arial" charset="0"/>
              </a:rPr>
              <a:t>ponašamo</a:t>
            </a:r>
            <a:r>
              <a:rPr lang="en-US" sz="1750" dirty="0">
                <a:solidFill>
                  <a:schemeClr val="bg1"/>
                </a:solidFill>
                <a:cs typeface="Arial" charset="0"/>
              </a:rPr>
              <a:t>!</a:t>
            </a:r>
          </a:p>
        </p:txBody>
      </p:sp>
      <p:sp>
        <p:nvSpPr>
          <p:cNvPr id="31758" name="Rectangle 25"/>
          <p:cNvSpPr>
            <a:spLocks noChangeArrowheads="1"/>
          </p:cNvSpPr>
          <p:nvPr/>
        </p:nvSpPr>
        <p:spPr bwMode="auto">
          <a:xfrm>
            <a:off x="3316339" y="3053221"/>
            <a:ext cx="8398061" cy="1475156"/>
          </a:xfrm>
          <a:prstGeom prst="rect">
            <a:avLst/>
          </a:prstGeom>
          <a:solidFill>
            <a:srgbClr val="50BED7"/>
          </a:solidFill>
          <a:ln w="317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108000" tIns="54000" rIns="108000" bIns="54000"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2. </a:t>
            </a:r>
            <a:r>
              <a:rPr lang="hr-HR" b="1" dirty="0">
                <a:solidFill>
                  <a:schemeClr val="bg1"/>
                </a:solidFill>
                <a:cs typeface="Arial" charset="0"/>
              </a:rPr>
              <a:t>Zdravlje i sigurnost 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– </a:t>
            </a:r>
            <a:r>
              <a:rPr lang="hr-HR" b="1" dirty="0">
                <a:solidFill>
                  <a:schemeClr val="bg1"/>
                </a:solidFill>
                <a:cs typeface="Arial" charset="0"/>
              </a:rPr>
              <a:t>bez kompromisa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err="1">
                <a:solidFill>
                  <a:schemeClr val="bg1"/>
                </a:solidFill>
                <a:cs typeface="Arial" charset="0"/>
              </a:rPr>
              <a:t>Pritisak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zbog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rokova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? Da.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Pritisak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zbog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troškova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? Da.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Prečice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za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sigurnost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na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radu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?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Nikako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! Sigurnost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i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zdravlje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svih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zaposlenih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su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za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nas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najvredniji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 Ove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vrijednosti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su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naš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prioritet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Nema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„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ako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“, „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i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“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ili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„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ali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“!</a:t>
            </a:r>
          </a:p>
        </p:txBody>
      </p:sp>
      <p:pic>
        <p:nvPicPr>
          <p:cNvPr id="54279" name="Bild 14" descr="Bild 6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626399" y="1414799"/>
            <a:ext cx="2628000" cy="147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54280" name="Bild 15" descr="Bild 7.png"/>
          <p:cNvPicPr>
            <a:picLocks noChangeAspect="1"/>
          </p:cNvPicPr>
          <p:nvPr/>
        </p:nvPicPr>
        <p:blipFill rotWithShape="1">
          <a:blip r:embed="rId7" cstate="screen"/>
          <a:srcRect r="359"/>
          <a:stretch/>
        </p:blipFill>
        <p:spPr bwMode="auto">
          <a:xfrm>
            <a:off x="626399" y="3054155"/>
            <a:ext cx="2628000" cy="14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54281" name="Bild 16" descr="Bild 8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626399" y="4693155"/>
            <a:ext cx="2628000" cy="147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Harm </a:t>
            </a:r>
            <a:r>
              <a:rPr lang="hr-HR" dirty="0"/>
              <a:t>Kultura</a:t>
            </a:r>
            <a:r>
              <a:rPr lang="en-US" dirty="0"/>
              <a:t> </a:t>
            </a:r>
            <a:r>
              <a:rPr lang="hr-HR" dirty="0"/>
              <a:t>u</a:t>
            </a:r>
            <a:r>
              <a:rPr lang="en-US" dirty="0"/>
              <a:t> Siemens</a:t>
            </a:r>
            <a:r>
              <a:rPr lang="hr-HR" dirty="0"/>
              <a:t>u: Principi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9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0347580"/>
              </p:ext>
            </p:extLst>
          </p:nvPr>
        </p:nvGraphicFramePr>
        <p:xfrm>
          <a:off x="0" y="0"/>
          <a:ext cx="21177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77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Inhaltsplatzhalter 12"/>
          <p:cNvSpPr txBox="1">
            <a:spLocks/>
          </p:cNvSpPr>
          <p:nvPr/>
        </p:nvSpPr>
        <p:spPr>
          <a:xfrm>
            <a:off x="626401" y="2246986"/>
            <a:ext cx="5328000" cy="972000"/>
          </a:xfrm>
          <a:prstGeom prst="rect">
            <a:avLst/>
          </a:prstGeom>
          <a:solidFill>
            <a:srgbClr val="005F87"/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108000" tIns="54000" rIns="108000" bIns="54000" anchor="ctr">
            <a:noAutofit/>
          </a:bodyPr>
          <a:lstStyle/>
          <a:p>
            <a:pPr marL="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hr-HR" sz="1600" b="1" kern="0" dirty="0">
                <a:solidFill>
                  <a:schemeClr val="bg1"/>
                </a:solidFill>
                <a:ea typeface="+mn-ea"/>
                <a:cs typeface="Arial" pitchFamily="34" charset="0"/>
              </a:rPr>
              <a:t>1. Područje primjene</a:t>
            </a:r>
          </a:p>
          <a:p>
            <a:pPr marL="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hr-HR" sz="1600" b="1" kern="0" dirty="0">
                <a:solidFill>
                  <a:schemeClr val="bg1"/>
                </a:solidFill>
                <a:ea typeface="+mn-ea"/>
                <a:cs typeface="Arial" pitchFamily="34" charset="0"/>
              </a:rPr>
              <a:t>Definiranje područja primjene (npr. na razini odjela, kompanije, države)</a:t>
            </a:r>
            <a:endParaRPr lang="en-US" sz="1600" b="1" kern="0" dirty="0">
              <a:solidFill>
                <a:schemeClr val="bg1"/>
              </a:solidFill>
              <a:ea typeface="+mn-ea"/>
              <a:cs typeface="Arial" pitchFamily="34" charset="0"/>
            </a:endParaRPr>
          </a:p>
        </p:txBody>
      </p:sp>
      <p:sp>
        <p:nvSpPr>
          <p:cNvPr id="29" name="Inhaltsplatzhalter 12"/>
          <p:cNvSpPr txBox="1">
            <a:spLocks/>
          </p:cNvSpPr>
          <p:nvPr/>
        </p:nvSpPr>
        <p:spPr bwMode="auto">
          <a:xfrm>
            <a:off x="626401" y="3329734"/>
            <a:ext cx="4745022" cy="1440000"/>
          </a:xfrm>
          <a:prstGeom prst="rect">
            <a:avLst/>
          </a:prstGeom>
          <a:solidFill>
            <a:srgbClr val="50BED7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108000" tIns="54000" rIns="108000" bIns="54000" numCol="1" anchor="ctr" anchorCtr="0" compatLnSpc="1">
            <a:prstTxWarp prst="textNoShape">
              <a:avLst/>
            </a:prstTxWarp>
            <a:noAutofit/>
          </a:bodyPr>
          <a:lstStyle/>
          <a:p>
            <a:pPr marL="0"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879BAA"/>
              </a:buClr>
              <a:defRPr/>
            </a:pPr>
            <a:r>
              <a:rPr lang="hr-HR" sz="1600" b="1" kern="0" dirty="0">
                <a:solidFill>
                  <a:schemeClr val="bg1"/>
                </a:solidFill>
                <a:cs typeface="Arial" pitchFamily="34" charset="0"/>
              </a:rPr>
              <a:t>2. Početak projekta</a:t>
            </a:r>
          </a:p>
          <a:p>
            <a:pPr marL="0"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879BAA"/>
              </a:buClr>
              <a:defRPr/>
            </a:pPr>
            <a:r>
              <a:rPr lang="hr-HR" sz="1600" b="1" kern="0" dirty="0">
                <a:solidFill>
                  <a:schemeClr val="bg1"/>
                </a:solidFill>
                <a:cs typeface="Arial" pitchFamily="34" charset="0"/>
              </a:rPr>
              <a:t>Obuhvaća informiranje i sudjelovanje svih uključenih/obuhvaćenih kompanija tj. njihovih radnika</a:t>
            </a:r>
            <a:endParaRPr lang="en-US" sz="16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Inhaltsplatzhalter 12"/>
          <p:cNvSpPr txBox="1">
            <a:spLocks/>
          </p:cNvSpPr>
          <p:nvPr/>
        </p:nvSpPr>
        <p:spPr bwMode="auto">
          <a:xfrm>
            <a:off x="6099174" y="2250133"/>
            <a:ext cx="5327999" cy="968853"/>
          </a:xfrm>
          <a:prstGeom prst="rect">
            <a:avLst/>
          </a:prstGeom>
          <a:solidFill>
            <a:srgbClr val="50BED7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108000" tIns="54000" rIns="108000" bIns="54000" numCol="1" anchor="ctr" anchorCtr="0" compatLnSpc="1">
            <a:prstTxWarp prst="textNoShape">
              <a:avLst/>
            </a:prstTxWarp>
            <a:noAutofit/>
          </a:bodyPr>
          <a:lstStyle/>
          <a:p>
            <a:pPr marL="0"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879BAA"/>
              </a:buClr>
              <a:defRPr/>
            </a:pPr>
            <a:r>
              <a:rPr lang="hr-HR" sz="1600" b="1" kern="0" dirty="0">
                <a:solidFill>
                  <a:schemeClr val="bg1"/>
                </a:solidFill>
                <a:cs typeface="Arial" pitchFamily="34" charset="0"/>
              </a:rPr>
              <a:t>4. Planiranje tranzicije na novi ZHC program</a:t>
            </a:r>
          </a:p>
          <a:p>
            <a:pPr marL="0"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879BAA"/>
              </a:buClr>
              <a:defRPr/>
            </a:pPr>
            <a:r>
              <a:rPr lang="hr-HR" sz="1200" b="1" kern="0" dirty="0">
                <a:solidFill>
                  <a:schemeClr val="bg1"/>
                </a:solidFill>
                <a:cs typeface="Arial" pitchFamily="34" charset="0"/>
              </a:rPr>
              <a:t>Temeljem provedene analize i definiranja mjera dogovara se plan tranzicije. </a:t>
            </a:r>
            <a:r>
              <a:rPr lang="hr-HR" sz="1200" b="1" kern="0" dirty="0" err="1">
                <a:solidFill>
                  <a:schemeClr val="bg1"/>
                </a:solidFill>
                <a:cs typeface="Arial" pitchFamily="34" charset="0"/>
              </a:rPr>
              <a:t>Usuglašenje</a:t>
            </a:r>
            <a:r>
              <a:rPr lang="hr-HR" sz="1200" b="1" kern="0" dirty="0">
                <a:solidFill>
                  <a:schemeClr val="bg1"/>
                </a:solidFill>
                <a:cs typeface="Arial" pitchFamily="34" charset="0"/>
              </a:rPr>
              <a:t>: nove </a:t>
            </a:r>
            <a:r>
              <a:rPr lang="hr-HR" sz="1200" b="1" kern="0" dirty="0" err="1">
                <a:solidFill>
                  <a:schemeClr val="bg1"/>
                </a:solidFill>
                <a:cs typeface="Arial" pitchFamily="34" charset="0"/>
              </a:rPr>
              <a:t>procesure</a:t>
            </a:r>
            <a:r>
              <a:rPr lang="hr-HR" sz="1200" b="1" kern="0" dirty="0">
                <a:solidFill>
                  <a:schemeClr val="bg1"/>
                </a:solidFill>
                <a:cs typeface="Arial" pitchFamily="34" charset="0"/>
              </a:rPr>
              <a:t>, pojednostavljenje sustava, veći operativni angažman voditelja, definiranje obrazaca, školovanja…</a:t>
            </a:r>
            <a:endParaRPr lang="en-US" sz="12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Inhaltsplatzhalter 12"/>
          <p:cNvSpPr txBox="1">
            <a:spLocks/>
          </p:cNvSpPr>
          <p:nvPr/>
        </p:nvSpPr>
        <p:spPr bwMode="auto">
          <a:xfrm>
            <a:off x="6099174" y="4880482"/>
            <a:ext cx="5327999" cy="972000"/>
          </a:xfrm>
          <a:prstGeom prst="rect">
            <a:avLst/>
          </a:prstGeom>
          <a:solidFill>
            <a:srgbClr val="50BED7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108000" tIns="54000" rIns="108000" bIns="54000" numCol="1" anchor="ctr" anchorCtr="0" compatLnSpc="1">
            <a:prstTxWarp prst="textNoShape">
              <a:avLst/>
            </a:prstTxWarp>
            <a:noAutofit/>
          </a:bodyPr>
          <a:lstStyle/>
          <a:p>
            <a:pPr marL="0"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879BAA"/>
              </a:buClr>
              <a:defRPr/>
            </a:pPr>
            <a:r>
              <a:rPr lang="hr-HR" sz="1600" b="1" kern="0" dirty="0">
                <a:solidFill>
                  <a:schemeClr val="bg1"/>
                </a:solidFill>
                <a:cs typeface="Arial" pitchFamily="34" charset="0"/>
              </a:rPr>
              <a:t>6. Održavanje sustava</a:t>
            </a:r>
          </a:p>
          <a:p>
            <a:pPr marL="0" lvl="2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879BAA"/>
              </a:buClr>
              <a:defRPr/>
            </a:pPr>
            <a:r>
              <a:rPr lang="hr-HR" sz="1400" b="1" kern="0" dirty="0">
                <a:solidFill>
                  <a:schemeClr val="bg1"/>
                </a:solidFill>
                <a:cs typeface="Arial" pitchFamily="34" charset="0"/>
              </a:rPr>
              <a:t>Uspostava periodičkih provjera (dokumentirani Auditi) radi praćenja pozitivnih promjena razmišljanja i navika zaposlenih i sustava u cjelini.</a:t>
            </a:r>
            <a:endParaRPr lang="en-US" sz="14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Inhaltsplatzhalter 12"/>
          <p:cNvSpPr txBox="1">
            <a:spLocks/>
          </p:cNvSpPr>
          <p:nvPr/>
        </p:nvSpPr>
        <p:spPr>
          <a:xfrm>
            <a:off x="626401" y="4880482"/>
            <a:ext cx="5328000" cy="972000"/>
          </a:xfrm>
          <a:prstGeom prst="rect">
            <a:avLst/>
          </a:prstGeom>
          <a:solidFill>
            <a:srgbClr val="005F87"/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108000" tIns="54000" rIns="108000" bIns="54000" anchor="ctr">
            <a:noAutofit/>
          </a:bodyPr>
          <a:lstStyle/>
          <a:p>
            <a:pPr marL="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hr-HR" sz="1600" b="1" kern="0" dirty="0">
                <a:solidFill>
                  <a:schemeClr val="bg1"/>
                </a:solidFill>
                <a:cs typeface="Arial" pitchFamily="34" charset="0"/>
              </a:rPr>
              <a:t>3. Analiza zatečenog stanja</a:t>
            </a:r>
          </a:p>
          <a:p>
            <a:pPr marL="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hr-HR" sz="1600" b="1" kern="0" dirty="0">
                <a:solidFill>
                  <a:schemeClr val="bg1"/>
                </a:solidFill>
                <a:cs typeface="Arial" pitchFamily="34" charset="0"/>
              </a:rPr>
              <a:t>Prepoznavanje dobre prakse, definiranje dodatnih mjera poboljšanja i usklađenje sa ZHC zahtjevima</a:t>
            </a:r>
            <a:endParaRPr lang="en-US" sz="16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Inhaltsplatzhalter 12"/>
          <p:cNvSpPr txBox="1">
            <a:spLocks/>
          </p:cNvSpPr>
          <p:nvPr/>
        </p:nvSpPr>
        <p:spPr>
          <a:xfrm>
            <a:off x="6682154" y="3329734"/>
            <a:ext cx="4745020" cy="1440000"/>
          </a:xfrm>
          <a:prstGeom prst="rect">
            <a:avLst/>
          </a:prstGeom>
          <a:solidFill>
            <a:srgbClr val="005F87"/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108000" tIns="54000" rIns="108000" bIns="54000" anchor="ctr">
            <a:noAutofit/>
          </a:bodyPr>
          <a:lstStyle/>
          <a:p>
            <a:pPr marL="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hr-HR" sz="1600" b="1" kern="0" dirty="0">
                <a:solidFill>
                  <a:schemeClr val="bg1"/>
                </a:solidFill>
                <a:ea typeface="+mn-ea"/>
                <a:cs typeface="Arial" pitchFamily="34" charset="0"/>
              </a:rPr>
              <a:t>5. Provedba implementacije</a:t>
            </a:r>
          </a:p>
          <a:p>
            <a:pPr marL="0" lvl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hr-HR" sz="1400" b="1" kern="0" dirty="0">
                <a:solidFill>
                  <a:schemeClr val="bg1"/>
                </a:solidFill>
                <a:ea typeface="+mn-ea"/>
                <a:cs typeface="Arial" pitchFamily="34" charset="0"/>
              </a:rPr>
              <a:t>Provedba radnji poput komunikacije zaposlenicima, održavanje treninga (WBT) i seminara, implementacija novih mjera, nadogradnja procesa...</a:t>
            </a:r>
            <a:endParaRPr lang="en-US" sz="1400" b="1" kern="0" dirty="0">
              <a:solidFill>
                <a:schemeClr val="bg1"/>
              </a:solidFill>
              <a:ea typeface="+mn-ea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hr-HR" dirty="0"/>
              <a:t>Zero </a:t>
            </a:r>
            <a:r>
              <a:rPr lang="hr-HR" dirty="0" err="1"/>
              <a:t>Harm</a:t>
            </a:r>
            <a:r>
              <a:rPr lang="hr-HR" dirty="0"/>
              <a:t> Kultura u Siemensu: Implementacija </a:t>
            </a:r>
            <a:endParaRPr lang="en-US" dirty="0"/>
          </a:p>
        </p:txBody>
      </p:sp>
      <p:pic>
        <p:nvPicPr>
          <p:cNvPr id="26" name="Picture 9" descr="\\ww002.siemens.net\dfs20\CHR\Ablage EHS SF\SF OS\Martin_Christina_exchange\1_ZHC Label Information and Documents 2017\00_ZHC Label 1st Intranet\ZHC@Siemens Label-Logo Blanko@0,5x.jpg">
            <a:extLst>
              <a:ext uri="{FF2B5EF4-FFF2-40B4-BE49-F238E27FC236}">
                <a16:creationId xmlns:a16="http://schemas.microsoft.com/office/drawing/2014/main" xmlns="" id="{A47CBBF1-2C75-42D6-9552-620B9803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519887" y="3329734"/>
            <a:ext cx="1013803" cy="1440000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1" name="Inhaltsplatzhalter 12">
            <a:extLst>
              <a:ext uri="{FF2B5EF4-FFF2-40B4-BE49-F238E27FC236}">
                <a16:creationId xmlns:a16="http://schemas.microsoft.com/office/drawing/2014/main" xmlns="" id="{531599A1-EABC-4224-8016-8AAAA7F675C9}"/>
              </a:ext>
            </a:extLst>
          </p:cNvPr>
          <p:cNvSpPr txBox="1">
            <a:spLocks/>
          </p:cNvSpPr>
          <p:nvPr/>
        </p:nvSpPr>
        <p:spPr>
          <a:xfrm>
            <a:off x="626401" y="1439999"/>
            <a:ext cx="10800772" cy="573372"/>
          </a:xfrm>
          <a:prstGeom prst="rect">
            <a:avLst/>
          </a:prstGeom>
          <a:solidFill>
            <a:srgbClr val="005F87"/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108000" tIns="54000" rIns="108000" bIns="54000" anchor="ctr">
            <a:noAutofit/>
          </a:bodyPr>
          <a:lstStyle/>
          <a:p>
            <a:pPr marL="0" lvl="1" algn="ctr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hr-HR" sz="1600" b="1" kern="0" dirty="0">
                <a:solidFill>
                  <a:schemeClr val="bg1"/>
                </a:solidFill>
                <a:ea typeface="+mn-ea"/>
                <a:cs typeface="Arial" pitchFamily="34" charset="0"/>
              </a:rPr>
              <a:t>Implementacija se provodi na državnom nivou - obuhvaća sve Siemens kompanije (min. 80% zaposlenika)</a:t>
            </a:r>
            <a:endParaRPr lang="en-US" sz="1600" b="1" kern="0" dirty="0">
              <a:solidFill>
                <a:schemeClr val="bg1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62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THINKCELLPRESENTATIONDONOTDELETE" val="&lt;?xml version=&quot;1.0&quot; encoding=&quot;UTF-16&quot; standalone=&quot;yes&quot;?&gt;&lt;root reqver=&quot;23045&quot;&gt;&lt;version val=&quot;2509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1.72900000000000009237E+00&quot;&gt;&lt;m_msothmcolidx val=&quot;0&quot;/&gt;&lt;m_rgb r=&quot;D7&quot; g=&quot;D7&quot; b=&quot;CD&quot;/&gt;&lt;m_nBrightness val=&quot;0&quot;/&gt;&lt;/elem&gt;&lt;elem m_fUsage=&quot;9.00000000000000022204E-01&quot;&gt;&lt;m_msothmcolidx val=&quot;0&quot;/&gt;&lt;m_rgb r=&quot;50&quot; g=&quot;BE&quot; b=&quot;D7&quot;/&gt;&lt;m_nBrightness val=&quot;0&quot;/&gt;&lt;/elem&gt;&lt;elem m_fUsage=&quot;8.10000000000000053291E-01&quot;&gt;&lt;m_msothmcolidx val=&quot;0&quot;/&gt;&lt;m_rgb r=&quot;BE&quot; g=&quot;CD&quot; b=&quot;D7&quot;/&gt;&lt;m_nBrightness val=&quot;0&quot;/&gt;&lt;/elem&gt;&lt;elem m_fUsage=&quot;6.56100000000000127542E-01&quot;&gt;&lt;m_msothmcolidx val=&quot;0&quot;/&gt;&lt;m_rgb r=&quot;AF&quot; g=&quot;23&quot; b=&quot;5F&quot;/&gt;&lt;m_nBrightness val=&quot;0&quot;/&gt;&lt;/elem&gt;&lt;elem m_fUsage=&quot;5.90490000000000181402E-01&quot;&gt;&lt;m_msothmcolidx val=&quot;0&quot;/&gt;&lt;m_rgb r=&quot;C8&quot; g=&quot;F5&quot; b=&quot;FF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BEAUTIFY" val="1"/>
  <p:tag name="EE4P_TEMPLATESTYLE" val="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BEAUTIFY" val="1"/>
  <p:tag name="EE4P_TEMPLATESTYLE" val="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BEAUTIFY" val="1"/>
  <p:tag name="EE4P_TEMPLATESTYLE" val="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BEAUTIFY" val="1"/>
  <p:tag name="EE4P_TEMPLATESTYLE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199775"/>
  <p:tag name="MIO_GUID" val="c573b1f8-d238-42cd-87ba-1a1e02d03d5d"/>
  <p:tag name="MIO_UPDATE" val="True"/>
  <p:tag name="MIO_VERSION" val="29.01.2015 09:56:01"/>
  <p:tag name="MIO_DBID" val="598A5C07-C27D-430B-A8FC-FA667BE665A4"/>
  <p:tag name="MIO_LASTDOWNLOADED" val="14.10.2016 10:51:57"/>
  <p:tag name="MIO_OBJECTNAME" val="General_Team"/>
  <p:tag name="MIO_LASTEDITORNAME" val="Thomas Rubach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BEAUTIFY" val="1"/>
  <p:tag name="EE4P_TEMPLATESTYLE" val="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BEAUTIFY" val="1"/>
  <p:tag name="EE4P_TEMPLATESTYLE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BEAUTIFY" val="1"/>
  <p:tag name="EE4P_TEMPLATESTYLE" val="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BEAUTIFY" val="1"/>
  <p:tag name="EE4P_TEMPLATESTYLE" val="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heme/theme1.xml><?xml version="1.0" encoding="utf-8"?>
<a:theme xmlns:a="http://schemas.openxmlformats.org/drawingml/2006/main" name="sie-ppt-2010-16x9-standard-deu-v2-0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682425045A640BC309C8C56DE012F" ma:contentTypeVersion="0" ma:contentTypeDescription="Create a new document." ma:contentTypeScope="" ma:versionID="fa3ea4d545bbc53f345262c9682e2cc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p4ppTags>
  <Name>One object (large)</Name>
  <PpLayout>16</PpLayout>
  <Index>10</Index>
</p4ppTags>
</file>

<file path=customXml/item12.xml><?xml version="1.0" encoding="utf-8"?>
<p:properties xmlns:p="http://schemas.microsoft.com/office/2006/metadata/properties" xmlns:xsi="http://www.w3.org/2001/XMLSchema-instance">
  <documentManagement/>
</p:properties>
</file>

<file path=customXml/item13.xml><?xml version="1.0" encoding="utf-8"?>
<p4ppTags>
  <Name>Three columns</Name>
  <PpLayout>32</PpLayout>
  <Index>14</Index>
</p4ppTags>
</file>

<file path=customXml/item14.xml><?xml version="1.0" encoding="utf-8"?>
<p4ppTags>
  <Name>Two rows + Navigation</Name>
  <PpLayout>32</PpLayout>
  <Index>21</Index>
</p4ppTags>
</file>

<file path=customXml/item15.xml><?xml version="1.0" encoding="utf-8"?>
<p4ppTags>
  <Name>Three columns + Navigation</Name>
  <PpLayout>32</PpLayout>
  <Index>20</Index>
</p4ppTags>
</file>

<file path=customXml/item2.xml><?xml version="1.0" encoding="utf-8"?>
<p4ppTags>
  <Name>Two rows</Name>
  <PpLayout>32</PpLayout>
  <Index>13</Index>
</p4ppTags>
</file>

<file path=customXml/item3.xml><?xml version="1.0" encoding="utf-8"?>
<p4ppTags>
  <Name>Two columns</Name>
  <PpLayout>29</PpLayout>
  <Index>12</Index>
</p4ppTags>
</file>

<file path=customXml/item4.xml><?xml version="1.0" encoding="utf-8"?>
<p4ppTags>
  <Name>Free Content</Name>
  <PpLayout>11</PpLayout>
  <Index>9</Index>
</p4ppTags>
</file>

<file path=customXml/item5.xml><?xml version="1.0" encoding="utf-8"?>
<p4ppTags>
  <Name>Two columns + Navigation</Name>
  <PpLayout>32</PpLayout>
  <Index>19</Index>
</p4ppTags>
</file>

<file path=customXml/item6.xml><?xml version="1.0" encoding="utf-8"?>
<p4ppTags/>
</file>

<file path=customXml/item7.xml><?xml version="1.0" encoding="utf-8"?>
<p4ppTags>
  <Name>One object (small)</Name>
  <PpLayout>16</PpLayout>
  <Index>11</Index>
</p4ppTags>
</file>

<file path=customXml/item8.xml><?xml version="1.0" encoding="utf-8"?>
<p4ppTags>
  <Name>Text + Index</Name>
  <PpLayout>32</PpLayout>
  <Index>8</Index>
</p4ppTags>
</file>

<file path=customXml/item9.xml><?xml version="1.0" encoding="utf-8"?>
<p4ppTags>
  <Name>Four objects + Navigation</Name>
  <PpLayout>32</PpLayout>
  <Index>22</Index>
</p4ppTags>
</file>

<file path=customXml/itemProps1.xml><?xml version="1.0" encoding="utf-8"?>
<ds:datastoreItem xmlns:ds="http://schemas.openxmlformats.org/officeDocument/2006/customXml" ds:itemID="{5AD4308C-A965-4EB0-A3F9-DA97FAD830F4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07341889-8144-4452-A587-1C99D8062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11.xml><?xml version="1.0" encoding="utf-8"?>
<ds:datastoreItem xmlns:ds="http://schemas.openxmlformats.org/officeDocument/2006/customXml" ds:itemID="{80661B8B-A327-44F9-823B-4D9EE0B3EC78}">
  <ds:schemaRefs/>
</ds:datastoreItem>
</file>

<file path=customXml/itemProps12.xml><?xml version="1.0" encoding="utf-8"?>
<ds:datastoreItem xmlns:ds="http://schemas.openxmlformats.org/officeDocument/2006/customXml" ds:itemID="{FB3734F2-AAFA-4F1F-9C73-335161975CF0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13.xml><?xml version="1.0" encoding="utf-8"?>
<ds:datastoreItem xmlns:ds="http://schemas.openxmlformats.org/officeDocument/2006/customXml" ds:itemID="{15CF3461-70D1-4B54-AFAB-DAFDA0A238CD}">
  <ds:schemaRefs/>
</ds:datastoreItem>
</file>

<file path=customXml/itemProps14.xml><?xml version="1.0" encoding="utf-8"?>
<ds:datastoreItem xmlns:ds="http://schemas.openxmlformats.org/officeDocument/2006/customXml" ds:itemID="{6C79E4F8-DCFB-483C-880A-AEEC6AAFC838}">
  <ds:schemaRefs/>
</ds:datastoreItem>
</file>

<file path=customXml/itemProps15.xml><?xml version="1.0" encoding="utf-8"?>
<ds:datastoreItem xmlns:ds="http://schemas.openxmlformats.org/officeDocument/2006/customXml" ds:itemID="{85D77EE6-52B7-48BE-9EDB-748F1EBB53DE}">
  <ds:schemaRefs/>
</ds:datastoreItem>
</file>

<file path=customXml/itemProps2.xml><?xml version="1.0" encoding="utf-8"?>
<ds:datastoreItem xmlns:ds="http://schemas.openxmlformats.org/officeDocument/2006/customXml" ds:itemID="{38AB8DE4-FD9B-4166-BEC3-3F1753596133}">
  <ds:schemaRefs/>
</ds:datastoreItem>
</file>

<file path=customXml/itemProps3.xml><?xml version="1.0" encoding="utf-8"?>
<ds:datastoreItem xmlns:ds="http://schemas.openxmlformats.org/officeDocument/2006/customXml" ds:itemID="{1666F4C2-68F5-4840-A44A-1A646C0925A1}">
  <ds:schemaRefs/>
</ds:datastoreItem>
</file>

<file path=customXml/itemProps4.xml><?xml version="1.0" encoding="utf-8"?>
<ds:datastoreItem xmlns:ds="http://schemas.openxmlformats.org/officeDocument/2006/customXml" ds:itemID="{D8097D0C-BE3E-4AEC-9593-65CFCCB19297}">
  <ds:schemaRefs/>
</ds:datastoreItem>
</file>

<file path=customXml/itemProps5.xml><?xml version="1.0" encoding="utf-8"?>
<ds:datastoreItem xmlns:ds="http://schemas.openxmlformats.org/officeDocument/2006/customXml" ds:itemID="{D7BABA95-BFFE-422B-8591-3271669EEA88}">
  <ds:schemaRefs/>
</ds:datastoreItem>
</file>

<file path=customXml/itemProps6.xml><?xml version="1.0" encoding="utf-8"?>
<ds:datastoreItem xmlns:ds="http://schemas.openxmlformats.org/officeDocument/2006/customXml" ds:itemID="{572FBA73-6DBF-45DA-8282-9342320CFAB0}">
  <ds:schemaRefs/>
</ds:datastoreItem>
</file>

<file path=customXml/itemProps7.xml><?xml version="1.0" encoding="utf-8"?>
<ds:datastoreItem xmlns:ds="http://schemas.openxmlformats.org/officeDocument/2006/customXml" ds:itemID="{1618AA06-B22E-4D19-9680-0D7830426729}">
  <ds:schemaRefs/>
</ds:datastoreItem>
</file>

<file path=customXml/itemProps8.xml><?xml version="1.0" encoding="utf-8"?>
<ds:datastoreItem xmlns:ds="http://schemas.openxmlformats.org/officeDocument/2006/customXml" ds:itemID="{7E35FEDB-1F0E-4D67-A313-4AC59C26FF29}">
  <ds:schemaRefs/>
</ds:datastoreItem>
</file>

<file path=customXml/itemProps9.xml><?xml version="1.0" encoding="utf-8"?>
<ds:datastoreItem xmlns:ds="http://schemas.openxmlformats.org/officeDocument/2006/customXml" ds:itemID="{EAB520BC-C6EC-457E-8AB5-55DB67C8685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sie-ppt-2010-16x9-standard-deu-v2-0</Template>
  <TotalTime>1003</TotalTime>
  <Words>1721</Words>
  <Application>Microsoft Office PowerPoint</Application>
  <PresentationFormat>Custom</PresentationFormat>
  <Paragraphs>172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Unicode MS</vt:lpstr>
      <vt:lpstr>ＭＳ Ｐゴシック</vt:lpstr>
      <vt:lpstr>Arial</vt:lpstr>
      <vt:lpstr>Wingdings</vt:lpstr>
      <vt:lpstr>ヒラギノ角ゴ Pro W3</vt:lpstr>
      <vt:lpstr>sie-ppt-2010-16x9-standard-deu-v2-0</vt:lpstr>
      <vt:lpstr>think-cell Slide</vt:lpstr>
      <vt:lpstr>Zero Harm Culture @ Siemens / „Zero Harm” Kultura u Siemensu Stručni skup, Zagreb, 6.12.2018.</vt:lpstr>
      <vt:lpstr>O predavaču:</vt:lpstr>
      <vt:lpstr>O kompaniji: Siemens d.d. Zagreb</vt:lpstr>
      <vt:lpstr>130 godina Siemensovog partnerstva sa Hrvatskom</vt:lpstr>
      <vt:lpstr>Zero Harm Kultura u Siemensu: O programu</vt:lpstr>
      <vt:lpstr>Zero Harm Kultura u Siemensu: Vizija</vt:lpstr>
      <vt:lpstr>Zero Harm Kultura u Siemensu: Podrška menadžmenta </vt:lpstr>
      <vt:lpstr>Zero Harm Kultura u Siemensu: Principi</vt:lpstr>
      <vt:lpstr>Zero Harm Kultura u Siemensu: Implementacija </vt:lpstr>
      <vt:lpstr>Zero Harm Kultura u Siemens: Zašto?</vt:lpstr>
      <vt:lpstr>Zero Harm Kultura u Siemensu: Osnovne mjere</vt:lpstr>
      <vt:lpstr>Zero Harm Kultura u Siemensu: Osnovne mjere</vt:lpstr>
      <vt:lpstr>Zero Harm Kultura u Siemensu: Osnovne mjere</vt:lpstr>
      <vt:lpstr>Zero Harm Kultura u Siemensu: Zaključak</vt:lpstr>
      <vt:lpstr>Hvala na pažnji!</vt:lpstr>
    </vt:vector>
  </TitlesOfParts>
  <Company>SIEMENS AG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Harm Culture q Siemens Overview</dc:title>
  <dc:creator>Seibert, Judith (HR EHS P&amp;O)</dc:creator>
  <cp:keywords>C_Restricted</cp:keywords>
  <cp:lastModifiedBy>Sandra</cp:lastModifiedBy>
  <cp:revision>454</cp:revision>
  <cp:lastPrinted>2012-10-29T09:59:01Z</cp:lastPrinted>
  <dcterms:created xsi:type="dcterms:W3CDTF">2006-04-07T10:01:45Z</dcterms:created>
  <dcterms:modified xsi:type="dcterms:W3CDTF">2018-11-28T12:40:18Z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February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1.1</vt:lpwstr>
  </property>
  <property fmtid="{D5CDD505-2E9C-101B-9397-08002B2CF9AE}" pid="6" name="Document Confidentiality">
    <vt:lpwstr>Restricted</vt:lpwstr>
  </property>
  <property fmtid="{D5CDD505-2E9C-101B-9397-08002B2CF9AE}" pid="7" name="_NewReviewCycle">
    <vt:lpwstr/>
  </property>
  <property fmtid="{D5CDD505-2E9C-101B-9397-08002B2CF9AE}" pid="8" name="ContentTypeId">
    <vt:lpwstr>0x01010002C682425045A640BC309C8C56DE012F</vt:lpwstr>
  </property>
</Properties>
</file>