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80" r:id="rId5"/>
    <p:sldId id="282" r:id="rId6"/>
    <p:sldId id="283" r:id="rId7"/>
    <p:sldId id="284" r:id="rId8"/>
    <p:sldId id="281" r:id="rId9"/>
    <p:sldId id="285" r:id="rId10"/>
    <p:sldId id="291" r:id="rId11"/>
    <p:sldId id="288" r:id="rId12"/>
    <p:sldId id="289" r:id="rId13"/>
    <p:sldId id="292" r:id="rId14"/>
    <p:sldId id="290" r:id="rId15"/>
  </p:sldIdLst>
  <p:sldSz cx="9144000" cy="6858000" type="screen4x3"/>
  <p:notesSz cx="6858000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D54B31-CEFF-4F76-8492-8413689281DC}" type="datetimeFigureOut">
              <a:rPr lang="hr-HR" smtClean="0"/>
              <a:t>1.12.2017.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69A0EC-2608-4FCA-B613-BFE1BFCC94BE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136904" cy="4752528"/>
          </a:xfrm>
        </p:spPr>
        <p:txBody>
          <a:bodyPr>
            <a:normAutofit/>
          </a:bodyPr>
          <a:lstStyle/>
          <a:p>
            <a:endParaRPr lang="hr-HR" sz="1800" b="1" dirty="0" smtClean="0"/>
          </a:p>
          <a:p>
            <a:endParaRPr lang="hr-HR" sz="1800" b="1" dirty="0" smtClean="0"/>
          </a:p>
          <a:p>
            <a:r>
              <a:rPr lang="hr-HR" sz="40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Prijedlog izmjena </a:t>
            </a:r>
            <a:r>
              <a:rPr lang="hr-HR" sz="40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i </a:t>
            </a:r>
            <a:r>
              <a:rPr lang="hr-HR" sz="40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dopuna </a:t>
            </a:r>
            <a:r>
              <a:rPr lang="hr-HR" sz="40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Zakona o zaštiti na </a:t>
            </a:r>
            <a:r>
              <a:rPr lang="hr-HR" sz="4000" b="1" dirty="0" smtClean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radu (ZZR)</a:t>
            </a: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  <a:p>
            <a:pPr lvl="0"/>
            <a:endParaRPr lang="hr-HR" sz="2000" b="1" dirty="0" smtClean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r>
              <a:rPr lang="hr-HR" sz="3200" b="1" dirty="0" smtClean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Jere Gašperov, </a:t>
            </a:r>
            <a:r>
              <a:rPr lang="hr-HR" sz="3200" b="1" dirty="0" err="1" smtClean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dipl.ing</a:t>
            </a:r>
            <a:r>
              <a:rPr lang="hr-HR" sz="3200" b="1" dirty="0" smtClean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. </a:t>
            </a:r>
            <a:endParaRPr lang="hr-HR" sz="3200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pPr lvl="0"/>
            <a:r>
              <a:rPr lang="hr-HR" sz="3200" b="1" dirty="0" smtClean="0">
                <a:solidFill>
                  <a:srgbClr val="2F5897"/>
                </a:solidFill>
                <a:latin typeface="Palatino Linotype"/>
                <a:cs typeface="Times New Roman" panose="02020603050405020304" pitchFamily="18" charset="0"/>
              </a:rPr>
              <a:t>voditelj Službe za zaštitu na radu </a:t>
            </a:r>
          </a:p>
          <a:p>
            <a:pPr lvl="0"/>
            <a:endParaRPr lang="hr-HR" b="1" dirty="0">
              <a:solidFill>
                <a:srgbClr val="2F5897"/>
              </a:solidFill>
              <a:latin typeface="Palatino Linotype"/>
              <a:cs typeface="Times New Roman" panose="02020603050405020304" pitchFamily="18" charset="0"/>
            </a:endParaRPr>
          </a:p>
          <a:p>
            <a:endParaRPr lang="hr-HR" sz="4000" b="1" dirty="0">
              <a:solidFill>
                <a:schemeClr val="tx2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32656"/>
            <a:ext cx="4398913" cy="1167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6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Dokumentacija na privremenim gradilištima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62. st.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3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Sadašnja odredba propisuje da se procjena rizika, dokazi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i zapisnici ne moraju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nalaziti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 radilištu na kojemu rad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ukupno traje kraće od 30 dana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ali moraju biti dostupni u roku koji odredi nadležni inspektor.</a:t>
            </a: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izmjene (na tragu Akcijskog plana):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Rok za radove od 30 dana prolongira se na rok izvođenja radova 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60 dana,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čime će se rasteretiti značajan broj „manjih” izvođača radova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77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smrtnoj i teškoj ozljedi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st. 1. i 2. 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Poslodavac je obvezan obavijestiti tijelo nadležno za inspekcijski nadzor o smrtnoj i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teškoj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ozljedi nastaloj u prostoriji ili na prostoru u kojem poslodavac obavlja rad (st. 1.) te obavijest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dostaviti odmah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 nastanku ozljede (st. 2.).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Postojeća odredba je sankcionirana ali nije dovoljno jasna i transparentna jer nije definiran pojam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teška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ozljeda niti trenutak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odmah.</a:t>
            </a:r>
          </a:p>
          <a:p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dopune (na tragu Akcijskog plana):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Definirati pojam „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teške ozljede”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potrebe ZZR-a,</a:t>
            </a:r>
          </a:p>
          <a:p>
            <a:pPr>
              <a:buFontTx/>
              <a:buChar char="-"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Definirati značenje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„odmah po nastanku ozljede” 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254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smrtnoj i teškoj ozljedi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dopune:</a:t>
            </a: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„(3) U provedbi stavka 1. ovoga članka, teškom ozljedom se smatra svaka ozljeda zbog koje je radniku, osobi na radu ili drugoj osobi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pružena hitna medicinska pomoć odnosno zbog koje je ozlijeđena osoba zbrinuta u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zdravstven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ustanov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u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 kada je zbog tih okolnosti radnik ili osoba na radu privremeno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spriječen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 daljnje obavljanje poslova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</a:t>
            </a:r>
            <a:endParaRPr lang="vi-VN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2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Obavijest inspekcijskom tijelu o smrtnoj i teškoj ozljedi - nastavak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65. </a:t>
            </a: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dopune:</a:t>
            </a: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4) U provedbi stavka 2. ovoga članka, smatrati će se da je poslodavac odmah obavijestio tijelo nadležno za inspekcijski nadzor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ako je nakon isključenja izvora ozljede, pružanja prve pomoći ozlijeđenoj osobi te pozivanja hitne medicinske pomoći ili zbrinjavanja ozlijeđene osobe u zdravstvenu ustanovu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bez odlaganja obavijestio mjesno nadležni ured tijela nadležnog za inspekcijski nadzor na broj telefona objavljen na službenim stranicama toga tijela ili na jedinstveni telefonski broj za hitne službe 112.”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640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Redefiniranje poslova </a:t>
            </a:r>
            <a:r>
              <a:rPr lang="hr-HR" sz="3200" b="1" dirty="0" smtClean="0"/>
              <a:t>Zavoda za unapređivanje zaštite na radu 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83. st. 4. 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pods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6. 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Prema sadašnjoj odredbi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Zavod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u okviru djelokruga rada:</a:t>
            </a: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6) izrađuje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stručna mišljenja iz zaštite na radu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za različite subjekte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dopune:</a:t>
            </a:r>
          </a:p>
          <a:p>
            <a:pPr>
              <a:buFontTx/>
              <a:buChar char="-"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Kako ne bi dolazilo do preklapanja s poslovima iz nadležnosti MRMS, zbog opće i preširoke formulacije – što je praksa do sada pokazala, predlaže se slijedeća formulacija:</a:t>
            </a: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„(6) izrađuje stručna mišljenja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 načinu organizacije te provedbi mjera i tehničko tehnološkoj primjeni pravila zaštite na radu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za različite dionike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“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čime se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nastoji zadaće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Zavoda usmjeriti na konkretnu pomoć poslodavcima i drugim dionicima na samim mjestima rada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(u smislu primjene priznatih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pravila zaštite na radu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)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endParaRPr lang="vi-VN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82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3600" b="1" dirty="0" smtClean="0"/>
              <a:t>Ciljevi izmjena i dopuna ZZR-a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88632"/>
          </a:xfrm>
        </p:spPr>
        <p:txBody>
          <a:bodyPr>
            <a:normAutofit fontScale="55000" lnSpcReduction="20000"/>
          </a:bodyPr>
          <a:lstStyle/>
          <a:p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Provedba Akcijskog plana Vlade RH za administrativno rasterećenje gospodarstva, po pitanjima:  </a:t>
            </a:r>
          </a:p>
          <a:p>
            <a:pPr marL="0" indent="0">
              <a:buNone/>
            </a:pPr>
            <a:endParaRPr lang="hr-HR" sz="2800" b="1" u="sng" dirty="0" smtClean="0">
              <a:solidFill>
                <a:srgbClr val="FF0000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C00000"/>
                </a:solidFill>
                <a:latin typeface="+mn-lt"/>
              </a:rPr>
              <a:t>Smanjenja učestalosti održavanja sjednica Odbora zaštite na radu,</a:t>
            </a: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C00000"/>
                </a:solidFill>
                <a:latin typeface="+mn-lt"/>
              </a:rPr>
              <a:t>Smanjenja broja osposobljenih radnika za pružanje prve pomoći na radu u odnosu na ukupan broj radnika kod poslodavca,</a:t>
            </a: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C00000"/>
                </a:solidFill>
                <a:latin typeface="+mn-lt"/>
              </a:rPr>
              <a:t>Jasnije utvrđivanje obveza u vezi s prijavljivanjem ozljeda na mjestu radu, budući da je neispunjenje obveze sankcionirano kao prekršaj,</a:t>
            </a:r>
          </a:p>
          <a:p>
            <a:pPr>
              <a:buFontTx/>
              <a:buChar char="-"/>
            </a:pPr>
            <a:r>
              <a:rPr lang="hr-HR" sz="3600" b="1" dirty="0" smtClean="0">
                <a:solidFill>
                  <a:srgbClr val="C00000"/>
                </a:solidFill>
                <a:latin typeface="+mn-lt"/>
              </a:rPr>
              <a:t>Redukcija obveza po pitanju posjedovanja dokumentacije iz zaštite na radu na privremenom gradilištu u odnosu na rok trajanja radova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lvl="0"/>
            <a:r>
              <a:rPr lang="hr-HR" sz="3600" b="1" dirty="0">
                <a:solidFill>
                  <a:srgbClr val="2F5897"/>
                </a:solidFill>
                <a:latin typeface="Palatino Linotype"/>
              </a:rPr>
              <a:t>Dorada </a:t>
            </a:r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pojedinih odredbi ZZR-a </a:t>
            </a:r>
            <a:r>
              <a:rPr lang="hr-HR" sz="3600" b="1" dirty="0">
                <a:solidFill>
                  <a:srgbClr val="2F5897"/>
                </a:solidFill>
                <a:latin typeface="Palatino Linotype"/>
              </a:rPr>
              <a:t>radi veće transparentnosti </a:t>
            </a:r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u </a:t>
            </a:r>
            <a:r>
              <a:rPr lang="hr-HR" sz="3600" b="1" dirty="0">
                <a:solidFill>
                  <a:srgbClr val="2F5897"/>
                </a:solidFill>
                <a:latin typeface="Palatino Linotype"/>
              </a:rPr>
              <a:t>provedbi </a:t>
            </a:r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i ispravak uočenih </a:t>
            </a:r>
            <a:r>
              <a:rPr lang="hr-HR" sz="3600" b="1" smtClean="0">
                <a:solidFill>
                  <a:srgbClr val="2F5897"/>
                </a:solidFill>
                <a:latin typeface="Palatino Linotype"/>
              </a:rPr>
              <a:t>nesukladnosti u </a:t>
            </a:r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ZZR-u</a:t>
            </a:r>
          </a:p>
          <a:p>
            <a:pPr lvl="0"/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pPr lvl="0"/>
            <a:r>
              <a:rPr lang="hr-HR" sz="3600" b="1" dirty="0" smtClean="0">
                <a:solidFill>
                  <a:srgbClr val="2F5897"/>
                </a:solidFill>
                <a:latin typeface="Palatino Linotype"/>
              </a:rPr>
              <a:t>Usklađivanje pojedinih odredbi ZZR-a s drugim propisima (Zakonu o radu i Zakonu o ograničavanju uporabe duhanskih i drugih proizvoda – vezano uz zaštitu nepušača)</a:t>
            </a:r>
            <a:endParaRPr lang="hr-HR" sz="3600" b="1" dirty="0">
              <a:solidFill>
                <a:srgbClr val="2F5897"/>
              </a:solidFill>
              <a:latin typeface="Palatino Linotype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  <a:p>
            <a:endParaRPr lang="hr-HR" sz="2800" b="1" dirty="0" smtClean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30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hr-HR" sz="4000" b="1" dirty="0" smtClean="0"/>
              <a:t>Obrtnici i samozaposlene osobe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85000" lnSpcReduction="10000"/>
          </a:bodyPr>
          <a:lstStyle/>
          <a:p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4.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Predlaže se da se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</a:t>
            </a:r>
            <a:r>
              <a:rPr lang="vi-VN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bveze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iz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ZR-a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ne odnose se na obrtnika koji obrt obavlja sam kao niti na poslodavca kojeg zastupa jedna fizička osoba koja je ujedno i jedini radnik kod poslodavca, osim kada za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njih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obavljaju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određene aktivnosti osobe na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radu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(volonteri, naučnici, učenici na praksi i sl.) te osim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kada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one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zajedno </a:t>
            </a:r>
            <a:r>
              <a:rPr lang="vi-VN" sz="28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 drugom osobom ili više drugih osoba obavljaju radove na istom mjestu </a:t>
            </a:r>
            <a:r>
              <a:rPr lang="vi-VN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rada</a:t>
            </a:r>
            <a:r>
              <a:rPr lang="en-US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što proizlazi iz zahtjeva </a:t>
            </a:r>
            <a:r>
              <a:rPr lang="hr-H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Direktive 92/57/EEZ – sigurnost i zaštita zdravlja na privremenim gradilištima.</a:t>
            </a:r>
          </a:p>
          <a:p>
            <a:pPr marL="0" indent="0">
              <a:buNone/>
            </a:pPr>
            <a:endParaRPr lang="hr-HR" sz="2800" b="1" u="sng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8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Prijedlog je na tragu prethodno iznesenih mišljenja MRMS i na tragu rasterećenja samozaposlenih osoba. </a:t>
            </a: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87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hr-HR" sz="3200" b="1" dirty="0" smtClean="0"/>
              <a:t>Provedba zaštite na radu pri obavljanju pojedinih specifičnih poslova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700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4. st. 2. </a:t>
            </a: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Redefinira se aktualna odredba koja govori da se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odredbe ZZR-a ne primjenjuju p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ri </a:t>
            </a:r>
            <a:r>
              <a:rPr lang="vi-VN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poslova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,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zbog njihovih posebnosti i neizbježne proturječnosti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primjen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om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opć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ih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načela prevencije, kao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što su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pojedini poslovi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drugi</a:t>
            </a: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Sadašnja odredba nedovoljno ukazuje da se ZZR odnosi na sve poslove i na sve djelatnosti na odgovarajući način (što često izaziva zabunu), pa se predlaže izričaj da se zaštita na radu kod tih specifičnih poslova uređuje posebnim propisima, tako da glasi:</a:t>
            </a:r>
            <a:r>
              <a:rPr lang="vi-VN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 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Pri </a:t>
            </a:r>
            <a:r>
              <a:rPr lang="vi-VN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obavljanju pojedinih specifičnih poslova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kod kojih se zbog njihovih posebnosti i neizbježne proturječnosti s ovim Zakonom ne mogu u cijelosti primijeniti opća načela prevencije, kao pri pojedinim </a:t>
            </a:r>
            <a:r>
              <a:rPr lang="vi-VN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poslovima </a:t>
            </a:r>
            <a:r>
              <a:rPr lang="vi-VN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Oružanih snaga Republike Hrvatske,  policije,  zaštite i spašavanja,  zaštite osoba i imovine,  vatrogasaca i pirotehničara te drugim specifičnim poslovima, </a:t>
            </a:r>
            <a:r>
              <a:rPr lang="vi-VN" sz="2600" b="1" u="sng" dirty="0">
                <a:solidFill>
                  <a:srgbClr val="FF0000"/>
                </a:solidFill>
                <a:latin typeface="Palatino Linotype" panose="02040502050505030304" pitchFamily="18" charset="0"/>
              </a:rPr>
              <a:t>zaštita na radu uređuju se posebnim propisima</a:t>
            </a:r>
            <a:r>
              <a:rPr lang="vi-VN" sz="2600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41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Sastav i broj članova Nacionalnog vijeća (NV) za zaštitu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6.  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Predlaže se proširenje sa </a:t>
            </a:r>
            <a:r>
              <a:rPr lang="hr-HR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sadašnjih 7 članova na 9 članova NV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na način da 2 nova člana predlaže ministar</a:t>
            </a:r>
            <a:r>
              <a:rPr lang="hr-HR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zdravstva, kako bi u sastavu članova NV bio zastupljen i segment „zdravlja” koji za sada nije zastupljen.</a:t>
            </a: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</a:t>
            </a:r>
            <a:r>
              <a:rPr lang="hr-HR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Koncenzus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socijalnih partnera i javnih ustanova na području ZNR o potrebi proširenja broja članova NV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Postojeća odredba utvrđuje </a:t>
            </a:r>
            <a:r>
              <a:rPr lang="hr-HR" b="1" u="sng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predlagatelje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članova NV (uz ravnatelja ZUZNR) a ne njihov konkretni sastav, pa i prijedlog dopune utvrđuje ministra zdravstva kao predlagatelja</a:t>
            </a: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876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52736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Sudjelovanje radnika i njihovih predstavnika u izradi procjene rizika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92500" lnSpcReduction="20000"/>
          </a:bodyPr>
          <a:lstStyle/>
          <a:p>
            <a:endParaRPr lang="hr-HR" sz="26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18. st. 5. i čl. 98. </a:t>
            </a:r>
          </a:p>
          <a:p>
            <a:pPr marL="0" indent="0">
              <a:buNone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Sadašnjim odredbama ZZR-a (čl. 98.) sankcionirane su okolnosti kada poslodavac nije izradio procjenu rizika odnosno kada ista ne odražava stvarne rizike na mjestu rada. </a:t>
            </a: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ZZR nalaže 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sudjelovanja radnika i njihovih predstavnika pri izradama procjena rizika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(čl. 18. st. 5.) </a:t>
            </a:r>
            <a:r>
              <a:rPr lang="hr-HR" b="1" u="sng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uz uvažavanje njihovih stavova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(prema Pravilniku o izradi procjene rizika)</a:t>
            </a: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Predlaže se dopuna prekršajne odredbe 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za neispunjenje obveze </a:t>
            </a:r>
            <a:r>
              <a:rPr lang="hr-HR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sudjelovanja radnika i njihovih predstavnika pri izradama procjena 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rizika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, čime se postiže veći stupanj vjerojatnosti da će procjene rizika odražavati stvarno stanje rizika na mjestu rada 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765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90872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hr-HR" sz="3200" b="1" dirty="0" smtClean="0">
                <a:effectLst/>
              </a:rPr>
              <a:t>Stalno stručno usavršavanje stručnjaka zaštite na radu</a:t>
            </a:r>
            <a:endParaRPr lang="hr-HR" sz="3200" b="1" dirty="0">
              <a:effectLst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688632"/>
          </a:xfrm>
        </p:spPr>
        <p:txBody>
          <a:bodyPr>
            <a:normAutofit lnSpcReduction="1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22. st. 3. i čl. 83. st. 5. </a:t>
            </a:r>
          </a:p>
          <a:p>
            <a:pPr marL="0" indent="0">
              <a:buNone/>
            </a:pPr>
            <a:endParaRPr lang="hr-HR" sz="20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Sadašnjim odredbama ZZR-a predviđeno je stalno stručno usavršavanje stručnjaka zaštite na radu na način 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izdavanja, oduzimanja i prestanka odobrenja za njihov rad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(čl. 22. st. 3.), pri čemu treba istaknuti da većina stručnjaka ZNR obavljaju poslove za svog poslodavca i njemu odgovaraju za svoj rad. Predviđeno je da odobrenja izdaje ZUZNR.</a:t>
            </a: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Po sadašnjim odredbama ZZR-a MRMS je drugostupanjsko tijelo koje rješava u tim upravnim postupcima (čl. 83. st. 5.) </a:t>
            </a:r>
          </a:p>
          <a:p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Predlaže se, na tragu Akcijskog plana, da se </a:t>
            </a:r>
            <a:r>
              <a:rPr lang="hr-HR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brišu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 pojmovi „izdavanja</a:t>
            </a:r>
            <a:r>
              <a:rPr lang="hr-HR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, oduzimanja i prestanka </a:t>
            </a:r>
            <a:r>
              <a:rPr lang="hr-HR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odobrenja” i odredba po kojoj je MRMS drugostupanjsko tijelo u vezi s tim. </a:t>
            </a:r>
          </a:p>
          <a:p>
            <a:pPr marL="0" indent="0">
              <a:buNone/>
            </a:pPr>
            <a:endParaRPr lang="hr-HR" sz="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5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Učestalost održavanja sjednica Odbora zaštite na radu 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34. st. 7.</a:t>
            </a:r>
          </a:p>
          <a:p>
            <a:pPr marL="0" indent="0">
              <a:buNone/>
            </a:pPr>
            <a:endParaRPr lang="hr-HR" sz="19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Predlaže se da se odbor zaštite na radu sastaje najmanje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jednom u šest mjeseci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za razliku od sadašnje odredbe (najmanje jednom u tri mjeseca), a obveza se odnosi na poslodavce koji zapošljavaju 50 ili više radnika</a:t>
            </a:r>
          </a:p>
          <a:p>
            <a:pPr marL="0" indent="0">
              <a:buNone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Također se predlaže dopuna prekršajne odredbe u vezi gornje obveze koja je sada sankcionirana samo u slučajevima neodržavanja Odbora u slučaju smrtne ozljede (čl. 95. st. 1. </a:t>
            </a:r>
            <a:r>
              <a:rPr lang="hr-HR" sz="2600" b="1" dirty="0" err="1" smtClean="0">
                <a:solidFill>
                  <a:schemeClr val="tx2"/>
                </a:solidFill>
                <a:latin typeface="Palatino Linotype" panose="02040502050505030304" pitchFamily="18" charset="0"/>
              </a:rPr>
              <a:t>pods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. 1.)</a:t>
            </a: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00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hr-HR" sz="3200" b="1" dirty="0" smtClean="0"/>
              <a:t>Broj </a:t>
            </a:r>
            <a:r>
              <a:rPr lang="hr-HR" sz="3200" b="1" dirty="0"/>
              <a:t>osposobljenih radnika za pružanje prve pomoći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>
            <a:normAutofit fontScale="85000" lnSpcReduction="20000"/>
          </a:bodyPr>
          <a:lstStyle/>
          <a:p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Čl. 56. st. 2. </a:t>
            </a: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Sadašnja odredba zahtjeva da na svakom radilištu i u radnim prostorijama gdje istodobno radi dva do 20 radnika, najmanje jedan radnik, te još po jedan do svakih slijedećih 50 radnika, mora biti osposobljen za pružanje prve pomoći.</a:t>
            </a: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Predlaže se da se riječi „dva do 20 radnika”, zamijene sa riječima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„dva do 50 radnika”.</a:t>
            </a:r>
            <a:endParaRPr lang="pl-PL" sz="2600" b="1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pl-PL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pl-PL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Također se predlaže dopuna koja govori da b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roj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osposobljenih i imenovanih radnika za pružanje prve pomoći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mora odgovarati  broju lokacija poslodavca, smjenskom radu te drugim organizacijskim okolnostima kod 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poslodavca, </a:t>
            </a:r>
            <a:r>
              <a:rPr lang="hr-HR" sz="2600" b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te da je poslodavac radnicima </a:t>
            </a:r>
            <a:r>
              <a:rPr lang="hr-HR" sz="26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osposobljenim za pružanje prve pomoći dužan uručiti </a:t>
            </a:r>
            <a:r>
              <a:rPr lang="hr-HR" sz="26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pisanu odluku o obvezi pružanja prve pomoći te obavijestiti sve ostale radnike o radnicima koji su osposobljeni i imenovani za pružanje prve pomoći</a:t>
            </a:r>
            <a:r>
              <a:rPr lang="hr-HR" sz="26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.</a:t>
            </a:r>
            <a:endParaRPr lang="hr-HR" sz="2600" b="1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FontTx/>
              <a:buChar char="-"/>
            </a:pPr>
            <a:endParaRPr lang="hr-HR" sz="26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600" b="1" u="sng" dirty="0" smtClean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endParaRPr lang="hr-HR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vi-VN" sz="2800" b="1" dirty="0">
              <a:solidFill>
                <a:schemeClr val="tx2"/>
              </a:solidFill>
              <a:latin typeface="Palatino Linotype" panose="02040502050505030304" pitchFamily="18" charset="0"/>
            </a:endParaRPr>
          </a:p>
          <a:p>
            <a:endParaRPr lang="hr-HR" sz="28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79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1474</TotalTime>
  <Words>1537</Words>
  <Application>Microsoft Office PowerPoint</Application>
  <PresentationFormat>Prikaz na zaslonu (4:3)</PresentationFormat>
  <Paragraphs>173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Izvršno</vt:lpstr>
      <vt:lpstr>PowerPointova prezentacija</vt:lpstr>
      <vt:lpstr>Ciljevi izmjena i dopuna ZZR-a</vt:lpstr>
      <vt:lpstr>Obrtnici i samozaposlene osobe</vt:lpstr>
      <vt:lpstr>Provedba zaštite na radu pri obavljanju pojedinih specifičnih poslova</vt:lpstr>
      <vt:lpstr>Sastav i broj članova Nacionalnog vijeća (NV) za zaštitu na radu</vt:lpstr>
      <vt:lpstr>Sudjelovanje radnika i njihovih predstavnika u izradi procjene rizika</vt:lpstr>
      <vt:lpstr>Stalno stručno usavršavanje stručnjaka zaštite na radu</vt:lpstr>
      <vt:lpstr>Učestalost održavanja sjednica Odbora zaštite na radu </vt:lpstr>
      <vt:lpstr>Broj osposobljenih radnika za pružanje prve pomoći</vt:lpstr>
      <vt:lpstr>Dokumentacija na privremenim gradilištima</vt:lpstr>
      <vt:lpstr>Obavijest inspekcijskom tijelu o smrtnoj i teškoj ozljedi</vt:lpstr>
      <vt:lpstr>Obavijest inspekcijskom tijelu o smrtnoj i teškoj ozljedi - nastavak</vt:lpstr>
      <vt:lpstr>Obavijest inspekcijskom tijelu o smrtnoj i teškoj ozljedi - nastavak</vt:lpstr>
      <vt:lpstr>Redefiniranje poslova Zavoda za unapređivanje zaštite na radu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Jere Gašperov</dc:creator>
  <cp:lastModifiedBy>Jere Gašperov</cp:lastModifiedBy>
  <cp:revision>116</cp:revision>
  <cp:lastPrinted>2017-11-29T07:23:39Z</cp:lastPrinted>
  <dcterms:created xsi:type="dcterms:W3CDTF">2017-05-15T12:20:15Z</dcterms:created>
  <dcterms:modified xsi:type="dcterms:W3CDTF">2017-12-01T07:47:03Z</dcterms:modified>
</cp:coreProperties>
</file>