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7"/>
  </p:notesMasterIdLst>
  <p:handoutMasterIdLst>
    <p:handoutMasterId r:id="rId18"/>
  </p:handoutMasterIdLst>
  <p:sldIdLst>
    <p:sldId id="301" r:id="rId2"/>
    <p:sldId id="310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D7F"/>
    <a:srgbClr val="DBC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D686D-396A-481A-BCBB-AAC12B661030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05922-709B-48A1-8446-64F4D7FC0E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408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4B9DD-ACA5-45E9-B86F-E4C311ACD44D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56FC9-E9E1-4AAF-82D6-A4FC1C79BA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32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1AAA-1C98-4E86-8FBA-DA405487E88B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0001-2EB4-46CE-8340-22D14C65C7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1AAA-1C98-4E86-8FBA-DA405487E88B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0001-2EB4-46CE-8340-22D14C65C7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1AAA-1C98-4E86-8FBA-DA405487E88B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0001-2EB4-46CE-8340-22D14C65C7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1AAA-1C98-4E86-8FBA-DA405487E88B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0001-2EB4-46CE-8340-22D14C65C7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1AAA-1C98-4E86-8FBA-DA405487E88B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0001-2EB4-46CE-8340-22D14C65C7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1AAA-1C98-4E86-8FBA-DA405487E88B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0001-2EB4-46CE-8340-22D14C65C7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1AAA-1C98-4E86-8FBA-DA405487E88B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0001-2EB4-46CE-8340-22D14C65C7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1AAA-1C98-4E86-8FBA-DA405487E88B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0001-2EB4-46CE-8340-22D14C65C7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1AAA-1C98-4E86-8FBA-DA405487E88B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0001-2EB4-46CE-8340-22D14C65C7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1AAA-1C98-4E86-8FBA-DA405487E88B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0001-2EB4-46CE-8340-22D14C65C7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1AAA-1C98-4E86-8FBA-DA405487E88B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9B0001-2EB4-46CE-8340-22D14C65C7C0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361AAA-1C98-4E86-8FBA-DA405487E88B}" type="datetimeFigureOut">
              <a:rPr lang="hr-HR" smtClean="0"/>
              <a:t>04.12.2018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9B0001-2EB4-46CE-8340-22D14C65C7C0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5007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hr-HR" b="1" cap="all" dirty="0">
                <a:solidFill>
                  <a:schemeClr val="bg1"/>
                </a:solidFill>
              </a:rPr>
              <a:t>Iskustva iz zaštite na radu na gradilištu </a:t>
            </a:r>
            <a:r>
              <a:rPr lang="hr-HR" b="1" cap="all" dirty="0" smtClean="0">
                <a:solidFill>
                  <a:schemeClr val="bg1"/>
                </a:solidFill>
              </a:rPr>
              <a:t/>
            </a:r>
            <a:br>
              <a:rPr lang="hr-HR" b="1" cap="all" dirty="0" smtClean="0">
                <a:solidFill>
                  <a:schemeClr val="bg1"/>
                </a:solidFill>
              </a:rPr>
            </a:br>
            <a:r>
              <a:rPr lang="hr-HR" b="1" cap="all" dirty="0" smtClean="0">
                <a:solidFill>
                  <a:schemeClr val="bg1"/>
                </a:solidFill>
              </a:rPr>
              <a:t>trgovačkog </a:t>
            </a:r>
            <a:r>
              <a:rPr lang="hr-HR" b="1" cap="all" dirty="0">
                <a:solidFill>
                  <a:schemeClr val="bg1"/>
                </a:solidFill>
              </a:rPr>
              <a:t>centra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E2BD6B-D854-4B81-9A05-8F25C7A770C2}"/>
              </a:ext>
            </a:extLst>
          </p:cNvPr>
          <p:cNvSpPr/>
          <p:nvPr/>
        </p:nvSpPr>
        <p:spPr>
          <a:xfrm>
            <a:off x="457200" y="5554226"/>
            <a:ext cx="8229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hr-HR" b="1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Dražan Lukavac, </a:t>
            </a:r>
            <a:r>
              <a:rPr lang="hr-HR" b="1" i="1" dirty="0" err="1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struč</a:t>
            </a:r>
            <a:r>
              <a:rPr lang="hr-HR" b="1" i="1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hr-HR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spec</a:t>
            </a:r>
            <a:r>
              <a:rPr lang="hr-HR" b="1" i="1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 ing. el</a:t>
            </a:r>
            <a:r>
              <a:rPr lang="hr-HR" b="1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hr-HR" sz="16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b="1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Zanos </a:t>
            </a:r>
            <a:r>
              <a:rPr lang="hr-HR" b="1" i="1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d.o.o., </a:t>
            </a:r>
            <a:r>
              <a:rPr lang="hr-HR" b="1" i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Zagreb</a:t>
            </a:r>
            <a:endParaRPr lang="hr-H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CB2946C-74B5-4FEC-8E68-D0337B8FE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12655"/>
              </p:ext>
            </p:extLst>
          </p:nvPr>
        </p:nvGraphicFramePr>
        <p:xfrm>
          <a:off x="251520" y="836712"/>
          <a:ext cx="8640960" cy="5876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683">
                  <a:extLst>
                    <a:ext uri="{9D8B030D-6E8A-4147-A177-3AD203B41FA5}">
                      <a16:colId xmlns:a16="http://schemas.microsoft.com/office/drawing/2014/main" xmlns="" val="1126291814"/>
                    </a:ext>
                  </a:extLst>
                </a:gridCol>
                <a:gridCol w="1190795">
                  <a:extLst>
                    <a:ext uri="{9D8B030D-6E8A-4147-A177-3AD203B41FA5}">
                      <a16:colId xmlns:a16="http://schemas.microsoft.com/office/drawing/2014/main" xmlns="" val="3774777111"/>
                    </a:ext>
                  </a:extLst>
                </a:gridCol>
                <a:gridCol w="1643761">
                  <a:extLst>
                    <a:ext uri="{9D8B030D-6E8A-4147-A177-3AD203B41FA5}">
                      <a16:colId xmlns:a16="http://schemas.microsoft.com/office/drawing/2014/main" xmlns="" val="833347447"/>
                    </a:ext>
                  </a:extLst>
                </a:gridCol>
                <a:gridCol w="1852967">
                  <a:extLst>
                    <a:ext uri="{9D8B030D-6E8A-4147-A177-3AD203B41FA5}">
                      <a16:colId xmlns:a16="http://schemas.microsoft.com/office/drawing/2014/main" xmlns="" val="3505577875"/>
                    </a:ext>
                  </a:extLst>
                </a:gridCol>
                <a:gridCol w="1064710">
                  <a:extLst>
                    <a:ext uri="{9D8B030D-6E8A-4147-A177-3AD203B41FA5}">
                      <a16:colId xmlns:a16="http://schemas.microsoft.com/office/drawing/2014/main" xmlns="" val="1626804072"/>
                    </a:ext>
                  </a:extLst>
                </a:gridCol>
                <a:gridCol w="1195464">
                  <a:extLst>
                    <a:ext uri="{9D8B030D-6E8A-4147-A177-3AD203B41FA5}">
                      <a16:colId xmlns:a16="http://schemas.microsoft.com/office/drawing/2014/main" xmlns="" val="1504037231"/>
                    </a:ext>
                  </a:extLst>
                </a:gridCol>
                <a:gridCol w="868580">
                  <a:extLst>
                    <a:ext uri="{9D8B030D-6E8A-4147-A177-3AD203B41FA5}">
                      <a16:colId xmlns:a16="http://schemas.microsoft.com/office/drawing/2014/main" xmlns="" val="2749903260"/>
                    </a:ext>
                  </a:extLst>
                </a:gridCol>
              </a:tblGrid>
              <a:tr h="294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REDNI BROJ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DATUM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BROJ IZVJEŠTAJA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OPIS PREKRŠAJA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IZVOĐAČ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IZNOS KAZNE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VALUTA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extLst>
                  <a:ext uri="{0D108BD9-81ED-4DB2-BD59-A6C34878D82A}">
                    <a16:rowId xmlns:a16="http://schemas.microsoft.com/office/drawing/2014/main" xmlns="" val="3621668975"/>
                  </a:ext>
                </a:extLst>
              </a:tr>
              <a:tr h="607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Utorak, 09.01.2018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77-2018-01-09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RAD NA NEOSIGURANOJ VISINI BEZ ZAŠTITNOG POJASA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XXX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50,00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EURO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extLst>
                  <a:ext uri="{0D108BD9-81ED-4DB2-BD59-A6C34878D82A}">
                    <a16:rowId xmlns:a16="http://schemas.microsoft.com/office/drawing/2014/main" xmlns="" val="3718678768"/>
                  </a:ext>
                </a:extLst>
              </a:tr>
              <a:tr h="420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Utorak, 09.01.2018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78-2018-01-09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RAD NA NEOSIGURANOJ VISINI BEZ ZAŠTITNOG POJASA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XXX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350,00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EURO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extLst>
                  <a:ext uri="{0D108BD9-81ED-4DB2-BD59-A6C34878D82A}">
                    <a16:rowId xmlns:a16="http://schemas.microsoft.com/office/drawing/2014/main" xmlns="" val="2599812430"/>
                  </a:ext>
                </a:extLst>
              </a:tr>
              <a:tr h="607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Četvrtak, 11.01.2018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79-2018-01-11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RAD NA NEOSIGURANOJ VISINI BEZ ZAŠTITNOG POJASA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XXX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50,00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EURO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extLst>
                  <a:ext uri="{0D108BD9-81ED-4DB2-BD59-A6C34878D82A}">
                    <a16:rowId xmlns:a16="http://schemas.microsoft.com/office/drawing/2014/main" xmlns="" val="297254154"/>
                  </a:ext>
                </a:extLst>
              </a:tr>
              <a:tr h="607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Četvrtak, 11.01.2018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80-2018-01-11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RAD NA NEOSIGURANOJ VISINI BEZ ZAŠTITNOG POJASA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XXX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50,00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EURO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extLst>
                  <a:ext uri="{0D108BD9-81ED-4DB2-BD59-A6C34878D82A}">
                    <a16:rowId xmlns:a16="http://schemas.microsoft.com/office/drawing/2014/main" xmlns="" val="898734346"/>
                  </a:ext>
                </a:extLst>
              </a:tr>
              <a:tr h="607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Četvrtak, 11.01.2018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81-2018-01-11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RAD NA NEOSIGURANOJ VISINI BEZ ZAŠTITNOG POJASA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XXX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50,00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EURO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extLst>
                  <a:ext uri="{0D108BD9-81ED-4DB2-BD59-A6C34878D82A}">
                    <a16:rowId xmlns:a16="http://schemas.microsoft.com/office/drawing/2014/main" xmlns="" val="2763601313"/>
                  </a:ext>
                </a:extLst>
              </a:tr>
              <a:tr h="921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Četvrtak, 11.01.2018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82-2018-01-11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RAD BEZ STRUČNOG OSPOSOBLJAVANJA ZA PODIZNU </a:t>
                      </a:r>
                      <a:r>
                        <a:rPr lang="hr-HR" sz="1000" dirty="0" smtClean="0">
                          <a:effectLst/>
                        </a:rPr>
                        <a:t>PLATFORMU </a:t>
                      </a:r>
                      <a:r>
                        <a:rPr lang="hr-HR" sz="1000" dirty="0">
                          <a:effectLst/>
                        </a:rPr>
                        <a:t>I </a:t>
                      </a:r>
                      <a:r>
                        <a:rPr lang="hr-HR" sz="1000" dirty="0" smtClean="0">
                          <a:effectLst/>
                        </a:rPr>
                        <a:t>NEKORIŠTENJE </a:t>
                      </a:r>
                      <a:r>
                        <a:rPr lang="hr-HR" sz="1000" dirty="0">
                          <a:effectLst/>
                        </a:rPr>
                        <a:t>ZAŠTITNOG POJASA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XXX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50,00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EURO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extLst>
                  <a:ext uri="{0D108BD9-81ED-4DB2-BD59-A6C34878D82A}">
                    <a16:rowId xmlns:a16="http://schemas.microsoft.com/office/drawing/2014/main" xmlns="" val="3458897061"/>
                  </a:ext>
                </a:extLst>
              </a:tr>
              <a:tr h="294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7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Petak, 12.01.2018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83-2018-01-12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</a:rPr>
                        <a:t>KRETANJE </a:t>
                      </a:r>
                      <a:r>
                        <a:rPr lang="hr-HR" sz="1000" dirty="0">
                          <a:effectLst/>
                        </a:rPr>
                        <a:t>BEZ ZAŠTITNOG POJASA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XXX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50,00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EURO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extLst>
                  <a:ext uri="{0D108BD9-81ED-4DB2-BD59-A6C34878D82A}">
                    <a16:rowId xmlns:a16="http://schemas.microsoft.com/office/drawing/2014/main" xmlns="" val="868070860"/>
                  </a:ext>
                </a:extLst>
              </a:tr>
              <a:tr h="294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Petak, 12.01.2018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84-2018-01-12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</a:rPr>
                        <a:t>KRETANJE </a:t>
                      </a:r>
                      <a:r>
                        <a:rPr lang="hr-HR" sz="1000" dirty="0">
                          <a:effectLst/>
                        </a:rPr>
                        <a:t>BEZ ZAŠTITNOG POJASA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XXX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50,00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EURO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extLst>
                  <a:ext uri="{0D108BD9-81ED-4DB2-BD59-A6C34878D82A}">
                    <a16:rowId xmlns:a16="http://schemas.microsoft.com/office/drawing/2014/main" xmlns="" val="595904585"/>
                  </a:ext>
                </a:extLst>
              </a:tr>
              <a:tr h="450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9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Petak, 12.01.2018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85-2018-01-12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</a:rPr>
                        <a:t>KRETANJE </a:t>
                      </a:r>
                      <a:r>
                        <a:rPr lang="hr-HR" sz="1000" dirty="0">
                          <a:effectLst/>
                        </a:rPr>
                        <a:t>BEZ ZAŠTITNOG POJASA I PUŠENJE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XXX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150,00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EURO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extLst>
                  <a:ext uri="{0D108BD9-81ED-4DB2-BD59-A6C34878D82A}">
                    <a16:rowId xmlns:a16="http://schemas.microsoft.com/office/drawing/2014/main" xmlns="" val="2827348885"/>
                  </a:ext>
                </a:extLst>
              </a:tr>
              <a:tr h="294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Ponedjeljak, 15.01.2018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86-2018-01-15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KRETANJE BEZ ZAŠTITNOG POJASA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XXX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50,00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EURO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70" marR="46170" marT="0" marB="0" anchor="ctr"/>
                </a:tc>
                <a:extLst>
                  <a:ext uri="{0D108BD9-81ED-4DB2-BD59-A6C34878D82A}">
                    <a16:rowId xmlns:a16="http://schemas.microsoft.com/office/drawing/2014/main" xmlns="" val="257411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2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061930-2172-41F2-8DAE-F734B052A2D5}"/>
              </a:ext>
            </a:extLst>
          </p:cNvPr>
          <p:cNvPicPr/>
          <p:nvPr/>
        </p:nvPicPr>
        <p:blipFill rotWithShape="1">
          <a:blip r:embed="rId2"/>
          <a:srcRect l="37037" t="23771" r="36342" b="7316"/>
          <a:stretch/>
        </p:blipFill>
        <p:spPr bwMode="auto">
          <a:xfrm>
            <a:off x="2168634" y="495018"/>
            <a:ext cx="4806731" cy="6038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62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033B2F-7A39-4622-A515-D749955010AB}"/>
              </a:ext>
            </a:extLst>
          </p:cNvPr>
          <p:cNvSpPr/>
          <p:nvPr/>
        </p:nvSpPr>
        <p:spPr>
          <a:xfrm>
            <a:off x="215516" y="1090165"/>
            <a:ext cx="871296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chemeClr val="bg1"/>
                </a:solidFill>
                <a:ea typeface="Times New Roman" panose="02020603050405020304" pitchFamily="18" charset="0"/>
              </a:rPr>
              <a:t>Prednosti kod obavljanja posla kod investitora koji ima definirane interne sigurnosne procedure: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hr-HR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  <a:ea typeface="Times New Roman" panose="02020603050405020304" pitchFamily="18" charset="0"/>
              </a:rPr>
              <a:t>U svakom trenutku </a:t>
            </a:r>
            <a:r>
              <a:rPr lang="hr-HR" sz="16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moglo se znati </a:t>
            </a:r>
            <a:r>
              <a:rPr lang="hr-HR" sz="1600" dirty="0">
                <a:solidFill>
                  <a:schemeClr val="bg1"/>
                </a:solidFill>
                <a:ea typeface="Times New Roman" panose="02020603050405020304" pitchFamily="18" charset="0"/>
              </a:rPr>
              <a:t>koji radnici su trenutno na gradilištu zbog korištenja ID kartica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  <a:ea typeface="Times New Roman" panose="02020603050405020304" pitchFamily="18" charset="0"/>
              </a:rPr>
              <a:t>Postojala je mogućnost printanja imena osoba koje su na gradilištu u slučaju evakuacije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hr-HR" sz="16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S </a:t>
            </a:r>
            <a:r>
              <a:rPr lang="hr-HR" sz="1600" dirty="0">
                <a:solidFill>
                  <a:schemeClr val="bg1"/>
                </a:solidFill>
                <a:ea typeface="Times New Roman" panose="02020603050405020304" pitchFamily="18" charset="0"/>
              </a:rPr>
              <a:t>formiranom bazom podataka bilo je moguće kontrolirati kojem radniku kada ističe liječnički pregled te upozoriti izvođače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  <a:ea typeface="Times New Roman" panose="02020603050405020304" pitchFamily="18" charset="0"/>
              </a:rPr>
              <a:t>Bilo je moguće iz baze podataka provjeriti koja ograničenja imaju radnici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  <a:ea typeface="Times New Roman" panose="02020603050405020304" pitchFamily="18" charset="0"/>
              </a:rPr>
              <a:t>Na gradilištu je postojao sustav </a:t>
            </a:r>
            <a:r>
              <a:rPr lang="hr-HR" sz="1600" dirty="0" err="1" smtClean="0">
                <a:solidFill>
                  <a:schemeClr val="bg1"/>
                </a:solidFill>
                <a:ea typeface="Times New Roman" panose="02020603050405020304" pitchFamily="18" charset="0"/>
              </a:rPr>
              <a:t>videonadzora</a:t>
            </a:r>
            <a:r>
              <a:rPr lang="hr-HR" sz="16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hr-HR" sz="1600" dirty="0">
                <a:solidFill>
                  <a:schemeClr val="bg1"/>
                </a:solidFill>
                <a:ea typeface="Times New Roman" panose="02020603050405020304" pitchFamily="18" charset="0"/>
              </a:rPr>
              <a:t>po cijelom perimetru ograde te nije bilo moguće neovlašteno ući na gradilište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  <a:ea typeface="Times New Roman" panose="02020603050405020304" pitchFamily="18" charset="0"/>
              </a:rPr>
              <a:t>Uvođenjem kažnjavanja izvođača smanjio se broj prekršaja na gradilištu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  <a:ea typeface="Times New Roman" panose="02020603050405020304" pitchFamily="18" charset="0"/>
              </a:rPr>
              <a:t>Izvještaji koordinatora nisu bili samo prazna slova na </a:t>
            </a:r>
            <a:r>
              <a:rPr lang="hr-HR" sz="16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papiru, </a:t>
            </a:r>
            <a:r>
              <a:rPr lang="hr-HR" sz="1600" dirty="0">
                <a:solidFill>
                  <a:schemeClr val="bg1"/>
                </a:solidFill>
                <a:ea typeface="Times New Roman" panose="02020603050405020304" pitchFamily="18" charset="0"/>
              </a:rPr>
              <a:t>već su ih izvođači u velikom broju otklanjali želeći izbjeći penale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  <a:ea typeface="Times New Roman" panose="02020603050405020304" pitchFamily="18" charset="0"/>
              </a:rPr>
              <a:t>Koordinatoru je </a:t>
            </a:r>
            <a:r>
              <a:rPr lang="hr-HR" sz="16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dana </a:t>
            </a:r>
            <a:r>
              <a:rPr lang="hr-HR" sz="1600" dirty="0">
                <a:solidFill>
                  <a:schemeClr val="bg1"/>
                </a:solidFill>
                <a:ea typeface="Times New Roman" panose="02020603050405020304" pitchFamily="18" charset="0"/>
              </a:rPr>
              <a:t>mogućnost trenutnog zaustavljanja radova u slučaju </a:t>
            </a:r>
            <a:r>
              <a:rPr lang="hr-HR" sz="16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nepoštovanja mjera. </a:t>
            </a:r>
            <a:r>
              <a:rPr lang="hr-HR" sz="1600" dirty="0">
                <a:ea typeface="Times New Roman" panose="02020603050405020304" pitchFamily="18" charset="0"/>
              </a:rPr>
              <a:t>ZN</a:t>
            </a:r>
            <a:r>
              <a:rPr lang="hr-HR" dirty="0">
                <a:ea typeface="Times New Roman" panose="02020603050405020304" pitchFamily="18" charset="0"/>
              </a:rPr>
              <a:t>R</a:t>
            </a:r>
            <a:endParaRPr lang="hr-HR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033B2F-7A39-4622-A515-D749955010AB}"/>
              </a:ext>
            </a:extLst>
          </p:cNvPr>
          <p:cNvSpPr/>
          <p:nvPr/>
        </p:nvSpPr>
        <p:spPr>
          <a:xfrm>
            <a:off x="431032" y="1052736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Nedostaci i problematika gradilišta: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</a:rPr>
              <a:t>Loše ugovaranje poslova (treba dobiti </a:t>
            </a:r>
            <a:r>
              <a:rPr lang="hr-HR" sz="1600" dirty="0" smtClean="0">
                <a:solidFill>
                  <a:schemeClr val="bg1"/>
                </a:solidFill>
              </a:rPr>
              <a:t>posao, </a:t>
            </a:r>
            <a:r>
              <a:rPr lang="hr-HR" sz="1600" dirty="0">
                <a:solidFill>
                  <a:schemeClr val="bg1"/>
                </a:solidFill>
              </a:rPr>
              <a:t>a onda ćemo vidjeti)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</a:rPr>
              <a:t>Ulazak u posao </a:t>
            </a:r>
            <a:r>
              <a:rPr lang="hr-HR" sz="1600" dirty="0" smtClean="0">
                <a:solidFill>
                  <a:schemeClr val="bg1"/>
                </a:solidFill>
              </a:rPr>
              <a:t>s neosiguranim </a:t>
            </a:r>
            <a:r>
              <a:rPr lang="hr-HR" sz="1600" dirty="0">
                <a:solidFill>
                  <a:schemeClr val="bg1"/>
                </a:solidFill>
              </a:rPr>
              <a:t>brojem podizvođača i nedostatnim brojem </a:t>
            </a:r>
            <a:r>
              <a:rPr lang="hr-HR" sz="1600" dirty="0" smtClean="0">
                <a:solidFill>
                  <a:schemeClr val="bg1"/>
                </a:solidFill>
              </a:rPr>
              <a:t>radnika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</a:rPr>
              <a:t>Loša organizacija izvođača oko rasporeda poslovođa i inženjera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</a:rPr>
              <a:t>Često se komunikacija svodila na razgovor </a:t>
            </a:r>
            <a:r>
              <a:rPr lang="hr-HR" sz="1600" dirty="0" smtClean="0">
                <a:solidFill>
                  <a:schemeClr val="bg1"/>
                </a:solidFill>
              </a:rPr>
              <a:t>s </a:t>
            </a:r>
            <a:r>
              <a:rPr lang="hr-HR" sz="1600" dirty="0">
                <a:solidFill>
                  <a:schemeClr val="bg1"/>
                </a:solidFill>
              </a:rPr>
              <a:t>radnicima jer poslovođa nije bilo u blizini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</a:rPr>
              <a:t>Nedovoljno čišćenje gradilišta odnosno poticanje podizvođača na isto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 smtClean="0">
                <a:solidFill>
                  <a:schemeClr val="bg1"/>
                </a:solidFill>
              </a:rPr>
              <a:t>Nerazumijevanje </a:t>
            </a:r>
            <a:r>
              <a:rPr lang="hr-HR" sz="1600" dirty="0">
                <a:solidFill>
                  <a:schemeClr val="bg1"/>
                </a:solidFill>
              </a:rPr>
              <a:t>protokola i pravila </a:t>
            </a:r>
            <a:r>
              <a:rPr lang="hr-HR" sz="1600" dirty="0" smtClean="0">
                <a:solidFill>
                  <a:schemeClr val="bg1"/>
                </a:solidFill>
              </a:rPr>
              <a:t>gradilišta (zahtjevi </a:t>
            </a:r>
            <a:r>
              <a:rPr lang="hr-HR" sz="1600" dirty="0">
                <a:solidFill>
                  <a:schemeClr val="bg1"/>
                </a:solidFill>
              </a:rPr>
              <a:t>da se uđe na gradilište bez upoznavanja </a:t>
            </a:r>
            <a:r>
              <a:rPr lang="hr-HR" sz="1600" dirty="0" smtClean="0">
                <a:solidFill>
                  <a:schemeClr val="bg1"/>
                </a:solidFill>
              </a:rPr>
              <a:t>s </a:t>
            </a:r>
            <a:r>
              <a:rPr lang="hr-HR" sz="1600" dirty="0">
                <a:solidFill>
                  <a:schemeClr val="bg1"/>
                </a:solidFill>
              </a:rPr>
              <a:t>pravilima istih)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</a:rPr>
              <a:t>Konstantni problem </a:t>
            </a:r>
            <a:r>
              <a:rPr lang="hr-HR" sz="1600" dirty="0" smtClean="0">
                <a:solidFill>
                  <a:schemeClr val="bg1"/>
                </a:solidFill>
              </a:rPr>
              <a:t>sa </a:t>
            </a:r>
            <a:r>
              <a:rPr lang="hr-HR" sz="1600" dirty="0">
                <a:solidFill>
                  <a:schemeClr val="bg1"/>
                </a:solidFill>
              </a:rPr>
              <a:t>čišćenjem pristupne ceste zbog izlazaka kamiona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600" dirty="0">
                <a:solidFill>
                  <a:schemeClr val="bg1"/>
                </a:solidFill>
              </a:rPr>
              <a:t>Nedovoljan broj radnika koji će čistiti i postavljati ograde oko opasnih područja</a:t>
            </a:r>
          </a:p>
        </p:txBody>
      </p:sp>
    </p:spTree>
    <p:extLst>
      <p:ext uri="{BB962C8B-B14F-4D97-AF65-F5344CB8AC3E}">
        <p14:creationId xmlns:p14="http://schemas.microsoft.com/office/powerpoint/2010/main" val="13809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033B2F-7A39-4622-A515-D749955010AB}"/>
              </a:ext>
            </a:extLst>
          </p:cNvPr>
          <p:cNvSpPr/>
          <p:nvPr/>
        </p:nvSpPr>
        <p:spPr>
          <a:xfrm>
            <a:off x="431032" y="1196752"/>
            <a:ext cx="87129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Nedostaci i problematika gradilišta: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 startAt="9"/>
            </a:pPr>
            <a:r>
              <a:rPr lang="hr-HR" sz="1600" dirty="0" smtClean="0">
                <a:solidFill>
                  <a:schemeClr val="bg1"/>
                </a:solidFill>
              </a:rPr>
              <a:t>Nenajavljivanje </a:t>
            </a:r>
            <a:r>
              <a:rPr lang="hr-HR" sz="1600" dirty="0">
                <a:solidFill>
                  <a:schemeClr val="bg1"/>
                </a:solidFill>
              </a:rPr>
              <a:t>posjetitelja i osiguranje potrebnih osobnih zaštitnih sredstava</a:t>
            </a:r>
          </a:p>
          <a:p>
            <a:pPr marL="342900" lvl="0" indent="-342900">
              <a:buFont typeface="+mj-lt"/>
              <a:buAutoNum type="arabicPeriod" startAt="9"/>
            </a:pPr>
            <a:r>
              <a:rPr lang="hr-HR" sz="1600" dirty="0">
                <a:solidFill>
                  <a:schemeClr val="bg1"/>
                </a:solidFill>
              </a:rPr>
              <a:t>Problemi </a:t>
            </a:r>
            <a:r>
              <a:rPr lang="hr-HR" sz="1600" dirty="0" smtClean="0">
                <a:solidFill>
                  <a:schemeClr val="bg1"/>
                </a:solidFill>
              </a:rPr>
              <a:t>s </a:t>
            </a:r>
            <a:r>
              <a:rPr lang="hr-HR" sz="1600" dirty="0">
                <a:solidFill>
                  <a:schemeClr val="bg1"/>
                </a:solidFill>
              </a:rPr>
              <a:t>konzumiranjem alkohola na gradilištu unatoč alkotestiranjima. Pod utjecajem alkohola je uhvaćeno 15-ak radnika tijekom cijele gradnje</a:t>
            </a:r>
          </a:p>
          <a:p>
            <a:pPr marL="342900" lvl="0" indent="-342900">
              <a:buFont typeface="+mj-lt"/>
              <a:buAutoNum type="arabicPeriod" startAt="9"/>
            </a:pPr>
            <a:r>
              <a:rPr lang="hr-HR" sz="1600" dirty="0" smtClean="0">
                <a:solidFill>
                  <a:schemeClr val="bg1"/>
                </a:solidFill>
              </a:rPr>
              <a:t>Nepoštovanje </a:t>
            </a:r>
            <a:r>
              <a:rPr lang="hr-HR" sz="1600" dirty="0">
                <a:solidFill>
                  <a:schemeClr val="bg1"/>
                </a:solidFill>
              </a:rPr>
              <a:t>pravila zabrane pušenja na gradilištu </a:t>
            </a:r>
          </a:p>
          <a:p>
            <a:pPr marL="342900" lvl="0" indent="-342900">
              <a:buFont typeface="+mj-lt"/>
              <a:buAutoNum type="arabicPeriod" startAt="9"/>
            </a:pPr>
            <a:r>
              <a:rPr lang="hr-HR" sz="1600" dirty="0">
                <a:solidFill>
                  <a:schemeClr val="bg1"/>
                </a:solidFill>
              </a:rPr>
              <a:t>Stranci na </a:t>
            </a:r>
            <a:r>
              <a:rPr lang="hr-HR" sz="1600" dirty="0" smtClean="0">
                <a:solidFill>
                  <a:schemeClr val="bg1"/>
                </a:solidFill>
              </a:rPr>
              <a:t>gradilištu </a:t>
            </a:r>
            <a:r>
              <a:rPr lang="hr-HR" sz="1600" dirty="0">
                <a:solidFill>
                  <a:schemeClr val="bg1"/>
                </a:solidFill>
              </a:rPr>
              <a:t>i </a:t>
            </a:r>
            <a:r>
              <a:rPr lang="hr-HR" sz="1600" dirty="0" smtClean="0">
                <a:solidFill>
                  <a:schemeClr val="bg1"/>
                </a:solidFill>
              </a:rPr>
              <a:t>nepoznavanje </a:t>
            </a:r>
            <a:r>
              <a:rPr lang="hr-HR" sz="1600" dirty="0">
                <a:solidFill>
                  <a:schemeClr val="bg1"/>
                </a:solidFill>
              </a:rPr>
              <a:t>hrvatskog jezika (1 do 2 radnika iz grupe površno znaju jezik)</a:t>
            </a:r>
          </a:p>
          <a:p>
            <a:pPr marL="342900" lvl="0" indent="-342900">
              <a:buFont typeface="+mj-lt"/>
              <a:buAutoNum type="arabicPeriod" startAt="9"/>
            </a:pPr>
            <a:r>
              <a:rPr lang="hr-HR" sz="1600" dirty="0">
                <a:solidFill>
                  <a:schemeClr val="bg1"/>
                </a:solidFill>
              </a:rPr>
              <a:t>Problemi </a:t>
            </a:r>
            <a:r>
              <a:rPr lang="hr-HR" sz="1600" dirty="0" smtClean="0">
                <a:solidFill>
                  <a:schemeClr val="bg1"/>
                </a:solidFill>
              </a:rPr>
              <a:t>s </a:t>
            </a:r>
            <a:r>
              <a:rPr lang="hr-HR" sz="1600" dirty="0">
                <a:solidFill>
                  <a:schemeClr val="bg1"/>
                </a:solidFill>
              </a:rPr>
              <a:t>ispravnim postavljanjem skela i  popunjavanjem kontrolnih listova (listovi su se popunjavali i postavljali samo zato jer je to koordinator </a:t>
            </a:r>
            <a:r>
              <a:rPr lang="hr-HR" sz="1600" dirty="0" smtClean="0">
                <a:solidFill>
                  <a:schemeClr val="bg1"/>
                </a:solidFill>
              </a:rPr>
              <a:t>zahtijevao, </a:t>
            </a:r>
            <a:r>
              <a:rPr lang="hr-HR" sz="1600" dirty="0">
                <a:solidFill>
                  <a:schemeClr val="bg1"/>
                </a:solidFill>
              </a:rPr>
              <a:t>a da pravi pregled nije ni napravljen, </a:t>
            </a:r>
            <a:r>
              <a:rPr lang="hr-HR" sz="1600" dirty="0" err="1" smtClean="0">
                <a:solidFill>
                  <a:schemeClr val="bg1"/>
                </a:solidFill>
              </a:rPr>
              <a:t>nepostavljanje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>
                <a:solidFill>
                  <a:schemeClr val="bg1"/>
                </a:solidFill>
              </a:rPr>
              <a:t>rubnih zaštita na podu skela iako su u kontrolnom listu navedene da su </a:t>
            </a:r>
            <a:r>
              <a:rPr lang="hr-HR" sz="1600" dirty="0" smtClean="0">
                <a:solidFill>
                  <a:schemeClr val="bg1"/>
                </a:solidFill>
              </a:rPr>
              <a:t>postavljene)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 startAt="9"/>
            </a:pPr>
            <a:r>
              <a:rPr lang="hr-HR" sz="1600" dirty="0" smtClean="0">
                <a:solidFill>
                  <a:schemeClr val="bg1"/>
                </a:solidFill>
              </a:rPr>
              <a:t>Nepoštovanje </a:t>
            </a:r>
            <a:r>
              <a:rPr lang="hr-HR" sz="1600" dirty="0">
                <a:solidFill>
                  <a:schemeClr val="bg1"/>
                </a:solidFill>
              </a:rPr>
              <a:t>radnog prostora </a:t>
            </a:r>
            <a:r>
              <a:rPr lang="hr-HR" sz="1600" dirty="0" smtClean="0">
                <a:solidFill>
                  <a:schemeClr val="bg1"/>
                </a:solidFill>
              </a:rPr>
              <a:t>strojeva (</a:t>
            </a:r>
            <a:r>
              <a:rPr lang="hr-HR" sz="1600" dirty="0">
                <a:solidFill>
                  <a:schemeClr val="bg1"/>
                </a:solidFill>
              </a:rPr>
              <a:t>radnici često ulaze u radni djelokrug strojeva posebno u iskopima)</a:t>
            </a:r>
          </a:p>
          <a:p>
            <a:pPr marL="342900" lvl="0" indent="-342900">
              <a:buFont typeface="+mj-lt"/>
              <a:buAutoNum type="arabicPeriod" startAt="9"/>
            </a:pPr>
            <a:r>
              <a:rPr lang="hr-HR" sz="1600" dirty="0">
                <a:solidFill>
                  <a:schemeClr val="bg1"/>
                </a:solidFill>
              </a:rPr>
              <a:t>Boce pod tlakom 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>
                <a:solidFill>
                  <a:schemeClr val="bg1"/>
                </a:solidFill>
              </a:rPr>
              <a:t>ne osiguravaju </a:t>
            </a:r>
            <a:r>
              <a:rPr lang="hr-HR" sz="1600" dirty="0" smtClean="0">
                <a:solidFill>
                  <a:schemeClr val="bg1"/>
                </a:solidFill>
              </a:rPr>
              <a:t>se vezanjem </a:t>
            </a:r>
            <a:r>
              <a:rPr lang="hr-HR" sz="1600" dirty="0">
                <a:solidFill>
                  <a:schemeClr val="bg1"/>
                </a:solidFill>
              </a:rPr>
              <a:t>(u jednoj situaciji je boca </a:t>
            </a:r>
            <a:r>
              <a:rPr lang="hr-HR" sz="1600" dirty="0" smtClean="0">
                <a:solidFill>
                  <a:schemeClr val="bg1"/>
                </a:solidFill>
              </a:rPr>
              <a:t>s </a:t>
            </a:r>
            <a:r>
              <a:rPr lang="hr-HR" sz="1600" dirty="0">
                <a:solidFill>
                  <a:schemeClr val="bg1"/>
                </a:solidFill>
              </a:rPr>
              <a:t>propan-butanom ostavljena da plin curi </a:t>
            </a:r>
            <a:r>
              <a:rPr lang="hr-HR" sz="1600" dirty="0" smtClean="0">
                <a:solidFill>
                  <a:schemeClr val="bg1"/>
                </a:solidFill>
              </a:rPr>
              <a:t>zbog lakšeg </a:t>
            </a:r>
            <a:r>
              <a:rPr lang="hr-HR" sz="1600" dirty="0">
                <a:solidFill>
                  <a:schemeClr val="bg1"/>
                </a:solidFill>
              </a:rPr>
              <a:t>transporta)</a:t>
            </a:r>
          </a:p>
          <a:p>
            <a:pPr marL="342900" lvl="0" indent="-342900">
              <a:buFont typeface="+mj-lt"/>
              <a:buAutoNum type="arabicPeriod" startAt="9"/>
            </a:pPr>
            <a:r>
              <a:rPr lang="hr-HR" sz="1600" dirty="0">
                <a:solidFill>
                  <a:schemeClr val="bg1"/>
                </a:solidFill>
              </a:rPr>
              <a:t>Ljestve (nedovoljno visoke posebno kada se ulazi u iskope, izvode se radovi </a:t>
            </a:r>
            <a:r>
              <a:rPr lang="hr-HR" sz="1600" dirty="0" smtClean="0">
                <a:solidFill>
                  <a:schemeClr val="bg1"/>
                </a:solidFill>
              </a:rPr>
              <a:t>s </a:t>
            </a:r>
            <a:r>
              <a:rPr lang="hr-HR" sz="1600" dirty="0">
                <a:solidFill>
                  <a:schemeClr val="bg1"/>
                </a:solidFill>
              </a:rPr>
              <a:t>istih, koriste se drvene ljestve itd</a:t>
            </a:r>
            <a:r>
              <a:rPr lang="hr-HR" sz="1600" dirty="0" smtClean="0">
                <a:solidFill>
                  <a:schemeClr val="bg1"/>
                </a:solidFill>
              </a:rPr>
              <a:t>.). </a:t>
            </a:r>
            <a:endParaRPr lang="hr-H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033B2F-7A39-4622-A515-D749955010AB}"/>
              </a:ext>
            </a:extLst>
          </p:cNvPr>
          <p:cNvSpPr/>
          <p:nvPr/>
        </p:nvSpPr>
        <p:spPr>
          <a:xfrm>
            <a:off x="215516" y="2844225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800" dirty="0">
                <a:solidFill>
                  <a:schemeClr val="bg1"/>
                </a:solidFill>
                <a:latin typeface="35"/>
              </a:rPr>
              <a:t>HVALA</a:t>
            </a:r>
          </a:p>
        </p:txBody>
      </p:sp>
    </p:spTree>
    <p:extLst>
      <p:ext uri="{BB962C8B-B14F-4D97-AF65-F5344CB8AC3E}">
        <p14:creationId xmlns:p14="http://schemas.microsoft.com/office/powerpoint/2010/main" val="29115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13525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rgbClr val="4F2D7F"/>
                </a:solidFill>
              </a:rPr>
              <a:t>Designer Outlet Croatia</a:t>
            </a:r>
            <a:r>
              <a:rPr lang="hr-HR" sz="3600" b="1" dirty="0">
                <a:solidFill>
                  <a:srgbClr val="4F2D7F"/>
                </a:solidFill>
              </a:rPr>
              <a:t/>
            </a:r>
            <a:br>
              <a:rPr lang="hr-HR" sz="3600" b="1" dirty="0">
                <a:solidFill>
                  <a:srgbClr val="4F2D7F"/>
                </a:solidFill>
              </a:rPr>
            </a:br>
            <a:endParaRPr lang="hr-HR" sz="2000" b="1" dirty="0">
              <a:solidFill>
                <a:srgbClr val="4F2D7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052736"/>
            <a:ext cx="4114800" cy="5256584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hr-HR" sz="1800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bg1"/>
                </a:solidFill>
              </a:rPr>
              <a:t>Trgovački centar projektiran je kao funkcionalna cjelina više građevina međusobno povezanih zajedničkim komunikacijskim i </a:t>
            </a:r>
            <a:r>
              <a:rPr lang="hr-HR" sz="1800" dirty="0" smtClean="0">
                <a:solidFill>
                  <a:schemeClr val="bg1"/>
                </a:solidFill>
              </a:rPr>
              <a:t>infrastrukturnim sustavom.</a:t>
            </a:r>
            <a:endParaRPr lang="hr-HR" sz="1800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bg1"/>
                </a:solidFill>
              </a:rPr>
              <a:t>Cjelina centra oblikovana je na način da reproducira ambijent karakterističnih ulica i trgova različitih hrvatskih regija (Zagreb i Zagorje, Slavonija, srednja i južna Dalmacija</a:t>
            </a:r>
            <a:r>
              <a:rPr lang="hr-HR" sz="1800" dirty="0" smtClean="0">
                <a:solidFill>
                  <a:schemeClr val="bg1"/>
                </a:solidFill>
              </a:rPr>
              <a:t>). </a:t>
            </a:r>
            <a:endParaRPr lang="hr-HR" sz="1800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179504-E847-4CDC-B680-1FF757558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052736"/>
            <a:ext cx="4177694" cy="2747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7EF89-7356-48B3-B0BF-4971B689A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496" y="3933056"/>
            <a:ext cx="4191206" cy="27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1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13525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rgbClr val="4F2D7F"/>
                </a:solidFill>
              </a:rPr>
              <a:t>Designer Outlet Croatia</a:t>
            </a:r>
            <a:r>
              <a:rPr lang="hr-HR" sz="3600" b="1" dirty="0">
                <a:solidFill>
                  <a:srgbClr val="4F2D7F"/>
                </a:solidFill>
              </a:rPr>
              <a:t/>
            </a:r>
            <a:br>
              <a:rPr lang="hr-HR" sz="3600" b="1" dirty="0">
                <a:solidFill>
                  <a:srgbClr val="4F2D7F"/>
                </a:solidFill>
              </a:rPr>
            </a:br>
            <a:endParaRPr lang="hr-HR" sz="2000" b="1" dirty="0">
              <a:solidFill>
                <a:srgbClr val="4F2D7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052736"/>
            <a:ext cx="4186808" cy="5112568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hr-HR" sz="1800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bg1"/>
                </a:solidFill>
              </a:rPr>
              <a:t>Ukupna bruto građevinska površina </a:t>
            </a:r>
            <a:r>
              <a:rPr lang="hr-HR" sz="1800" dirty="0" smtClean="0">
                <a:solidFill>
                  <a:schemeClr val="bg1"/>
                </a:solidFill>
              </a:rPr>
              <a:t>je iznosila </a:t>
            </a:r>
            <a:r>
              <a:rPr lang="hr-HR" sz="1800" dirty="0">
                <a:solidFill>
                  <a:schemeClr val="bg1"/>
                </a:solidFill>
              </a:rPr>
              <a:t>20.682,8 m2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bg1"/>
                </a:solidFill>
              </a:rPr>
              <a:t>Ugovorni iznos </a:t>
            </a:r>
            <a:r>
              <a:rPr lang="hr-HR" sz="1800" dirty="0" smtClean="0">
                <a:solidFill>
                  <a:schemeClr val="bg1"/>
                </a:solidFill>
              </a:rPr>
              <a:t>s </a:t>
            </a:r>
            <a:r>
              <a:rPr lang="hr-HR" sz="1800" dirty="0">
                <a:solidFill>
                  <a:schemeClr val="bg1"/>
                </a:solidFill>
              </a:rPr>
              <a:t>glavnim izvođačem: 22.766.257,62 €  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</a:rPr>
              <a:t>Razdoblje </a:t>
            </a:r>
            <a:r>
              <a:rPr lang="hr-HR" sz="1800" dirty="0">
                <a:solidFill>
                  <a:schemeClr val="bg1"/>
                </a:solidFill>
              </a:rPr>
              <a:t>izgradnje </a:t>
            </a:r>
            <a:r>
              <a:rPr lang="hr-HR" sz="1800" dirty="0" smtClean="0">
                <a:solidFill>
                  <a:schemeClr val="bg1"/>
                </a:solidFill>
              </a:rPr>
              <a:t>1.5.2017.-21.6.2018.</a:t>
            </a:r>
            <a:endParaRPr lang="hr-HR" sz="1800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bg1"/>
                </a:solidFill>
              </a:rPr>
              <a:t>Broj napravljenih iskaznica za radnike koji su </a:t>
            </a:r>
            <a:r>
              <a:rPr lang="hr-HR" sz="1800" dirty="0" smtClean="0">
                <a:solidFill>
                  <a:schemeClr val="bg1"/>
                </a:solidFill>
              </a:rPr>
              <a:t>sudjelovali </a:t>
            </a:r>
            <a:r>
              <a:rPr lang="hr-HR" sz="1800" dirty="0">
                <a:solidFill>
                  <a:schemeClr val="bg1"/>
                </a:solidFill>
              </a:rPr>
              <a:t>u izgradnji: 2285</a:t>
            </a: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chemeClr val="bg1"/>
                </a:solidFill>
              </a:rPr>
              <a:t>Najveći broj radnika na gradilištu u jednom danu: 425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xmlns="" id="{33ED1E04-0E13-47AB-AD1A-74E51E0C1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275" y="1407559"/>
            <a:ext cx="4177694" cy="2384167"/>
          </a:xfrm>
          <a:prstGeom prst="rect">
            <a:avLst/>
          </a:prstGeom>
        </p:spPr>
      </p:pic>
      <p:pic>
        <p:nvPicPr>
          <p:cNvPr id="9" name="Bild 8" descr="52e44a_45609b10705e40e9930e73f113b6b007~mv2_d_1866_1262_s_2.png">
            <a:extLst>
              <a:ext uri="{FF2B5EF4-FFF2-40B4-BE49-F238E27FC236}">
                <a16:creationId xmlns:a16="http://schemas.microsoft.com/office/drawing/2014/main" xmlns="" id="{D8D6F2FF-E404-4742-B811-773CAF47FF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2" t="16560" r="206" b="12552"/>
          <a:stretch/>
        </p:blipFill>
        <p:spPr>
          <a:xfrm>
            <a:off x="4883636" y="3791726"/>
            <a:ext cx="3822128" cy="28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13525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rgbClr val="4F2D7F"/>
                </a:solidFill>
              </a:rPr>
              <a:t>Designer Outlet Croatia</a:t>
            </a:r>
            <a:r>
              <a:rPr lang="hr-HR" sz="3600" b="1" dirty="0">
                <a:solidFill>
                  <a:srgbClr val="4F2D7F"/>
                </a:solidFill>
              </a:rPr>
              <a:t/>
            </a:r>
            <a:br>
              <a:rPr lang="hr-HR" sz="3600" b="1" dirty="0">
                <a:solidFill>
                  <a:srgbClr val="4F2D7F"/>
                </a:solidFill>
              </a:rPr>
            </a:br>
            <a:endParaRPr lang="hr-HR" sz="2000" b="1" dirty="0">
              <a:solidFill>
                <a:srgbClr val="4F2D7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052736"/>
            <a:ext cx="7787208" cy="5112568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hr-HR" sz="1800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hr-HR" sz="1600" dirty="0">
                <a:solidFill>
                  <a:schemeClr val="bg1"/>
                </a:solidFill>
              </a:rPr>
              <a:t>Investitor je imao svoje zahtjeve što se tiče </a:t>
            </a:r>
            <a:r>
              <a:rPr lang="hr-HR" sz="1600" dirty="0" smtClean="0">
                <a:solidFill>
                  <a:schemeClr val="bg1"/>
                </a:solidFill>
              </a:rPr>
              <a:t>koordinatora </a:t>
            </a:r>
            <a:r>
              <a:rPr lang="hr-HR" sz="1600" dirty="0">
                <a:solidFill>
                  <a:schemeClr val="bg1"/>
                </a:solidFill>
              </a:rPr>
              <a:t>za zaštitu na radu u fazi izvođenja radova i sigurnosnih procedura i pravila na </a:t>
            </a:r>
            <a:r>
              <a:rPr lang="hr-HR" sz="1600" dirty="0" smtClean="0">
                <a:solidFill>
                  <a:schemeClr val="bg1"/>
                </a:solidFill>
              </a:rPr>
              <a:t>osnovi </a:t>
            </a:r>
            <a:r>
              <a:rPr lang="hr-HR" sz="1600" dirty="0">
                <a:solidFill>
                  <a:schemeClr val="bg1"/>
                </a:solidFill>
              </a:rPr>
              <a:t>„Group </a:t>
            </a:r>
            <a:r>
              <a:rPr lang="hr-HR" sz="1600" dirty="0" err="1">
                <a:solidFill>
                  <a:schemeClr val="bg1"/>
                </a:solidFill>
              </a:rPr>
              <a:t>risk</a:t>
            </a:r>
            <a:r>
              <a:rPr lang="hr-HR" sz="1600" dirty="0">
                <a:solidFill>
                  <a:schemeClr val="bg1"/>
                </a:solidFill>
              </a:rPr>
              <a:t> </a:t>
            </a:r>
            <a:r>
              <a:rPr lang="hr-HR" sz="1600" dirty="0" smtClean="0">
                <a:solidFill>
                  <a:schemeClr val="bg1"/>
                </a:solidFill>
              </a:rPr>
              <a:t>manuala</a:t>
            </a:r>
            <a:r>
              <a:rPr lang="hr-HR" sz="1600" dirty="0">
                <a:solidFill>
                  <a:schemeClr val="bg1"/>
                </a:solidFill>
              </a:rPr>
              <a:t>“ odnosno internih smjernica sigurnosti i zaštite.</a:t>
            </a:r>
          </a:p>
          <a:p>
            <a:r>
              <a:rPr lang="hr-HR" sz="1600" dirty="0">
                <a:solidFill>
                  <a:schemeClr val="bg1"/>
                </a:solidFill>
              </a:rPr>
              <a:t>Popis poslova koji se </a:t>
            </a:r>
            <a:r>
              <a:rPr lang="hr-HR" sz="1600" dirty="0" smtClean="0">
                <a:solidFill>
                  <a:schemeClr val="bg1"/>
                </a:solidFill>
              </a:rPr>
              <a:t>zahtijevao </a:t>
            </a:r>
            <a:r>
              <a:rPr lang="hr-HR" sz="1600" dirty="0">
                <a:solidFill>
                  <a:schemeClr val="bg1"/>
                </a:solidFill>
              </a:rPr>
              <a:t>od </a:t>
            </a:r>
            <a:r>
              <a:rPr lang="hr-HR" sz="1600" dirty="0" smtClean="0">
                <a:solidFill>
                  <a:schemeClr val="bg1"/>
                </a:solidFill>
              </a:rPr>
              <a:t>koordinatora </a:t>
            </a:r>
            <a:r>
              <a:rPr lang="hr-HR" sz="1600" dirty="0">
                <a:solidFill>
                  <a:schemeClr val="bg1"/>
                </a:solidFill>
              </a:rPr>
              <a:t>II na ovom gradilištu bio je:</a:t>
            </a:r>
          </a:p>
          <a:p>
            <a:pPr marL="0" indent="0">
              <a:buNone/>
            </a:pP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x-none" sz="1600" dirty="0">
                <a:solidFill>
                  <a:schemeClr val="bg1"/>
                </a:solidFill>
              </a:rPr>
              <a:t>Provođenje plana izvođenja radova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x-none" sz="1600" dirty="0">
                <a:solidFill>
                  <a:schemeClr val="bg1"/>
                </a:solidFill>
              </a:rPr>
              <a:t>Vođenje tjednih </a:t>
            </a:r>
            <a:r>
              <a:rPr lang="hr-HR" sz="1600" dirty="0" smtClean="0">
                <a:solidFill>
                  <a:schemeClr val="bg1"/>
                </a:solidFill>
              </a:rPr>
              <a:t>k</a:t>
            </a:r>
            <a:r>
              <a:rPr lang="x-none" sz="1600" dirty="0" smtClean="0">
                <a:solidFill>
                  <a:schemeClr val="bg1"/>
                </a:solidFill>
              </a:rPr>
              <a:t>oordinacijskih </a:t>
            </a:r>
            <a:r>
              <a:rPr lang="x-none" sz="1600" dirty="0">
                <a:solidFill>
                  <a:schemeClr val="bg1"/>
                </a:solidFill>
              </a:rPr>
              <a:t>sastanaka </a:t>
            </a:r>
            <a:r>
              <a:rPr lang="hr-HR" sz="1600" dirty="0">
                <a:solidFill>
                  <a:schemeClr val="bg1"/>
                </a:solidFill>
              </a:rPr>
              <a:t>ZNR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hr-HR" sz="1600" dirty="0" err="1" smtClean="0">
                <a:solidFill>
                  <a:schemeClr val="bg1"/>
                </a:solidFill>
              </a:rPr>
              <a:t>Sudjel</a:t>
            </a:r>
            <a:r>
              <a:rPr lang="x-none" sz="1600" dirty="0" smtClean="0">
                <a:solidFill>
                  <a:schemeClr val="bg1"/>
                </a:solidFill>
              </a:rPr>
              <a:t>ovanje </a:t>
            </a:r>
            <a:r>
              <a:rPr lang="x-none" sz="1600" dirty="0">
                <a:solidFill>
                  <a:schemeClr val="bg1"/>
                </a:solidFill>
              </a:rPr>
              <a:t>u tjednim gradilišnim koordinacijskim sastancima 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x-none" sz="1600" dirty="0">
                <a:solidFill>
                  <a:schemeClr val="bg1"/>
                </a:solidFill>
              </a:rPr>
              <a:t>Pisanje dnevnih izvještaja o nesukladnostima </a:t>
            </a:r>
            <a:r>
              <a:rPr lang="x-none" sz="1600" dirty="0" smtClean="0">
                <a:solidFill>
                  <a:schemeClr val="bg1"/>
                </a:solidFill>
              </a:rPr>
              <a:t>s </a:t>
            </a:r>
            <a:r>
              <a:rPr lang="x-none" sz="1600" dirty="0">
                <a:solidFill>
                  <a:schemeClr val="bg1"/>
                </a:solidFill>
              </a:rPr>
              <a:t>propisima </a:t>
            </a:r>
            <a:r>
              <a:rPr lang="hr-HR" sz="1600" dirty="0">
                <a:solidFill>
                  <a:schemeClr val="bg1"/>
                </a:solidFill>
              </a:rPr>
              <a:t>ZNR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x-none" sz="1600" dirty="0">
                <a:solidFill>
                  <a:schemeClr val="bg1"/>
                </a:solidFill>
              </a:rPr>
              <a:t>Pisanje dnevnih izvještaja o broju radnika i strojeva na gradilištu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x-none" sz="1600" dirty="0">
                <a:solidFill>
                  <a:schemeClr val="bg1"/>
                </a:solidFill>
              </a:rPr>
              <a:t>Pisanje </a:t>
            </a:r>
            <a:r>
              <a:rPr lang="hr-HR" sz="1600" dirty="0">
                <a:solidFill>
                  <a:schemeClr val="bg1"/>
                </a:solidFill>
              </a:rPr>
              <a:t>mjesečnih</a:t>
            </a:r>
            <a:r>
              <a:rPr lang="x-none" sz="1600" dirty="0">
                <a:solidFill>
                  <a:schemeClr val="bg1"/>
                </a:solidFill>
              </a:rPr>
              <a:t> izvještaja </a:t>
            </a:r>
            <a:r>
              <a:rPr lang="hr-HR" sz="1600" dirty="0">
                <a:solidFill>
                  <a:schemeClr val="bg1"/>
                </a:solidFill>
              </a:rPr>
              <a:t>ZNR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x-none" sz="1600" dirty="0">
                <a:solidFill>
                  <a:schemeClr val="bg1"/>
                </a:solidFill>
              </a:rPr>
              <a:t>Vođenje evidencije i pohranjivanje o radnim satima provedenim na gradilištu na mjesečnoj bazi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x-none" sz="1600" dirty="0">
                <a:solidFill>
                  <a:schemeClr val="bg1"/>
                </a:solidFill>
              </a:rPr>
              <a:t>Pregled i kontrola dokumentacije </a:t>
            </a:r>
            <a:r>
              <a:rPr lang="hr-HR" sz="1600" dirty="0">
                <a:solidFill>
                  <a:schemeClr val="bg1"/>
                </a:solidFill>
              </a:rPr>
              <a:t>ZNR </a:t>
            </a:r>
            <a:r>
              <a:rPr lang="x-none" sz="1600" dirty="0">
                <a:solidFill>
                  <a:schemeClr val="bg1"/>
                </a:solidFill>
              </a:rPr>
              <a:t>za sve zaposlene na gradlištu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x-none" sz="1600" dirty="0">
                <a:solidFill>
                  <a:schemeClr val="bg1"/>
                </a:solidFill>
              </a:rPr>
              <a:t>Odobravanje i davanje naloga za ulazak na gradilište radnika </a:t>
            </a:r>
            <a:r>
              <a:rPr lang="x-none" sz="1600" dirty="0" smtClean="0">
                <a:solidFill>
                  <a:schemeClr val="bg1"/>
                </a:solidFill>
              </a:rPr>
              <a:t>s </a:t>
            </a:r>
            <a:r>
              <a:rPr lang="x-none" sz="1600" dirty="0">
                <a:solidFill>
                  <a:schemeClr val="bg1"/>
                </a:solidFill>
              </a:rPr>
              <a:t>urednom dokumentacijom</a:t>
            </a:r>
            <a:endParaRPr lang="hr-HR" sz="1600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hr-HR" sz="1800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49796" y="476672"/>
            <a:ext cx="7787208" cy="5112568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hr-HR" sz="18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10"/>
            </a:pPr>
            <a:r>
              <a:rPr lang="x-none" sz="1600" dirty="0">
                <a:solidFill>
                  <a:schemeClr val="bg1"/>
                </a:solidFill>
              </a:rPr>
              <a:t>Odobravanje ulazaka strojeva na gradilište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10"/>
            </a:pPr>
            <a:r>
              <a:rPr lang="x-none" sz="1600" dirty="0">
                <a:solidFill>
                  <a:schemeClr val="bg1"/>
                </a:solidFill>
              </a:rPr>
              <a:t>Primanje najava i odobravanje ulazaka na gradilište posjetitelja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10"/>
            </a:pPr>
            <a:r>
              <a:rPr lang="x-none" sz="1600" dirty="0">
                <a:solidFill>
                  <a:schemeClr val="bg1"/>
                </a:solidFill>
              </a:rPr>
              <a:t>Koordinacija i vođenje zaštitarske službe na gradilištu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10"/>
            </a:pPr>
            <a:r>
              <a:rPr lang="x-none" sz="1600" dirty="0">
                <a:solidFill>
                  <a:schemeClr val="bg1"/>
                </a:solidFill>
              </a:rPr>
              <a:t>Alkotestiranje radnika zaposlenih na gradilištu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10"/>
            </a:pPr>
            <a:r>
              <a:rPr lang="x-none" sz="1600" dirty="0">
                <a:solidFill>
                  <a:schemeClr val="bg1"/>
                </a:solidFill>
              </a:rPr>
              <a:t>Izrada i provođenje pregleda Powerpoint prezentacije</a:t>
            </a:r>
            <a:r>
              <a:rPr lang="hr-HR" sz="1600" dirty="0">
                <a:solidFill>
                  <a:schemeClr val="bg1"/>
                </a:solidFill>
              </a:rPr>
              <a:t> o pravilima gradilišta</a:t>
            </a:r>
            <a:r>
              <a:rPr lang="x-none" sz="1600" dirty="0">
                <a:solidFill>
                  <a:schemeClr val="bg1"/>
                </a:solidFill>
              </a:rPr>
              <a:t> za ulazak svih radnika i posjetitelja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10"/>
            </a:pPr>
            <a:r>
              <a:rPr lang="x-none" sz="1600" dirty="0">
                <a:solidFill>
                  <a:schemeClr val="bg1"/>
                </a:solidFill>
              </a:rPr>
              <a:t>Usmeno i pismeno upozoravanje izvođača radova na nedostatke u provođenju mjera </a:t>
            </a:r>
            <a:r>
              <a:rPr lang="hr-HR" sz="1600" dirty="0">
                <a:solidFill>
                  <a:schemeClr val="bg1"/>
                </a:solidFill>
              </a:rPr>
              <a:t>ZNR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10"/>
            </a:pPr>
            <a:r>
              <a:rPr lang="x-none" sz="1600" dirty="0">
                <a:solidFill>
                  <a:schemeClr val="bg1"/>
                </a:solidFill>
              </a:rPr>
              <a:t>Zabranjivanje izvođenja radova pojedincima </a:t>
            </a:r>
            <a:r>
              <a:rPr lang="x-none" sz="1600" dirty="0" smtClean="0">
                <a:solidFill>
                  <a:schemeClr val="bg1"/>
                </a:solidFill>
              </a:rPr>
              <a:t>koji </a:t>
            </a:r>
            <a:r>
              <a:rPr lang="x-none" sz="1600" dirty="0">
                <a:solidFill>
                  <a:schemeClr val="bg1"/>
                </a:solidFill>
              </a:rPr>
              <a:t>ne </a:t>
            </a:r>
            <a:r>
              <a:rPr lang="x-none" sz="1600" dirty="0" smtClean="0">
                <a:solidFill>
                  <a:schemeClr val="bg1"/>
                </a:solidFill>
              </a:rPr>
              <a:t>p</a:t>
            </a:r>
            <a:r>
              <a:rPr lang="hr-HR" sz="1600" dirty="0" err="1" smtClean="0">
                <a:solidFill>
                  <a:schemeClr val="bg1"/>
                </a:solidFill>
              </a:rPr>
              <a:t>oštu</a:t>
            </a:r>
            <a:r>
              <a:rPr lang="x-none" sz="1600" dirty="0" smtClean="0">
                <a:solidFill>
                  <a:schemeClr val="bg1"/>
                </a:solidFill>
              </a:rPr>
              <a:t>ju </a:t>
            </a:r>
            <a:r>
              <a:rPr lang="x-none" sz="1600" dirty="0">
                <a:solidFill>
                  <a:schemeClr val="bg1"/>
                </a:solidFill>
              </a:rPr>
              <a:t>pravila </a:t>
            </a:r>
            <a:r>
              <a:rPr lang="hr-HR" sz="1600" dirty="0">
                <a:solidFill>
                  <a:schemeClr val="bg1"/>
                </a:solidFill>
              </a:rPr>
              <a:t>ZNR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10"/>
            </a:pPr>
            <a:r>
              <a:rPr lang="x-none" sz="1600" dirty="0">
                <a:solidFill>
                  <a:schemeClr val="bg1"/>
                </a:solidFill>
              </a:rPr>
              <a:t>Uklanjanje i </a:t>
            </a:r>
            <a:r>
              <a:rPr lang="x-none" sz="1600" dirty="0" smtClean="0">
                <a:solidFill>
                  <a:schemeClr val="bg1"/>
                </a:solidFill>
              </a:rPr>
              <a:t>zapljena </a:t>
            </a:r>
            <a:r>
              <a:rPr lang="x-none" sz="1600" dirty="0">
                <a:solidFill>
                  <a:schemeClr val="bg1"/>
                </a:solidFill>
              </a:rPr>
              <a:t>određenih sredstava rada koja nisu u skladu </a:t>
            </a:r>
            <a:r>
              <a:rPr lang="x-none" sz="1600" dirty="0" smtClean="0">
                <a:solidFill>
                  <a:schemeClr val="bg1"/>
                </a:solidFill>
              </a:rPr>
              <a:t>s </a:t>
            </a:r>
            <a:r>
              <a:rPr lang="x-none" sz="1600" dirty="0">
                <a:solidFill>
                  <a:schemeClr val="bg1"/>
                </a:solidFill>
              </a:rPr>
              <a:t>pravilima </a:t>
            </a:r>
            <a:r>
              <a:rPr lang="hr-HR" sz="1600" dirty="0">
                <a:solidFill>
                  <a:schemeClr val="bg1"/>
                </a:solidFill>
              </a:rPr>
              <a:t>ZNR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10"/>
            </a:pPr>
            <a:r>
              <a:rPr lang="x-none" sz="1600" dirty="0">
                <a:solidFill>
                  <a:schemeClr val="bg1"/>
                </a:solidFill>
              </a:rPr>
              <a:t>Kažnjavanje i pisanje izvještaja o </a:t>
            </a:r>
            <a:r>
              <a:rPr lang="x-none" sz="1600" dirty="0" smtClean="0">
                <a:solidFill>
                  <a:schemeClr val="bg1"/>
                </a:solidFill>
              </a:rPr>
              <a:t>nep</a:t>
            </a:r>
            <a:r>
              <a:rPr lang="hr-HR" sz="1600" dirty="0" err="1" smtClean="0">
                <a:solidFill>
                  <a:schemeClr val="bg1"/>
                </a:solidFill>
              </a:rPr>
              <a:t>ošto</a:t>
            </a:r>
            <a:r>
              <a:rPr lang="x-none" sz="1600" dirty="0" smtClean="0">
                <a:solidFill>
                  <a:schemeClr val="bg1"/>
                </a:solidFill>
              </a:rPr>
              <a:t>vanju </a:t>
            </a:r>
            <a:r>
              <a:rPr lang="x-none" sz="1600" dirty="0">
                <a:solidFill>
                  <a:schemeClr val="bg1"/>
                </a:solidFill>
              </a:rPr>
              <a:t>pravila </a:t>
            </a:r>
            <a:r>
              <a:rPr lang="hr-HR" sz="1600" dirty="0">
                <a:solidFill>
                  <a:schemeClr val="bg1"/>
                </a:solidFill>
              </a:rPr>
              <a:t>ZNR </a:t>
            </a:r>
            <a:r>
              <a:rPr lang="x-none" sz="1600" dirty="0">
                <a:solidFill>
                  <a:schemeClr val="bg1"/>
                </a:solidFill>
              </a:rPr>
              <a:t>pojedinih radnika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10"/>
            </a:pPr>
            <a:r>
              <a:rPr lang="hr-HR" sz="1600" dirty="0" smtClean="0">
                <a:solidFill>
                  <a:schemeClr val="bg1"/>
                </a:solidFill>
              </a:rPr>
              <a:t>Sudjelovanje</a:t>
            </a:r>
            <a:r>
              <a:rPr lang="x-none" sz="1600" dirty="0" smtClean="0">
                <a:solidFill>
                  <a:schemeClr val="bg1"/>
                </a:solidFill>
              </a:rPr>
              <a:t> </a:t>
            </a:r>
            <a:r>
              <a:rPr lang="x-none" sz="1600" dirty="0">
                <a:solidFill>
                  <a:schemeClr val="bg1"/>
                </a:solidFill>
              </a:rPr>
              <a:t>u provedbi zabrane ulaska radnika i vozila koji su napravili određene prekršaje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10"/>
            </a:pPr>
            <a:r>
              <a:rPr lang="x-none" sz="1600" dirty="0">
                <a:solidFill>
                  <a:schemeClr val="bg1"/>
                </a:solidFill>
              </a:rPr>
              <a:t>Ažuriranje plana izvođenja radova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10"/>
            </a:pPr>
            <a:r>
              <a:rPr lang="hr-HR" sz="1600" dirty="0" smtClean="0">
                <a:solidFill>
                  <a:schemeClr val="bg1"/>
                </a:solidFill>
              </a:rPr>
              <a:t>Sudjelovanje</a:t>
            </a:r>
            <a:r>
              <a:rPr lang="x-none" sz="1600" dirty="0" smtClean="0">
                <a:solidFill>
                  <a:schemeClr val="bg1"/>
                </a:solidFill>
              </a:rPr>
              <a:t> </a:t>
            </a:r>
            <a:r>
              <a:rPr lang="x-none" sz="1600" dirty="0">
                <a:solidFill>
                  <a:schemeClr val="bg1"/>
                </a:solidFill>
              </a:rPr>
              <a:t>i provođenje određenih poslova u procesu organizacije gradilišta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10"/>
            </a:pPr>
            <a:r>
              <a:rPr lang="x-none" sz="1600" dirty="0">
                <a:solidFill>
                  <a:schemeClr val="bg1"/>
                </a:solidFill>
              </a:rPr>
              <a:t>Kontrola i sudjelovanje u otklanjanju određe</a:t>
            </a:r>
            <a:r>
              <a:rPr lang="x-none" sz="1800" dirty="0">
                <a:solidFill>
                  <a:schemeClr val="bg1"/>
                </a:solidFill>
              </a:rPr>
              <a:t>nih nedostataka na unajmljenoj </a:t>
            </a:r>
            <a:r>
              <a:rPr lang="x-none" sz="1600" dirty="0">
                <a:solidFill>
                  <a:schemeClr val="bg1"/>
                </a:solidFill>
              </a:rPr>
              <a:t>opremi i objektima za Investitora na gradilištu</a:t>
            </a:r>
            <a:endParaRPr lang="hr-HR" sz="1600" dirty="0">
              <a:solidFill>
                <a:schemeClr val="bg1"/>
              </a:solidFill>
            </a:endParaRPr>
          </a:p>
          <a:p>
            <a:pPr marL="0" indent="0" algn="just">
              <a:buClr>
                <a:schemeClr val="bg1"/>
              </a:buClr>
              <a:buNone/>
            </a:pPr>
            <a:endParaRPr lang="hr-HR" sz="1800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1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49796" y="476672"/>
            <a:ext cx="7787208" cy="5112568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hr-HR" sz="18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23"/>
            </a:pPr>
            <a:r>
              <a:rPr lang="hr-HR" sz="1600" dirty="0">
                <a:solidFill>
                  <a:schemeClr val="bg1"/>
                </a:solidFill>
              </a:rPr>
              <a:t>Raspololoživost i </a:t>
            </a:r>
            <a:r>
              <a:rPr lang="x-none" sz="1600" dirty="0">
                <a:solidFill>
                  <a:schemeClr val="bg1"/>
                </a:solidFill>
              </a:rPr>
              <a:t> obilazak</a:t>
            </a:r>
            <a:r>
              <a:rPr lang="hr-HR" sz="1600" dirty="0">
                <a:solidFill>
                  <a:schemeClr val="bg1"/>
                </a:solidFill>
              </a:rPr>
              <a:t> gradilišta </a:t>
            </a:r>
            <a:r>
              <a:rPr lang="hr-HR" sz="1600" dirty="0" smtClean="0">
                <a:solidFill>
                  <a:schemeClr val="bg1"/>
                </a:solidFill>
              </a:rPr>
              <a:t>s</a:t>
            </a:r>
            <a:r>
              <a:rPr lang="x-none" sz="1600" dirty="0" smtClean="0">
                <a:solidFill>
                  <a:schemeClr val="bg1"/>
                </a:solidFill>
              </a:rPr>
              <a:t> </a:t>
            </a:r>
            <a:r>
              <a:rPr lang="x-none" sz="1600" dirty="0">
                <a:solidFill>
                  <a:schemeClr val="bg1"/>
                </a:solidFill>
              </a:rPr>
              <a:t>inspektorima </a:t>
            </a:r>
            <a:r>
              <a:rPr lang="hr-HR" sz="1600" dirty="0">
                <a:solidFill>
                  <a:schemeClr val="bg1"/>
                </a:solidFill>
              </a:rPr>
              <a:t>ZNR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23"/>
            </a:pPr>
            <a:r>
              <a:rPr lang="x-none" sz="1600" dirty="0">
                <a:solidFill>
                  <a:schemeClr val="bg1"/>
                </a:solidFill>
              </a:rPr>
              <a:t>Prijava inspekcijskom tijelu težih ozljeda na radu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23"/>
            </a:pPr>
            <a:r>
              <a:rPr lang="x-none" sz="1600" dirty="0">
                <a:solidFill>
                  <a:schemeClr val="bg1"/>
                </a:solidFill>
              </a:rPr>
              <a:t>Izvještavanje o težim i lakšim </a:t>
            </a:r>
            <a:r>
              <a:rPr lang="x-none" sz="1600" dirty="0" smtClean="0">
                <a:solidFill>
                  <a:schemeClr val="bg1"/>
                </a:solidFill>
              </a:rPr>
              <a:t>ozljeda</a:t>
            </a:r>
            <a:r>
              <a:rPr lang="hr-HR" sz="1600" dirty="0" smtClean="0">
                <a:solidFill>
                  <a:schemeClr val="bg1"/>
                </a:solidFill>
              </a:rPr>
              <a:t>m</a:t>
            </a:r>
            <a:r>
              <a:rPr lang="x-none" sz="1600" dirty="0" smtClean="0">
                <a:solidFill>
                  <a:schemeClr val="bg1"/>
                </a:solidFill>
              </a:rPr>
              <a:t>a </a:t>
            </a:r>
            <a:r>
              <a:rPr lang="x-none" sz="1600" dirty="0">
                <a:solidFill>
                  <a:schemeClr val="bg1"/>
                </a:solidFill>
              </a:rPr>
              <a:t>na radu i provođenje mjera da se ne ponove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23"/>
            </a:pPr>
            <a:r>
              <a:rPr lang="x-none" sz="1600" dirty="0">
                <a:solidFill>
                  <a:schemeClr val="bg1"/>
                </a:solidFill>
              </a:rPr>
              <a:t>Izdavanje dozvola i kontrola provođenja vrućih radova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23"/>
            </a:pPr>
            <a:r>
              <a:rPr lang="x-none" sz="1600" dirty="0">
                <a:solidFill>
                  <a:schemeClr val="bg1"/>
                </a:solidFill>
              </a:rPr>
              <a:t>Prikupljanje dnevnih izvještaja od službe sigurnosti, uključivanje istih u dnevne</a:t>
            </a:r>
            <a:r>
              <a:rPr lang="hr-HR" sz="1600" dirty="0">
                <a:solidFill>
                  <a:schemeClr val="bg1"/>
                </a:solidFill>
              </a:rPr>
              <a:t> izvještaje prema investitoru</a:t>
            </a:r>
            <a:r>
              <a:rPr lang="x-none" sz="1600" dirty="0">
                <a:solidFill>
                  <a:schemeClr val="bg1"/>
                </a:solidFill>
              </a:rPr>
              <a:t> </a:t>
            </a:r>
            <a:r>
              <a:rPr lang="x-none" sz="1600" dirty="0" smtClean="0">
                <a:solidFill>
                  <a:schemeClr val="bg1"/>
                </a:solidFill>
              </a:rPr>
              <a:t>(</a:t>
            </a:r>
            <a:r>
              <a:rPr lang="hr-HR" sz="1600" dirty="0" smtClean="0">
                <a:solidFill>
                  <a:schemeClr val="bg1"/>
                </a:solidFill>
              </a:rPr>
              <a:t>a</a:t>
            </a:r>
            <a:r>
              <a:rPr lang="x-none" sz="1600" dirty="0" smtClean="0">
                <a:solidFill>
                  <a:schemeClr val="bg1"/>
                </a:solidFill>
              </a:rPr>
              <a:t>ko </a:t>
            </a:r>
            <a:r>
              <a:rPr lang="x-none" sz="1600" dirty="0">
                <a:solidFill>
                  <a:schemeClr val="bg1"/>
                </a:solidFill>
              </a:rPr>
              <a:t>je ozbiljan prekršaj) 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23"/>
            </a:pPr>
            <a:r>
              <a:rPr lang="x-none" sz="1600" dirty="0">
                <a:solidFill>
                  <a:schemeClr val="bg1"/>
                </a:solidFill>
              </a:rPr>
              <a:t>Sudjelovanje u pripremi dokumentacije i samom tehničkom pregledu iz aspekta zaštite na radu</a:t>
            </a:r>
            <a:endParaRPr lang="hr-HR" sz="1600" dirty="0">
              <a:solidFill>
                <a:schemeClr val="bg1"/>
              </a:solidFill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 startAt="23"/>
            </a:pPr>
            <a:r>
              <a:rPr lang="hr-HR" sz="1600" dirty="0">
                <a:solidFill>
                  <a:schemeClr val="bg1"/>
                </a:solidFill>
              </a:rPr>
              <a:t>P</a:t>
            </a:r>
            <a:r>
              <a:rPr lang="x-none" sz="1600" dirty="0">
                <a:solidFill>
                  <a:schemeClr val="bg1"/>
                </a:solidFill>
              </a:rPr>
              <a:t>rovođenje organizacijskih mjera u razmještaju vatrogasnih aparata, naljepnica i piktogamskih svjetiljki </a:t>
            </a:r>
            <a:r>
              <a:rPr lang="x-none" sz="1600" dirty="0" smtClean="0">
                <a:solidFill>
                  <a:schemeClr val="bg1"/>
                </a:solidFill>
              </a:rPr>
              <a:t>p</a:t>
            </a:r>
            <a:r>
              <a:rPr lang="hr-HR" sz="1600" dirty="0" smtClean="0">
                <a:solidFill>
                  <a:schemeClr val="bg1"/>
                </a:solidFill>
              </a:rPr>
              <a:t>rema</a:t>
            </a:r>
            <a:r>
              <a:rPr lang="x-none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smtClean="0">
                <a:solidFill>
                  <a:schemeClr val="bg1"/>
                </a:solidFill>
              </a:rPr>
              <a:t>internim </a:t>
            </a:r>
            <a:r>
              <a:rPr lang="hr-HR" sz="1600" dirty="0">
                <a:solidFill>
                  <a:schemeClr val="bg1"/>
                </a:solidFill>
              </a:rPr>
              <a:t>standardima </a:t>
            </a:r>
            <a:r>
              <a:rPr lang="hr-HR" sz="1600" dirty="0" smtClean="0">
                <a:solidFill>
                  <a:schemeClr val="bg1"/>
                </a:solidFill>
              </a:rPr>
              <a:t>investitora.</a:t>
            </a:r>
            <a:endParaRPr lang="hr-HR" sz="1600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hr-HR" sz="1800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49796" y="1196752"/>
            <a:ext cx="8154652" cy="4824536"/>
          </a:xfrm>
        </p:spPr>
        <p:txBody>
          <a:bodyPr>
            <a:noAutofit/>
          </a:bodyPr>
          <a:lstStyle/>
          <a:p>
            <a:pPr algn="just"/>
            <a:r>
              <a:rPr lang="hr-HR" sz="1800" dirty="0">
                <a:solidFill>
                  <a:schemeClr val="bg1"/>
                </a:solidFill>
              </a:rPr>
              <a:t>Investitor je u dogovoru </a:t>
            </a:r>
            <a:r>
              <a:rPr lang="hr-HR" sz="1800" dirty="0" smtClean="0">
                <a:solidFill>
                  <a:schemeClr val="bg1"/>
                </a:solidFill>
              </a:rPr>
              <a:t>s </a:t>
            </a:r>
            <a:r>
              <a:rPr lang="hr-HR" sz="1800" dirty="0">
                <a:solidFill>
                  <a:schemeClr val="bg1"/>
                </a:solidFill>
              </a:rPr>
              <a:t>koordinatorom II izradio proceduru o provođenju kažnjavanja izvođača za </a:t>
            </a:r>
            <a:r>
              <a:rPr lang="hr-HR" sz="1800" dirty="0" smtClean="0">
                <a:solidFill>
                  <a:schemeClr val="bg1"/>
                </a:solidFill>
              </a:rPr>
              <a:t>nepoštovanje </a:t>
            </a:r>
            <a:r>
              <a:rPr lang="hr-HR" sz="1800" dirty="0">
                <a:solidFill>
                  <a:schemeClr val="bg1"/>
                </a:solidFill>
              </a:rPr>
              <a:t>pravila i ugrožavanje sigurnosti na </a:t>
            </a:r>
            <a:r>
              <a:rPr lang="hr-HR" sz="1800" dirty="0" smtClean="0">
                <a:solidFill>
                  <a:schemeClr val="bg1"/>
                </a:solidFill>
              </a:rPr>
              <a:t>gradilištu.</a:t>
            </a:r>
            <a:endParaRPr lang="hr-HR" sz="1800" dirty="0">
              <a:solidFill>
                <a:schemeClr val="bg1"/>
              </a:solidFill>
            </a:endParaRPr>
          </a:p>
          <a:p>
            <a:pPr algn="just"/>
            <a:r>
              <a:rPr lang="hr-HR" sz="1800" dirty="0">
                <a:solidFill>
                  <a:schemeClr val="bg1"/>
                </a:solidFill>
              </a:rPr>
              <a:t>Procedura o pravilima gradilišta je sastavni dio ugovora između glavnog izvođača i investitora.</a:t>
            </a:r>
          </a:p>
          <a:p>
            <a:pPr lvl="0" algn="just"/>
            <a:r>
              <a:rPr lang="hr-HR" sz="1800" dirty="0">
                <a:solidFill>
                  <a:schemeClr val="bg1"/>
                </a:solidFill>
              </a:rPr>
              <a:t>Svi izvođači i njihovi radnici prilikom </a:t>
            </a:r>
            <a:r>
              <a:rPr lang="hr-HR" sz="1800" dirty="0" smtClean="0">
                <a:solidFill>
                  <a:schemeClr val="bg1"/>
                </a:solidFill>
              </a:rPr>
              <a:t>nepoštovanja </a:t>
            </a:r>
            <a:r>
              <a:rPr lang="hr-HR" sz="1800" dirty="0">
                <a:solidFill>
                  <a:schemeClr val="bg1"/>
                </a:solidFill>
              </a:rPr>
              <a:t>mjera sigurnosti na gradilištu i pravila gradilišta: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bg1"/>
                </a:solidFill>
              </a:rPr>
              <a:t>prvi put -  pismena </a:t>
            </a:r>
            <a:r>
              <a:rPr lang="hr-HR" sz="1800" dirty="0" smtClean="0">
                <a:solidFill>
                  <a:schemeClr val="bg1"/>
                </a:solidFill>
              </a:rPr>
              <a:t>opomena (kroz </a:t>
            </a:r>
            <a:r>
              <a:rPr lang="hr-HR" sz="1800" dirty="0">
                <a:solidFill>
                  <a:schemeClr val="bg1"/>
                </a:solidFill>
              </a:rPr>
              <a:t>dnevni izvještaj)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bg1"/>
                </a:solidFill>
              </a:rPr>
              <a:t>drugi put -  jedan dan zabrane rada i novčanu kaznu (zabrana rada radniku ili radnicima, novčana kazna izvođaču)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bg1"/>
                </a:solidFill>
              </a:rPr>
              <a:t>treći put -  trajno udaljenje radnika ili više njih </a:t>
            </a:r>
            <a:r>
              <a:rPr lang="hr-HR" sz="1800" dirty="0" smtClean="0">
                <a:solidFill>
                  <a:schemeClr val="bg1"/>
                </a:solidFill>
              </a:rPr>
              <a:t>s </a:t>
            </a:r>
            <a:r>
              <a:rPr lang="hr-HR" sz="1800" dirty="0">
                <a:solidFill>
                  <a:schemeClr val="bg1"/>
                </a:solidFill>
              </a:rPr>
              <a:t>gradilišta i novčanu kaznu </a:t>
            </a:r>
            <a:r>
              <a:rPr lang="hr-HR" sz="1800" dirty="0" smtClean="0">
                <a:solidFill>
                  <a:schemeClr val="bg1"/>
                </a:solidFill>
              </a:rPr>
              <a:t>izvođaču.</a:t>
            </a:r>
            <a:endParaRPr lang="hr-HR" sz="1800" dirty="0">
              <a:solidFill>
                <a:schemeClr val="bg1"/>
              </a:solidFill>
            </a:endParaRPr>
          </a:p>
          <a:p>
            <a:pPr lvl="0"/>
            <a:r>
              <a:rPr lang="hr-HR" dirty="0"/>
              <a:t>Procedura na ovaj način definirana vrijedi kada isti izvođač ili radnik ponavlja isti prekršaj više puta.</a:t>
            </a:r>
          </a:p>
          <a:p>
            <a:pPr lvl="0"/>
            <a:r>
              <a:rPr lang="hr-HR" dirty="0"/>
              <a:t>Obavijest o nepoštivanju pravila gradilišta od strane investitora prema glavnome izvođaču dostavlja se u roku od 24h, da bi izvođači ili radnici bili</a:t>
            </a:r>
            <a:endParaRPr lang="hr-HR" sz="1800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3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496567-7B0D-46FC-A89C-C2C4057DA0A6}"/>
              </a:ext>
            </a:extLst>
          </p:cNvPr>
          <p:cNvSpPr/>
          <p:nvPr/>
        </p:nvSpPr>
        <p:spPr>
          <a:xfrm>
            <a:off x="503040" y="692696"/>
            <a:ext cx="864096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Nepoštovanje </a:t>
            </a: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mjera sigurnosti i pravila na gradilištu koje je propisao </a:t>
            </a: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investitor:</a:t>
            </a:r>
            <a:endParaRPr lang="hr-HR" dirty="0">
              <a:solidFill>
                <a:schemeClr val="bg1"/>
              </a:solidFill>
              <a:ea typeface="Times New Roman" panose="02020603050405020304" pitchFamily="18" charset="0"/>
              <a:cs typeface="HelveticaNeue Condensed"/>
            </a:endParaRPr>
          </a:p>
          <a:p>
            <a:pPr>
              <a:spcAft>
                <a:spcPts val="0"/>
              </a:spcAf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 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Nenošenje </a:t>
            </a: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ID kartice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Korištenje tuđe ID kartice za ulazak na gradilište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Pušenje </a:t>
            </a: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na nedopuštenim mjestima </a:t>
            </a: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na gradilištu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Konzumiranje alkohola na gradilištu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Rad pod utjecajem alkohola na gradilištu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Nenošenje </a:t>
            </a: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zaštitne opreme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Vrući radovi bez dozvole ili </a:t>
            </a: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nepoštovanje </a:t>
            </a: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zahtjeva iz dozvole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Korištenje oštećenih i nesigurnih ljestvi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Korištenje </a:t>
            </a: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nekompletnih </a:t>
            </a: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skela i radnih platformi bez sigurnosnog pojasa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Nekorištenje </a:t>
            </a: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sigurnosnog pojasa prilikom rada na </a:t>
            </a: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neosiguranoj </a:t>
            </a: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visini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Kretanje u ograđenim prostorima (barikade, označavajuća traka)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endParaRPr lang="hr-HR" dirty="0">
              <a:solidFill>
                <a:schemeClr val="bg1"/>
              </a:solidFill>
              <a:ea typeface="Times New Roman" panose="02020603050405020304" pitchFamily="18" charset="0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039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496567-7B0D-46FC-A89C-C2C4057DA0A6}"/>
              </a:ext>
            </a:extLst>
          </p:cNvPr>
          <p:cNvSpPr/>
          <p:nvPr/>
        </p:nvSpPr>
        <p:spPr>
          <a:xfrm>
            <a:off x="503040" y="692696"/>
            <a:ext cx="8640960" cy="517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Nepoštovanje </a:t>
            </a: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mjera sigurnosti i pravila na gradilištu koje je propisao </a:t>
            </a: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investitor:</a:t>
            </a:r>
            <a:endParaRPr lang="hr-HR" dirty="0">
              <a:solidFill>
                <a:schemeClr val="bg1"/>
              </a:solidFill>
              <a:ea typeface="Times New Roman" panose="02020603050405020304" pitchFamily="18" charset="0"/>
              <a:cs typeface="HelveticaNeue Condensed"/>
            </a:endParaRPr>
          </a:p>
          <a:p>
            <a:pPr>
              <a:spcAft>
                <a:spcPts val="0"/>
              </a:spcAf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 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2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Korištenje oštećenog alata i opreme za rad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2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Stajanje ispod tereta prilikom procesa podizanja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2"/>
              <a:tabLst>
                <a:tab pos="270510" algn="l"/>
              </a:tabLst>
            </a:pPr>
            <a:r>
              <a:rPr lang="hr-HR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Nečišćenje</a:t>
            </a: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 svojeg </a:t>
            </a: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radnog mjesta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2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Bacanje alata i opreme za rad sa visine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2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Korištenje oštećenih el</a:t>
            </a: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. kabela</a:t>
            </a: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, el</a:t>
            </a: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. kabeli </a:t>
            </a: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u vodi ili nezaštićeni na putevima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2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Otvori i rupe neograđene i neoznačene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2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Nepristojno i bahato ponašanje prema predstavnicima investitora ili nadzora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2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Neovlašten ulazak na gradilište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2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Korištenje mobilnog telefona za vrijeme rukovanja strojem ili vozilom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2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Uriniranje ili obavljanje velike nužde po gradilištu mimo toaleta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12"/>
              <a:tabLst>
                <a:tab pos="270510" algn="l"/>
              </a:tabLst>
            </a:pPr>
            <a:r>
              <a:rPr lang="hr-HR" dirty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Slični prekršaji kojima se ugrožava </a:t>
            </a:r>
            <a:r>
              <a:rPr lang="hr-HR" dirty="0" smtClean="0">
                <a:solidFill>
                  <a:schemeClr val="bg1"/>
                </a:solidFill>
                <a:ea typeface="Times New Roman" panose="02020603050405020304" pitchFamily="18" charset="0"/>
                <a:cs typeface="HelveticaNeue Condensed"/>
              </a:rPr>
              <a:t>sigurnost.</a:t>
            </a:r>
            <a:endParaRPr lang="hr-HR" dirty="0">
              <a:solidFill>
                <a:schemeClr val="bg1"/>
              </a:solidFill>
              <a:ea typeface="Times New Roman" panose="02020603050405020304" pitchFamily="18" charset="0"/>
              <a:cs typeface="HelveticaNeue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189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rgbClr val="4F2D7F"/>
      </a:dk1>
      <a:lt1>
        <a:srgbClr val="FFFFFF"/>
      </a:lt1>
      <a:dk2>
        <a:srgbClr val="DBCFE9"/>
      </a:dk2>
      <a:lt2>
        <a:srgbClr val="FFFFFF"/>
      </a:lt2>
      <a:accent1>
        <a:srgbClr val="DBCFE9"/>
      </a:accent1>
      <a:accent2>
        <a:srgbClr val="4F2D7F"/>
      </a:accent2>
      <a:accent3>
        <a:srgbClr val="FFFFFF"/>
      </a:accent3>
      <a:accent4>
        <a:srgbClr val="2B71FF"/>
      </a:accent4>
      <a:accent5>
        <a:srgbClr val="92D050"/>
      </a:accent5>
      <a:accent6>
        <a:srgbClr val="0070C0"/>
      </a:accent6>
      <a:hlink>
        <a:srgbClr val="FFFF00"/>
      </a:hlink>
      <a:folHlink>
        <a:srgbClr val="FFFF0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7745</TotalTime>
  <Words>1180</Words>
  <Application>Microsoft Office PowerPoint</Application>
  <PresentationFormat>On-screen Show (4:3)</PresentationFormat>
  <Paragraphs>192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35</vt:lpstr>
      <vt:lpstr>Arial</vt:lpstr>
      <vt:lpstr>Calibri</vt:lpstr>
      <vt:lpstr>HelveticaNeue Condensed</vt:lpstr>
      <vt:lpstr>Times New Roman</vt:lpstr>
      <vt:lpstr>Verdana</vt:lpstr>
      <vt:lpstr>Wingdings</vt:lpstr>
      <vt:lpstr>Wingdings 2</vt:lpstr>
      <vt:lpstr>Flow</vt:lpstr>
      <vt:lpstr>Iskustva iz zaštite na radu na gradilištu  trgovačkog centra</vt:lpstr>
      <vt:lpstr>Designer Outlet Croatia </vt:lpstr>
      <vt:lpstr>Designer Outlet Croatia </vt:lpstr>
      <vt:lpstr>Designer Outlet Croatia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Black Edition - tum0r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 Petrović</dc:creator>
  <cp:lastModifiedBy>Sandra</cp:lastModifiedBy>
  <cp:revision>228</cp:revision>
  <dcterms:created xsi:type="dcterms:W3CDTF">2012-11-22T18:45:48Z</dcterms:created>
  <dcterms:modified xsi:type="dcterms:W3CDTF">2018-12-04T07:34:26Z</dcterms:modified>
</cp:coreProperties>
</file>