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.xml" ContentType="application/vnd.openxmlformats-officedocument.presentationml.notesSlide+xml"/>
  <Override PartName="/ppt/tags/tag125.xml" ContentType="application/vnd.openxmlformats-officedocument.presentationml.tags+xml"/>
  <Override PartName="/ppt/notesSlides/notesSlide2.xml" ContentType="application/vnd.openxmlformats-officedocument.presentationml.notesSlide+xml"/>
  <Override PartName="/ppt/tags/tag1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 bookmarkIdSeed="3">
  <p:sldMasterIdLst>
    <p:sldMasterId id="2147483669" r:id="rId17"/>
  </p:sldMasterIdLst>
  <p:notesMasterIdLst>
    <p:notesMasterId r:id="rId39"/>
  </p:notesMasterIdLst>
  <p:handoutMasterIdLst>
    <p:handoutMasterId r:id="rId40"/>
  </p:handoutMasterIdLst>
  <p:sldIdLst>
    <p:sldId id="902" r:id="rId18"/>
    <p:sldId id="982" r:id="rId19"/>
    <p:sldId id="984" r:id="rId20"/>
    <p:sldId id="991" r:id="rId21"/>
    <p:sldId id="983" r:id="rId22"/>
    <p:sldId id="985" r:id="rId23"/>
    <p:sldId id="986" r:id="rId24"/>
    <p:sldId id="1003" r:id="rId25"/>
    <p:sldId id="988" r:id="rId26"/>
    <p:sldId id="989" r:id="rId27"/>
    <p:sldId id="1001" r:id="rId28"/>
    <p:sldId id="993" r:id="rId29"/>
    <p:sldId id="1002" r:id="rId30"/>
    <p:sldId id="996" r:id="rId31"/>
    <p:sldId id="997" r:id="rId32"/>
    <p:sldId id="999" r:id="rId33"/>
    <p:sldId id="992" r:id="rId34"/>
    <p:sldId id="1000" r:id="rId35"/>
    <p:sldId id="990" r:id="rId36"/>
    <p:sldId id="1007" r:id="rId37"/>
    <p:sldId id="1004" r:id="rId38"/>
  </p:sldIdLst>
  <p:sldSz cx="12198350" cy="6858000"/>
  <p:notesSz cx="7099300" cy="10234613"/>
  <p:custDataLst>
    <p:custData r:id="rId2"/>
    <p:tags r:id="rId41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618">
          <p15:clr>
            <a:srgbClr val="A4A3A4"/>
          </p15:clr>
        </p15:guide>
        <p15:guide id="3" orient="horz" pos="2432">
          <p15:clr>
            <a:srgbClr val="A4A3A4"/>
          </p15:clr>
        </p15:guide>
        <p15:guide id="4" orient="horz" pos="2341">
          <p15:clr>
            <a:srgbClr val="A4A3A4"/>
          </p15:clr>
        </p15:guide>
        <p15:guide id="5" orient="horz" pos="890">
          <p15:clr>
            <a:srgbClr val="A4A3A4"/>
          </p15:clr>
        </p15:guide>
        <p15:guide id="6" orient="horz" pos="210">
          <p15:clr>
            <a:srgbClr val="A4A3A4"/>
          </p15:clr>
        </p15:guide>
        <p15:guide id="7" pos="395">
          <p15:clr>
            <a:srgbClr val="A4A3A4"/>
          </p15:clr>
        </p15:guide>
        <p15:guide id="8" pos="3842">
          <p15:clr>
            <a:srgbClr val="A4A3A4"/>
          </p15:clr>
        </p15:guide>
        <p15:guide id="9" pos="3933">
          <p15:clr>
            <a:srgbClr val="A4A3A4"/>
          </p15:clr>
        </p15:guide>
        <p15:guide id="10" pos="7380">
          <p15:clr>
            <a:srgbClr val="A4A3A4"/>
          </p15:clr>
        </p15:guide>
        <p15:guide id="11" pos="5566">
          <p15:clr>
            <a:srgbClr val="A4A3A4"/>
          </p15:clr>
        </p15:guide>
        <p15:guide id="12" orient="horz" pos="3906">
          <p15:clr>
            <a:srgbClr val="A4A3A4"/>
          </p15:clr>
        </p15:guide>
        <p15:guide id="13" orient="horz" pos="663">
          <p15:clr>
            <a:srgbClr val="A4A3A4"/>
          </p15:clr>
        </p15:guide>
        <p15:guide id="14" orient="horz" pos="2478">
          <p15:clr>
            <a:srgbClr val="A4A3A4"/>
          </p15:clr>
        </p15:guide>
        <p15:guide id="15" orient="horz" pos="2387">
          <p15:clr>
            <a:srgbClr val="A4A3A4"/>
          </p15:clr>
        </p15:guide>
        <p15:guide id="16" orient="horz" pos="981">
          <p15:clr>
            <a:srgbClr val="A4A3A4"/>
          </p15:clr>
        </p15:guide>
        <p15:guide id="17" orient="horz" pos="1071">
          <p15:clr>
            <a:srgbClr val="A4A3A4"/>
          </p15:clr>
        </p15:guide>
        <p15:guide id="18" orient="horz" pos="1162">
          <p15:clr>
            <a:srgbClr val="A4A3A4"/>
          </p15:clr>
        </p15:guide>
        <p15:guide id="19" orient="horz" pos="3816">
          <p15:clr>
            <a:srgbClr val="A4A3A4"/>
          </p15:clr>
        </p15:guide>
        <p15:guide id="20" orient="horz" pos="37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FD"/>
    <a:srgbClr val="FDFEFD"/>
    <a:srgbClr val="FDFDFD"/>
    <a:srgbClr val="FDFDFC"/>
    <a:srgbClr val="EAEAEA"/>
    <a:srgbClr val="DFE6ED"/>
    <a:srgbClr val="416FA6"/>
    <a:srgbClr val="BECDD7"/>
    <a:srgbClr val="FFFDFD"/>
    <a:srgbClr val="FE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83" autoAdjust="0"/>
    <p:restoredTop sz="99874" autoAdjust="0"/>
  </p:normalViewPr>
  <p:slideViewPr>
    <p:cSldViewPr snapToObjects="1" showGuides="1">
      <p:cViewPr varScale="1">
        <p:scale>
          <a:sx n="114" d="100"/>
          <a:sy n="114" d="100"/>
        </p:scale>
        <p:origin x="690" y="108"/>
      </p:cViewPr>
      <p:guideLst>
        <p:guide orient="horz" pos="3884"/>
        <p:guide orient="horz" pos="618"/>
        <p:guide orient="horz" pos="2432"/>
        <p:guide orient="horz" pos="2341"/>
        <p:guide orient="horz" pos="890"/>
        <p:guide orient="horz" pos="210"/>
        <p:guide pos="395"/>
        <p:guide pos="3842"/>
        <p:guide pos="3933"/>
        <p:guide pos="7380"/>
        <p:guide pos="5566"/>
        <p:guide orient="horz" pos="3906"/>
        <p:guide orient="horz" pos="663"/>
        <p:guide orient="horz" pos="2478"/>
        <p:guide orient="horz" pos="2387"/>
        <p:guide orient="horz" pos="981"/>
        <p:guide orient="horz" pos="1071"/>
        <p:guide orient="horz" pos="1162"/>
        <p:guide orient="horz" pos="3816"/>
        <p:guide orient="horz" pos="3725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76" d="100"/>
          <a:sy n="76" d="100"/>
        </p:scale>
        <p:origin x="2982" y="120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7099300" cy="698500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82163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682163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Handout </a:t>
            </a:r>
            <a:fld id="{BFC713D8-7968-482B-A79F-9C586FE5053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32480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466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8125" y="4822825"/>
            <a:ext cx="662305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2163"/>
            <a:ext cx="324961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682163"/>
            <a:ext cx="32480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  <a:ea typeface="Arial Unicode MS"/>
              </a:defRPr>
            </a:lvl1pPr>
          </a:lstStyle>
          <a:p>
            <a:r>
              <a:rPr lang="de-DE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 Unicode MS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 Unicode MS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 Unicode MS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 Unicode MS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 Unicode MS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9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0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29.xml"/><Relationship Id="rId7" Type="http://schemas.openxmlformats.org/officeDocument/2006/relationships/image" Target="../media/image1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4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58.xml"/><Relationship Id="rId7" Type="http://schemas.openxmlformats.org/officeDocument/2006/relationships/oleObject" Target="../embeddings/oleObject15.bin"/><Relationship Id="rId2" Type="http://schemas.openxmlformats.org/officeDocument/2006/relationships/customXml" Target="../../customXml/item14.xml"/><Relationship Id="rId1" Type="http://schemas.openxmlformats.org/officeDocument/2006/relationships/vmlDrawing" Target="../drawings/vmlDrawing15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61.xml"/><Relationship Id="rId7" Type="http://schemas.openxmlformats.org/officeDocument/2006/relationships/oleObject" Target="../embeddings/oleObject16.bin"/><Relationship Id="rId2" Type="http://schemas.openxmlformats.org/officeDocument/2006/relationships/customXml" Target="../../customXml/item6.xml"/><Relationship Id="rId1" Type="http://schemas.openxmlformats.org/officeDocument/2006/relationships/vmlDrawing" Target="../drawings/vmlDrawing16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tags" Target="../tags/tag64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4.xml"/><Relationship Id="rId1" Type="http://schemas.openxmlformats.org/officeDocument/2006/relationships/vmlDrawing" Target="../drawings/vmlDrawing17.v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9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72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11.xml"/><Relationship Id="rId1" Type="http://schemas.openxmlformats.org/officeDocument/2006/relationships/vmlDrawing" Target="../drawings/vmlDrawing20.v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9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1.emf"/><Relationship Id="rId2" Type="http://schemas.openxmlformats.org/officeDocument/2006/relationships/tags" Target="../tags/tag3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2" Type="http://schemas.openxmlformats.org/officeDocument/2006/relationships/customXml" Target="../../customXml/item16.xml"/><Relationship Id="rId1" Type="http://schemas.openxmlformats.org/officeDocument/2006/relationships/vmlDrawing" Target="../drawings/vmlDrawing21.v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10" Type="http://schemas.openxmlformats.org/officeDocument/2006/relationships/image" Target="../media/image1.emf"/><Relationship Id="rId4" Type="http://schemas.openxmlformats.org/officeDocument/2006/relationships/tags" Target="../tags/tag77.xml"/><Relationship Id="rId9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2" Type="http://schemas.openxmlformats.org/officeDocument/2006/relationships/customXml" Target="../../customXml/item10.xml"/><Relationship Id="rId1" Type="http://schemas.openxmlformats.org/officeDocument/2006/relationships/vmlDrawing" Target="../drawings/vmlDrawing22.vml"/><Relationship Id="rId6" Type="http://schemas.openxmlformats.org/officeDocument/2006/relationships/tags" Target="../tags/tag84.xml"/><Relationship Id="rId11" Type="http://schemas.openxmlformats.org/officeDocument/2006/relationships/image" Target="../media/image1.emf"/><Relationship Id="rId5" Type="http://schemas.openxmlformats.org/officeDocument/2006/relationships/tags" Target="../tags/tag83.xml"/><Relationship Id="rId10" Type="http://schemas.openxmlformats.org/officeDocument/2006/relationships/oleObject" Target="../embeddings/oleObject22.bin"/><Relationship Id="rId4" Type="http://schemas.openxmlformats.org/officeDocument/2006/relationships/tags" Target="../tags/tag82.xml"/><Relationship Id="rId9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87.xml"/><Relationship Id="rId7" Type="http://schemas.openxmlformats.org/officeDocument/2006/relationships/oleObject" Target="../embeddings/oleObject23.bin"/><Relationship Id="rId2" Type="http://schemas.openxmlformats.org/officeDocument/2006/relationships/customXml" Target="../../customXml/item15.xml"/><Relationship Id="rId1" Type="http://schemas.openxmlformats.org/officeDocument/2006/relationships/vmlDrawing" Target="../drawings/vmlDrawing23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tags" Target="../tags/tag90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7.xml"/><Relationship Id="rId1" Type="http://schemas.openxmlformats.org/officeDocument/2006/relationships/vmlDrawing" Target="../drawings/vmlDrawing24.v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9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tags" Target="../tags/tag94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13.xml"/><Relationship Id="rId1" Type="http://schemas.openxmlformats.org/officeDocument/2006/relationships/vmlDrawing" Target="../drawings/vmlDrawing25.v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9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2" Type="http://schemas.openxmlformats.org/officeDocument/2006/relationships/customXml" Target="../../customXml/item1.xml"/><Relationship Id="rId1" Type="http://schemas.openxmlformats.org/officeDocument/2006/relationships/vmlDrawing" Target="../drawings/vmlDrawing26.v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10" Type="http://schemas.openxmlformats.org/officeDocument/2006/relationships/image" Target="../media/image1.emf"/><Relationship Id="rId4" Type="http://schemas.openxmlformats.org/officeDocument/2006/relationships/tags" Target="../tags/tag99.xml"/><Relationship Id="rId9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customXml" Target="../../customXml/item3.xml"/><Relationship Id="rId1" Type="http://schemas.openxmlformats.org/officeDocument/2006/relationships/vmlDrawing" Target="../drawings/vmlDrawing27.vml"/><Relationship Id="rId6" Type="http://schemas.openxmlformats.org/officeDocument/2006/relationships/tags" Target="../tags/tag106.xml"/><Relationship Id="rId11" Type="http://schemas.openxmlformats.org/officeDocument/2006/relationships/image" Target="../media/image1.emf"/><Relationship Id="rId5" Type="http://schemas.openxmlformats.org/officeDocument/2006/relationships/tags" Target="../tags/tag105.xml"/><Relationship Id="rId10" Type="http://schemas.openxmlformats.org/officeDocument/2006/relationships/oleObject" Target="../embeddings/oleObject27.bin"/><Relationship Id="rId4" Type="http://schemas.openxmlformats.org/officeDocument/2006/relationships/tags" Target="../tags/tag104.xml"/><Relationship Id="rId9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2" Type="http://schemas.openxmlformats.org/officeDocument/2006/relationships/customXml" Target="../../customXml/item8.xml"/><Relationship Id="rId1" Type="http://schemas.openxmlformats.org/officeDocument/2006/relationships/vmlDrawing" Target="../drawings/vmlDrawing28.v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10" Type="http://schemas.openxmlformats.org/officeDocument/2006/relationships/image" Target="../media/image1.emf"/><Relationship Id="rId4" Type="http://schemas.openxmlformats.org/officeDocument/2006/relationships/tags" Target="../tags/tag110.xml"/><Relationship Id="rId9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.emf"/><Relationship Id="rId2" Type="http://schemas.openxmlformats.org/officeDocument/2006/relationships/customXml" Target="../../customXml/item9.xml"/><Relationship Id="rId1" Type="http://schemas.openxmlformats.org/officeDocument/2006/relationships/vmlDrawing" Target="../drawings/vmlDrawing29.vml"/><Relationship Id="rId6" Type="http://schemas.openxmlformats.org/officeDocument/2006/relationships/tags" Target="../tags/tag117.xml"/><Relationship Id="rId11" Type="http://schemas.openxmlformats.org/officeDocument/2006/relationships/oleObject" Target="../embeddings/oleObject29.bin"/><Relationship Id="rId5" Type="http://schemas.openxmlformats.org/officeDocument/2006/relationships/tags" Target="../tags/tag11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35.xml"/><Relationship Id="rId7" Type="http://schemas.openxmlformats.org/officeDocument/2006/relationships/image" Target="../media/image1.emf"/><Relationship Id="rId2" Type="http://schemas.openxmlformats.org/officeDocument/2006/relationships/tags" Target="../tags/tag3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1.emf"/><Relationship Id="rId2" Type="http://schemas.openxmlformats.org/officeDocument/2006/relationships/tags" Target="../tags/tag3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1.emf"/><Relationship Id="rId2" Type="http://schemas.openxmlformats.org/officeDocument/2006/relationships/tags" Target="../tags/tag4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1.emf"/><Relationship Id="rId2" Type="http://schemas.openxmlformats.org/officeDocument/2006/relationships/tags" Target="../tags/tag4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5.xml"/><Relationship Id="rId1" Type="http://schemas.openxmlformats.org/officeDocument/2006/relationships/vmlDrawing" Target="../drawings/vmlDrawing9.v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1.emf"/><Relationship Id="rId2" Type="http://schemas.openxmlformats.org/officeDocument/2006/relationships/customXml" Target="../../customXml/item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75908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3" name="think-cell Folie" r:id="rId6" imgW="360" imgH="360" progId="">
                  <p:embed/>
                </p:oleObj>
              </mc:Choice>
              <mc:Fallback>
                <p:oleObj name="think-cell Folie" r:id="rId6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" name="Grafik 82"/>
          <p:cNvPicPr>
            <a:picLocks noChangeAspect="1"/>
          </p:cNvPicPr>
          <p:nvPr userDrawn="1"/>
        </p:nvPicPr>
        <p:blipFill rotWithShape="1">
          <a:blip r:embed="rId8"/>
          <a:srcRect b="438"/>
          <a:stretch/>
        </p:blipFill>
        <p:spPr>
          <a:xfrm>
            <a:off x="0" y="0"/>
            <a:ext cx="12196800" cy="6857128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ltGray">
          <a:xfrm>
            <a:off x="627063" y="3462181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  <a:ea typeface="Arial Unicode MS"/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URL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smtClean="0"/>
              <a:t>Please insert confidentiality note</a:t>
            </a:r>
            <a:endParaRPr lang="de-DE" dirty="0" smtClean="0"/>
          </a:p>
        </p:txBody>
      </p:sp>
      <p:grpSp>
        <p:nvGrpSpPr>
          <p:cNvPr id="32" name="Gruppieren 31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3" name="Gerade Verbindung 3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 rot="5400000">
              <a:off x="123228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94822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-1260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5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61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72980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5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557337"/>
            <a:ext cx="12204000" cy="4643437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40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462940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7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800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5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641083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0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pieren 6"/>
          <p:cNvGrpSpPr/>
          <p:nvPr userDrawn="1"/>
        </p:nvGrpSpPr>
        <p:grpSpPr>
          <a:xfrm>
            <a:off x="0" y="0"/>
            <a:ext cx="1219835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fr-FR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fr-FR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3766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Blu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816895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/>
          <p:cNvSpPr/>
          <p:nvPr userDrawn="1"/>
        </p:nvSpPr>
        <p:spPr bwMode="auto">
          <a:xfrm>
            <a:off x="0" y="0"/>
            <a:ext cx="12198350" cy="6861907"/>
          </a:xfrm>
          <a:prstGeom prst="rect">
            <a:avLst/>
          </a:prstGeom>
          <a:solidFill>
            <a:srgbClr val="50BED7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fr-FR" sz="1800" dirty="0" smtClean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9931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186787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5" name="think-cell Folie" r:id="rId7" imgW="360" imgH="360" progId="">
                  <p:embed/>
                </p:oleObj>
              </mc:Choice>
              <mc:Fallback>
                <p:oleObj name="think-cell Folie" r:id="rId7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557337"/>
            <a:ext cx="8208962" cy="4643437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180173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9" name="think-cell Folie" r:id="rId7" imgW="360" imgH="360" progId="">
                  <p:embed/>
                </p:oleObj>
              </mc:Choice>
              <mc:Fallback>
                <p:oleObj name="think-cell Folie" r:id="rId7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557337"/>
            <a:ext cx="6768000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978910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3" name="think-cell Folie" r:id="rId8" imgW="360" imgH="360" progId="">
                  <p:embed/>
                </p:oleObj>
              </mc:Choice>
              <mc:Fallback>
                <p:oleObj name="think-cell Folie" r:id="rId8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27063" y="1557337"/>
            <a:ext cx="5472112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US" noProof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43638" y="1557337"/>
            <a:ext cx="5472112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US" noProof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  <p:extLst>
      <p:ext uri="{BB962C8B-B14F-4D97-AF65-F5344CB8AC3E}">
        <p14:creationId xmlns:p14="http://schemas.microsoft.com/office/powerpoint/2010/main" val="1607085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73755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7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557337"/>
            <a:ext cx="5472112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US" noProof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557337"/>
            <a:ext cx="5472000" cy="2232025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933825"/>
            <a:ext cx="5472000" cy="2266949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76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8004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1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557337"/>
            <a:ext cx="5904000" cy="4643437"/>
          </a:xfrm>
          <a:solidFill>
            <a:srgbClr val="DFE6ED"/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834757"/>
            <a:ext cx="5472000" cy="1944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933825"/>
            <a:ext cx="5472000" cy="1944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71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318080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5" name="think-cell Folie" r:id="rId8" imgW="360" imgH="360" progId="">
                  <p:embed/>
                </p:oleObj>
              </mc:Choice>
              <mc:Fallback>
                <p:oleObj name="think-cell Folie" r:id="rId8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557337"/>
            <a:ext cx="8208962" cy="22320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27063" y="3933825"/>
            <a:ext cx="8208962" cy="22669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14574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" name="think-cell Folie" r:id="rId6" imgW="360" imgH="360" progId="">
                  <p:embed/>
                </p:oleObj>
              </mc:Choice>
              <mc:Fallback>
                <p:oleObj name="think-cell Folie" r:id="rId6" imgW="360" imgH="360" progId="">
                  <p:embed/>
                  <p:pic>
                    <p:nvPicPr>
                      <p:cNvPr id="0" name="Picture 1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ltGray">
          <a:xfrm>
            <a:off x="627063" y="3462181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  <a:ea typeface="Arial Unicode MS"/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4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3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7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8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9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0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1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173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13498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9" name="think-cell Folie" r:id="rId9" imgW="360" imgH="360" progId="">
                  <p:embed/>
                </p:oleObj>
              </mc:Choice>
              <mc:Fallback>
                <p:oleObj name="think-cell Folie" r:id="rId9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557337"/>
            <a:ext cx="3600450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4370388" y="1557337"/>
            <a:ext cx="3600000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8115750" y="1557337"/>
            <a:ext cx="3600000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7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5262451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3" name="think-cell Folie" r:id="rId10" imgW="360" imgH="360" progId="">
                  <p:embed/>
                </p:oleObj>
              </mc:Choice>
              <mc:Fallback>
                <p:oleObj name="think-cell Folie" r:id="rId10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5"/>
            </p:custDataLst>
          </p:nvPr>
        </p:nvSpPr>
        <p:spPr>
          <a:xfrm>
            <a:off x="627063" y="1557337"/>
            <a:ext cx="5472112" cy="223202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6"/>
            </p:custDataLst>
          </p:nvPr>
        </p:nvSpPr>
        <p:spPr>
          <a:xfrm>
            <a:off x="6243638" y="1557337"/>
            <a:ext cx="5472112" cy="223202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7"/>
            </p:custDataLst>
          </p:nvPr>
        </p:nvSpPr>
        <p:spPr>
          <a:xfrm>
            <a:off x="627063" y="3933825"/>
            <a:ext cx="5472112" cy="22669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43638" y="3933825"/>
            <a:ext cx="5472112" cy="22669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9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  <p:extLst>
      <p:ext uri="{BB962C8B-B14F-4D97-AF65-F5344CB8AC3E}">
        <p14:creationId xmlns:p14="http://schemas.microsoft.com/office/powerpoint/2010/main" val="2557672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008175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7" name="think-cell Folie" r:id="rId7" imgW="360" imgH="360" progId="">
                  <p:embed/>
                </p:oleObj>
              </mc:Choice>
              <mc:Fallback>
                <p:oleObj name="think-cell Folie" r:id="rId7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2016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1" name="think-cell Folie" r:id="rId8" imgW="360" imgH="360" progId="">
                  <p:embed/>
                </p:oleObj>
              </mc:Choice>
              <mc:Fallback>
                <p:oleObj name="think-cell Folie" r:id="rId8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557337"/>
            <a:ext cx="8208962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5039948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5" name="think-cell Folie" r:id="rId8" imgW="360" imgH="360" progId="">
                  <p:embed/>
                </p:oleObj>
              </mc:Choice>
              <mc:Fallback>
                <p:oleObj name="think-cell Folie" r:id="rId8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557337"/>
            <a:ext cx="6768000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603556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89" name="think-cell Folie" r:id="rId9" imgW="360" imgH="360" progId="">
                  <p:embed/>
                </p:oleObj>
              </mc:Choice>
              <mc:Fallback>
                <p:oleObj name="think-cell Folie" r:id="rId9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557337"/>
            <a:ext cx="4032000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4804025" y="1557337"/>
            <a:ext cx="4032000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7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50493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3" name="think-cell Folie" r:id="rId10" imgW="360" imgH="360" progId="">
                  <p:embed/>
                </p:oleObj>
              </mc:Choice>
              <mc:Fallback>
                <p:oleObj name="think-cell Folie" r:id="rId10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557337"/>
            <a:ext cx="2592000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3362400" y="1557337"/>
            <a:ext cx="2736775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3638" y="1557337"/>
            <a:ext cx="2592387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8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7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8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420927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7" name="think-cell Folie" r:id="rId9" imgW="360" imgH="360" progId="">
                  <p:embed/>
                </p:oleObj>
              </mc:Choice>
              <mc:Fallback>
                <p:oleObj name="think-cell Folie" r:id="rId9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557337"/>
            <a:ext cx="8208962" cy="22320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27063" y="3933825"/>
            <a:ext cx="8208962" cy="22669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7"/>
            </p:custDataLst>
          </p:nvPr>
        </p:nvSpPr>
        <p:spPr>
          <a:xfrm>
            <a:off x="10419751" y="1557336"/>
            <a:ext cx="1295999" cy="464343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463800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1" name="think-cell Folie" r:id="rId11" imgW="360" imgH="360" progId="">
                  <p:embed/>
                </p:oleObj>
              </mc:Choice>
              <mc:Fallback>
                <p:oleObj name="think-cell Folie" r:id="rId11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557337"/>
            <a:ext cx="4032000" cy="223202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4804024" y="1557337"/>
            <a:ext cx="4032000" cy="223202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7063" y="3933824"/>
            <a:ext cx="4032000" cy="22669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8"/>
            </p:custDataLst>
          </p:nvPr>
        </p:nvSpPr>
        <p:spPr>
          <a:xfrm>
            <a:off x="4804025" y="3933824"/>
            <a:ext cx="4032000" cy="22669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9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11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4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7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8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9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0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1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76109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5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8996" y="1557337"/>
            <a:ext cx="7539354" cy="4643437"/>
          </a:xfrm>
          <a:solidFill>
            <a:srgbClr val="DFE6E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557337"/>
            <a:ext cx="4514400" cy="4643437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33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04092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7" name="think-cell Folie" r:id="rId6" imgW="360" imgH="360" progId="">
                  <p:embed/>
                </p:oleObj>
              </mc:Choice>
              <mc:Fallback>
                <p:oleObj name="think-cell Folie" r:id="rId6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Grafik 30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6800" cy="6857128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ltGray">
          <a:xfrm>
            <a:off x="627063" y="3891286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  <a:ea typeface="Arial Unicode MS"/>
            </a:endParaRPr>
          </a:p>
        </p:txBody>
      </p:sp>
      <p:grpSp>
        <p:nvGrpSpPr>
          <p:cNvPr id="32" name="Gruppieren 31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3" name="Gerade Verbindung 3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4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3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8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9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0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1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37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78120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1" name="think-cell Folie" r:id="rId6" imgW="360" imgH="360" progId="">
                  <p:embed/>
                </p:oleObj>
              </mc:Choice>
              <mc:Fallback>
                <p:oleObj name="think-cell Folie" r:id="rId6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ltGray">
          <a:xfrm>
            <a:off x="627063" y="3891600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  <a:ea typeface="Arial Unicode MS"/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9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0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1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2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3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4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5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6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7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8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9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0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ynamic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39278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5" name="think-cell Folie" r:id="rId6" imgW="360" imgH="360" progId="">
                  <p:embed/>
                </p:oleObj>
              </mc:Choice>
              <mc:Fallback>
                <p:oleObj name="think-cell Folie" r:id="rId6" imgW="360" imgH="360" progId="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1" name="Gruppieren 80"/>
          <p:cNvGrpSpPr/>
          <p:nvPr userDrawn="1"/>
        </p:nvGrpSpPr>
        <p:grpSpPr>
          <a:xfrm>
            <a:off x="0" y="0"/>
            <a:ext cx="12198350" cy="6861907"/>
            <a:chOff x="0" y="0"/>
            <a:chExt cx="12198350" cy="6861907"/>
          </a:xfrm>
        </p:grpSpPr>
        <p:sp>
          <p:nvSpPr>
            <p:cNvPr id="82" name="Rechteck 81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fr-FR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3" name="Rechteck 82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fr-FR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  <a:ea typeface="Arial Unicode MS"/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4"/>
            </p:custDataLst>
          </p:nvPr>
        </p:nvSpPr>
        <p:spPr bwMode="ltGray">
          <a:xfrm>
            <a:off x="627063" y="3891600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grpSp>
        <p:nvGrpSpPr>
          <p:cNvPr id="2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3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2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7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8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9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0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330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Blu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526305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9" name="think-cell Folie" r:id="rId6" imgW="360" imgH="360" progId="">
                  <p:embed/>
                </p:oleObj>
              </mc:Choice>
              <mc:Fallback>
                <p:oleObj name="think-cell Folie" r:id="rId6" imgW="360" imgH="360" progId="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  <a:ea typeface="Arial Unicode MS"/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4"/>
            </p:custDataLst>
          </p:nvPr>
        </p:nvSpPr>
        <p:spPr bwMode="ltGray">
          <a:xfrm>
            <a:off x="627063" y="3891600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grpSp>
        <p:nvGrpSpPr>
          <p:cNvPr id="2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2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7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8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9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0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481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977459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5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8996" y="1557337"/>
            <a:ext cx="7539354" cy="4643437"/>
          </a:xfrm>
          <a:solidFill>
            <a:srgbClr val="DFE6E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557337"/>
            <a:ext cx="4514400" cy="4643437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15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5827645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29" name="think-cell Folie" r:id="rId8" imgW="360" imgH="360" progId="">
                  <p:embed/>
                </p:oleObj>
              </mc:Choice>
              <mc:Fallback>
                <p:oleObj name="think-cell Folie" r:id="rId8" imgW="360" imgH="3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627063" y="1557337"/>
            <a:ext cx="3887914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 bwMode="auto">
          <a:xfrm>
            <a:off x="4658995" y="1557338"/>
            <a:ext cx="7539355" cy="4644000"/>
          </a:xfrm>
          <a:solidFill>
            <a:srgbClr val="DFE6E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594262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" name="think-cell Folie" r:id="rId6" imgW="360" imgH="360" progId="">
                  <p:embed/>
                </p:oleObj>
              </mc:Choice>
              <mc:Fallback>
                <p:oleObj name="think-cell Folie" r:id="rId6" imgW="360" imgH="360" progId="">
                  <p:embed/>
                  <p:pic>
                    <p:nvPicPr>
                      <p:cNvPr id="0" name="Picture 1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6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7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8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9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0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1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2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3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4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5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6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7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8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19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0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1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2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3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4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5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6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7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2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  <p:sp>
          <p:nvSpPr>
            <p:cNvPr id="3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ea typeface="Arial Unicode MS"/>
              </a:endParaRPr>
            </a:p>
          </p:txBody>
        </p:sp>
      </p:grpSp>
    </p:spTree>
    <p:custDataLst>
      <p:custData r:id="rId2"/>
    </p:custDataLst>
    <p:extLst>
      <p:ext uri="{BB962C8B-B14F-4D97-AF65-F5344CB8AC3E}">
        <p14:creationId xmlns:p14="http://schemas.microsoft.com/office/powerpoint/2010/main" val="336603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9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4.xml"/><Relationship Id="rId42" Type="http://schemas.openxmlformats.org/officeDocument/2006/relationships/tags" Target="../tags/tag12.xml"/><Relationship Id="rId47" Type="http://schemas.openxmlformats.org/officeDocument/2006/relationships/tags" Target="../tags/tag17.xml"/><Relationship Id="rId50" Type="http://schemas.openxmlformats.org/officeDocument/2006/relationships/tags" Target="../tags/tag20.xml"/><Relationship Id="rId55" Type="http://schemas.openxmlformats.org/officeDocument/2006/relationships/tags" Target="../tags/tag2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3.xml"/><Relationship Id="rId38" Type="http://schemas.openxmlformats.org/officeDocument/2006/relationships/tags" Target="../tags/tag8.xml"/><Relationship Id="rId46" Type="http://schemas.openxmlformats.org/officeDocument/2006/relationships/tags" Target="../tags/tag16.xml"/><Relationship Id="rId59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ags" Target="../tags/tag11.xml"/><Relationship Id="rId54" Type="http://schemas.openxmlformats.org/officeDocument/2006/relationships/tags" Target="../tags/tag2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37" Type="http://schemas.openxmlformats.org/officeDocument/2006/relationships/tags" Target="../tags/tag7.xml"/><Relationship Id="rId40" Type="http://schemas.openxmlformats.org/officeDocument/2006/relationships/tags" Target="../tags/tag10.xml"/><Relationship Id="rId45" Type="http://schemas.openxmlformats.org/officeDocument/2006/relationships/tags" Target="../tags/tag15.xml"/><Relationship Id="rId53" Type="http://schemas.openxmlformats.org/officeDocument/2006/relationships/tags" Target="../tags/tag23.xml"/><Relationship Id="rId58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6.xml"/><Relationship Id="rId49" Type="http://schemas.openxmlformats.org/officeDocument/2006/relationships/tags" Target="../tags/tag19.xml"/><Relationship Id="rId57" Type="http://schemas.openxmlformats.org/officeDocument/2006/relationships/tags" Target="../tags/tag2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vmlDrawing" Target="../drawings/vmlDrawing1.vml"/><Relationship Id="rId44" Type="http://schemas.openxmlformats.org/officeDocument/2006/relationships/tags" Target="../tags/tag14.xml"/><Relationship Id="rId52" Type="http://schemas.openxmlformats.org/officeDocument/2006/relationships/tags" Target="../tags/tag22.xml"/><Relationship Id="rId6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tags" Target="../tags/tag5.xml"/><Relationship Id="rId43" Type="http://schemas.openxmlformats.org/officeDocument/2006/relationships/tags" Target="../tags/tag13.xml"/><Relationship Id="rId48" Type="http://schemas.openxmlformats.org/officeDocument/2006/relationships/tags" Target="../tags/tag18.xml"/><Relationship Id="rId56" Type="http://schemas.openxmlformats.org/officeDocument/2006/relationships/tags" Target="../tags/tag26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5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24155165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think-cell Folie" r:id="rId59" imgW="360" imgH="360" progId="">
                  <p:embed/>
                </p:oleObj>
              </mc:Choice>
              <mc:Fallback>
                <p:oleObj name="think-cell Folie" r:id="rId59" imgW="360" imgH="360" progId="">
                  <p:embed/>
                  <p:pic>
                    <p:nvPicPr>
                      <p:cNvPr id="0" name="Picture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33"/>
            </p:custDataLst>
          </p:nvPr>
        </p:nvSpPr>
        <p:spPr bwMode="auto">
          <a:xfrm>
            <a:off x="0" y="0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34"/>
            </p:custDataLst>
          </p:nvPr>
        </p:nvSpPr>
        <p:spPr bwMode="auto">
          <a:xfrm>
            <a:off x="627063" y="1555199"/>
            <a:ext cx="8208962" cy="464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cxnSp>
        <p:nvCxnSpPr>
          <p:cNvPr id="3072" name="cdtMasterTags_CL1 Id3072"/>
          <p:cNvCxnSpPr/>
          <p:nvPr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5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5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uppieren 3"/>
          <p:cNvGrpSpPr/>
          <p:nvPr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" name="Gerade Verbindung 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1101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-126000" y="61101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8" r:id="rId3"/>
    <p:sldLayoutId id="2147483709" r:id="rId4"/>
    <p:sldLayoutId id="2147483710" r:id="rId5"/>
    <p:sldLayoutId id="2147483711" r:id="rId6"/>
    <p:sldLayoutId id="2147483703" r:id="rId7"/>
    <p:sldLayoutId id="2147483679" r:id="rId8"/>
    <p:sldLayoutId id="2147483695" r:id="rId9"/>
    <p:sldLayoutId id="2147483705" r:id="rId10"/>
    <p:sldLayoutId id="2147483706" r:id="rId11"/>
    <p:sldLayoutId id="2147483713" r:id="rId12"/>
    <p:sldLayoutId id="2147483712" r:id="rId13"/>
    <p:sldLayoutId id="2147483670" r:id="rId14"/>
    <p:sldLayoutId id="2147483692" r:id="rId15"/>
    <p:sldLayoutId id="2147483696" r:id="rId16"/>
    <p:sldLayoutId id="2147483707" r:id="rId17"/>
    <p:sldLayoutId id="2147483715" r:id="rId18"/>
    <p:sldLayoutId id="2147483683" r:id="rId19"/>
    <p:sldLayoutId id="2147483681" r:id="rId20"/>
    <p:sldLayoutId id="2147483697" r:id="rId21"/>
    <p:sldLayoutId id="2147483691" r:id="rId22"/>
    <p:sldLayoutId id="2147483693" r:id="rId23"/>
    <p:sldLayoutId id="2147483684" r:id="rId24"/>
    <p:sldLayoutId id="2147483685" r:id="rId25"/>
    <p:sldLayoutId id="2147483694" r:id="rId26"/>
    <p:sldLayoutId id="2147483686" r:id="rId27"/>
    <p:sldLayoutId id="2147483688" r:id="rId28"/>
    <p:sldLayoutId id="2147483704" r:id="rId29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00000"/>
        </a:lnSpc>
        <a:spcBef>
          <a:spcPts val="30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00000"/>
        </a:lnSpc>
        <a:spcBef>
          <a:spcPts val="30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00000"/>
        </a:lnSpc>
        <a:spcBef>
          <a:spcPts val="30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00000"/>
        </a:lnSpc>
        <a:spcBef>
          <a:spcPts val="30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00000"/>
        </a:lnSpc>
        <a:spcBef>
          <a:spcPts val="300"/>
        </a:spcBef>
        <a:spcAft>
          <a:spcPct val="0"/>
        </a:spcAft>
        <a:buClr>
          <a:schemeClr val="accent1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24.xml"/><Relationship Id="rId7" Type="http://schemas.openxmlformats.org/officeDocument/2006/relationships/image" Target="../media/image1.emf"/><Relationship Id="rId2" Type="http://schemas.openxmlformats.org/officeDocument/2006/relationships/tags" Target="../tags/tag123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3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5.png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tags" Target="../tags/tag125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089486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10" name="think-cell Folie" r:id="rId6" imgW="360" imgH="360" progId="">
                  <p:embed/>
                </p:oleObj>
              </mc:Choice>
              <mc:Fallback>
                <p:oleObj name="think-cell Folie" r:id="rId6" imgW="360" imgH="360" progId="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6"/>
          <p:cNvSpPr>
            <a:spLocks noGrp="1"/>
          </p:cNvSpPr>
          <p:nvPr>
            <p:ph type="ctrTitle"/>
          </p:nvPr>
        </p:nvSpPr>
        <p:spPr bwMode="gray">
          <a:xfrm>
            <a:off x="266527" y="4329100"/>
            <a:ext cx="6480000" cy="1872262"/>
          </a:xfrm>
        </p:spPr>
        <p:txBody>
          <a:bodyPr>
            <a:noAutofit/>
          </a:bodyPr>
          <a:lstStyle/>
          <a:p>
            <a:r>
              <a:rPr lang="hr-HR" sz="3200" dirty="0" smtClean="0"/>
              <a:t>STRUČNA KONFERENCIJA I SKUP ZAŠTITE NA RADU</a:t>
            </a:r>
            <a:br>
              <a:rPr lang="hr-HR" sz="3200" dirty="0" smtClean="0"/>
            </a:br>
            <a:r>
              <a:rPr lang="hr-HR" sz="3200" dirty="0" smtClean="0"/>
              <a:t>Zagreb, 07.12.2017</a:t>
            </a:r>
            <a:endParaRPr lang="hr-HR" sz="3200" b="0" dirty="0"/>
          </a:p>
        </p:txBody>
      </p:sp>
      <p:pic>
        <p:nvPicPr>
          <p:cNvPr id="96310" name="Picture 5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9"/>
          <a:srcRect l="13431" t="10405" r="50366" b="32613"/>
          <a:stretch>
            <a:fillRect/>
          </a:stretch>
        </p:blipFill>
        <p:spPr bwMode="auto">
          <a:xfrm>
            <a:off x="10491663" y="5229200"/>
            <a:ext cx="146685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750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/>
          <p:nvPr/>
        </p:nvGrpSpPr>
        <p:grpSpPr>
          <a:xfrm>
            <a:off x="8115399" y="1757708"/>
            <a:ext cx="3643313" cy="2955821"/>
            <a:chOff x="899790" y="3866672"/>
            <a:chExt cx="2652425" cy="229917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-20000" contrast="20000"/>
            </a:blip>
            <a:srcRect l="4907" r="36211"/>
            <a:stretch>
              <a:fillRect/>
            </a:stretch>
          </p:blipFill>
          <p:spPr bwMode="auto">
            <a:xfrm>
              <a:off x="899790" y="3866672"/>
              <a:ext cx="2652425" cy="2299177"/>
            </a:xfrm>
            <a:prstGeom prst="rect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5" name="Oval 4"/>
            <p:cNvSpPr/>
            <p:nvPr/>
          </p:nvSpPr>
          <p:spPr bwMode="auto">
            <a:xfrm>
              <a:off x="3038087" y="5048251"/>
              <a:ext cx="388165" cy="267072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899790" y="4753817"/>
              <a:ext cx="543430" cy="2944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b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410543" y="1448780"/>
            <a:ext cx="7344816" cy="4176464"/>
            <a:chOff x="5374456" y="1412874"/>
            <a:chExt cx="3374257" cy="228954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20000"/>
            </a:blip>
            <a:srcRect/>
            <a:stretch>
              <a:fillRect/>
            </a:stretch>
          </p:blipFill>
          <p:spPr bwMode="auto">
            <a:xfrm>
              <a:off x="5374456" y="1412874"/>
              <a:ext cx="3374257" cy="2289549"/>
            </a:xfrm>
            <a:prstGeom prst="rect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9" name="Oval 8"/>
            <p:cNvSpPr/>
            <p:nvPr/>
          </p:nvSpPr>
          <p:spPr bwMode="auto">
            <a:xfrm>
              <a:off x="7577138" y="2936081"/>
              <a:ext cx="207168" cy="202407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b="1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el 4"/>
          <p:cNvSpPr txBox="1">
            <a:spLocks/>
          </p:cNvSpPr>
          <p:nvPr/>
        </p:nvSpPr>
        <p:spPr bwMode="gray">
          <a:xfrm>
            <a:off x="1532494" y="503333"/>
            <a:ext cx="6480000" cy="80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90000" rIns="216000" bIns="21600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Shop</a:t>
            </a: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hr-H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floor</a:t>
            </a: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hr-H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menagment</a:t>
            </a: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board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671" y="1304764"/>
            <a:ext cx="87249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4"/>
          <p:cNvSpPr>
            <a:spLocks noGrp="1"/>
          </p:cNvSpPr>
          <p:nvPr>
            <p:ph type="ctrTitle"/>
          </p:nvPr>
        </p:nvSpPr>
        <p:spPr bwMode="gray">
          <a:xfrm>
            <a:off x="1346647" y="318667"/>
            <a:ext cx="6480000" cy="986097"/>
          </a:xfrm>
        </p:spPr>
        <p:txBody>
          <a:bodyPr/>
          <a:lstStyle/>
          <a:p>
            <a:r>
              <a:rPr lang="hr-HR" dirty="0" smtClean="0"/>
              <a:t>6 s Rezultat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3431" t="10405" r="50366" b="32613"/>
          <a:stretch>
            <a:fillRect/>
          </a:stretch>
        </p:blipFill>
        <p:spPr bwMode="auto">
          <a:xfrm>
            <a:off x="9267527" y="2741613"/>
            <a:ext cx="2304256" cy="22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4"/>
          <p:cNvSpPr>
            <a:spLocks noGrp="1"/>
          </p:cNvSpPr>
          <p:nvPr>
            <p:ph type="ctrTitle"/>
          </p:nvPr>
        </p:nvSpPr>
        <p:spPr bwMode="gray">
          <a:xfrm>
            <a:off x="1346647" y="441778"/>
            <a:ext cx="6480000" cy="862986"/>
          </a:xfrm>
        </p:spPr>
        <p:txBody>
          <a:bodyPr/>
          <a:lstStyle/>
          <a:p>
            <a:r>
              <a:rPr lang="hr-HR" sz="3600" dirty="0" smtClean="0"/>
              <a:t>ZHC – Zero Harm Culture</a:t>
            </a:r>
            <a:endParaRPr lang="en-US" sz="3600" dirty="0"/>
          </a:p>
        </p:txBody>
      </p:sp>
      <p:pic>
        <p:nvPicPr>
          <p:cNvPr id="5" name="Picture 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8575" y="1880828"/>
            <a:ext cx="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endParaRPr lang="en-US" sz="1200" dirty="0" err="1" smtClean="0">
              <a:solidFill>
                <a:schemeClr val="tx1"/>
              </a:solidFill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66527" y="1448780"/>
            <a:ext cx="8208963" cy="8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30000"/>
              </a:spcBef>
            </a:pPr>
            <a:r>
              <a:rPr lang="hr-HR" sz="2800" b="1" dirty="0" smtClean="0">
                <a:solidFill>
                  <a:srgbClr val="000000"/>
                </a:solidFill>
              </a:rPr>
              <a:t>Vizija i svrha ZHC-a:</a:t>
            </a:r>
          </a:p>
          <a:p>
            <a:pPr>
              <a:spcBef>
                <a:spcPct val="30000"/>
              </a:spcBef>
            </a:pPr>
            <a:r>
              <a:rPr lang="en-GB" b="1" dirty="0" smtClean="0">
                <a:solidFill>
                  <a:schemeClr val="tx2"/>
                </a:solidFill>
                <a:ea typeface="ＭＳ Ｐゴシック" pitchFamily="34" charset="-128"/>
              </a:rPr>
              <a:t>Zero Harm Culture @ Siemens</a:t>
            </a:r>
            <a:r>
              <a:rPr lang="hr-HR" b="1" dirty="0" smtClean="0">
                <a:solidFill>
                  <a:schemeClr val="tx2"/>
                </a:solidFill>
              </a:rPr>
              <a:t> je globalna inicijativa kojoj je cilj da u potpunosti izmjeni naš način gledanja i razmišljanja u pogledu zaštite na radu</a:t>
            </a:r>
            <a:r>
              <a:rPr lang="en-GB" b="1" dirty="0" smtClean="0">
                <a:solidFill>
                  <a:schemeClr val="tx2"/>
                </a:solidFill>
                <a:ea typeface="ＭＳ Ｐゴシック" pitchFamily="34" charset="-128"/>
              </a:rPr>
              <a:t>.</a:t>
            </a:r>
            <a:endParaRPr lang="en-US" b="1" dirty="0" smtClean="0">
              <a:solidFill>
                <a:schemeClr val="tx2"/>
              </a:solidFill>
              <a:ea typeface="ＭＳ Ｐゴシック" pitchFamily="34" charset="-128"/>
            </a:endParaRPr>
          </a:p>
          <a:p>
            <a:pPr>
              <a:spcBef>
                <a:spcPct val="30000"/>
              </a:spcBef>
            </a:pPr>
            <a:endParaRPr lang="hr-HR" sz="3600" b="1" dirty="0">
              <a:solidFill>
                <a:srgbClr val="000000"/>
              </a:solidFill>
            </a:endParaRPr>
          </a:p>
        </p:txBody>
      </p:sp>
      <p:pic>
        <p:nvPicPr>
          <p:cNvPr id="11" name="Bild 14" descr="Bild 6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0802" y="2871080"/>
            <a:ext cx="2055813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ild 15" descr="Bild 7.png"/>
          <p:cNvPicPr>
            <a:picLocks noChangeAspect="1"/>
          </p:cNvPicPr>
          <p:nvPr/>
        </p:nvPicPr>
        <p:blipFill>
          <a:blip r:embed="rId6"/>
          <a:srcRect b="11765"/>
          <a:stretch>
            <a:fillRect/>
          </a:stretch>
        </p:blipFill>
        <p:spPr bwMode="auto">
          <a:xfrm>
            <a:off x="917152" y="4122204"/>
            <a:ext cx="2036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Bild 16" descr="Bild 8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8595" y="5374407"/>
            <a:ext cx="204311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2958678" y="2856111"/>
            <a:ext cx="6092825" cy="1187450"/>
          </a:xfrm>
          <a:prstGeom prst="rect">
            <a:avLst/>
          </a:prstGeom>
          <a:solidFill>
            <a:srgbClr val="C3D7EB"/>
          </a:solidFill>
          <a:ln w="3175">
            <a:noFill/>
            <a:miter lim="800000"/>
            <a:headEnd/>
            <a:tailEnd/>
          </a:ln>
        </p:spPr>
        <p:txBody>
          <a:bodyPr lIns="162000" tIns="46800" rIns="18000" bIns="46800" anchor="ctr"/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1. </a:t>
            </a:r>
            <a:r>
              <a:rPr lang="hr-HR" sz="1400" b="1" dirty="0">
                <a:solidFill>
                  <a:srgbClr val="000000"/>
                </a:solidFill>
              </a:rPr>
              <a:t>Nula incidenata</a:t>
            </a:r>
            <a:r>
              <a:rPr lang="en-US" sz="1400" b="1" dirty="0">
                <a:solidFill>
                  <a:srgbClr val="000000"/>
                </a:solidFill>
              </a:rPr>
              <a:t> – </a:t>
            </a:r>
            <a:r>
              <a:rPr lang="hr-HR" sz="1400" b="1" dirty="0">
                <a:solidFill>
                  <a:srgbClr val="000000"/>
                </a:solidFill>
              </a:rPr>
              <a:t>Možemo to izvršiti.</a:t>
            </a: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hr-HR" sz="1400" dirty="0">
                <a:solidFill>
                  <a:srgbClr val="000000"/>
                </a:solidFill>
              </a:rPr>
              <a:t>Nerealno?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r-HR" sz="1400" dirty="0">
                <a:solidFill>
                  <a:srgbClr val="000000"/>
                </a:solidFill>
              </a:rPr>
              <a:t>Ne,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r-HR" sz="1400" dirty="0">
                <a:solidFill>
                  <a:srgbClr val="000000"/>
                </a:solidFill>
              </a:rPr>
              <a:t>Uvjereni smo da je to moguće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hr-HR" sz="1400" dirty="0">
                <a:solidFill>
                  <a:srgbClr val="000000"/>
                </a:solidFill>
              </a:rPr>
              <a:t>Svakome mora biti omogućeno da radi u Siemensu bez da se ozljedi.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r-HR" sz="1400" dirty="0">
                <a:solidFill>
                  <a:srgbClr val="000000"/>
                </a:solidFill>
              </a:rPr>
              <a:t>Svugdje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hr-HR" sz="1400" dirty="0">
                <a:solidFill>
                  <a:srgbClr val="000000"/>
                </a:solidFill>
              </a:rPr>
              <a:t>U svako vrijeme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hr-HR" sz="1400" dirty="0">
                <a:solidFill>
                  <a:srgbClr val="000000"/>
                </a:solidFill>
              </a:rPr>
              <a:t>To je naš cilj.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2950740" y="5373216"/>
            <a:ext cx="6097588" cy="1133475"/>
          </a:xfrm>
          <a:prstGeom prst="rect">
            <a:avLst/>
          </a:prstGeom>
          <a:solidFill>
            <a:srgbClr val="C3D7EB"/>
          </a:solidFill>
          <a:ln w="3175">
            <a:noFill/>
            <a:miter lim="800000"/>
            <a:headEnd/>
            <a:tailEnd/>
          </a:ln>
        </p:spPr>
        <p:txBody>
          <a:bodyPr lIns="162000" tIns="46800" rIns="18000" bIns="46800" anchor="ctr"/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3. </a:t>
            </a:r>
            <a:r>
              <a:rPr lang="hr-HR" sz="1400" b="1" dirty="0">
                <a:solidFill>
                  <a:srgbClr val="000000"/>
                </a:solidFill>
              </a:rPr>
              <a:t>Brinemo se jedni za druge</a:t>
            </a:r>
            <a:r>
              <a:rPr lang="en-US" sz="1400" b="1" dirty="0">
                <a:solidFill>
                  <a:srgbClr val="000000"/>
                </a:solidFill>
              </a:rPr>
              <a:t>!</a:t>
            </a: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hr-HR" sz="1400" dirty="0">
                <a:solidFill>
                  <a:srgbClr val="000000"/>
                </a:solidFill>
              </a:rPr>
              <a:t>Radimo otvorenih očiju da bi prepoznali opasne situacije i da bi pazili jedan na drugoga.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r-HR" sz="1400" dirty="0">
                <a:solidFill>
                  <a:srgbClr val="000000"/>
                </a:solidFill>
              </a:rPr>
              <a:t>Riskantno ponašanje nije prihvatljivo- i moramo intervenirati kad ga primijetimo.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r-HR" sz="1400" dirty="0">
                <a:solidFill>
                  <a:srgbClr val="000000"/>
                </a:solidFill>
              </a:rPr>
              <a:t>Mi se vodimo primjerima dobrog ponašanja.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61853" y="4102298"/>
            <a:ext cx="6089650" cy="1138238"/>
          </a:xfrm>
          <a:prstGeom prst="rect">
            <a:avLst/>
          </a:prstGeom>
          <a:solidFill>
            <a:srgbClr val="C3D7EB"/>
          </a:solidFill>
          <a:ln w="3175">
            <a:noFill/>
            <a:miter lim="800000"/>
            <a:headEnd/>
            <a:tailEnd/>
          </a:ln>
        </p:spPr>
        <p:txBody>
          <a:bodyPr lIns="162000" tIns="46800" rIns="18000" bIns="46800" anchor="ctr"/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2. </a:t>
            </a:r>
            <a:r>
              <a:rPr lang="hr-HR" sz="1400" b="1" dirty="0">
                <a:solidFill>
                  <a:srgbClr val="000000"/>
                </a:solidFill>
              </a:rPr>
              <a:t>Zdravlje i sigurnost – bez kompromisa</a:t>
            </a:r>
            <a:r>
              <a:rPr lang="en-US" sz="1400" b="1" dirty="0">
                <a:solidFill>
                  <a:srgbClr val="000000"/>
                </a:solidFill>
              </a:rPr>
              <a:t>!</a:t>
            </a: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hr-HR" sz="1400" dirty="0">
                <a:solidFill>
                  <a:srgbClr val="000000"/>
                </a:solidFill>
              </a:rPr>
              <a:t>Kratko rokovi</a:t>
            </a:r>
            <a:r>
              <a:rPr lang="en-US" sz="1400" dirty="0">
                <a:solidFill>
                  <a:srgbClr val="000000"/>
                </a:solidFill>
              </a:rPr>
              <a:t>? </a:t>
            </a:r>
            <a:r>
              <a:rPr lang="hr-HR" sz="1400" dirty="0">
                <a:solidFill>
                  <a:srgbClr val="000000"/>
                </a:solidFill>
              </a:rPr>
              <a:t>Da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hr-HR" sz="1400" dirty="0" err="1">
                <a:solidFill>
                  <a:srgbClr val="000000"/>
                </a:solidFill>
              </a:rPr>
              <a:t>Presing</a:t>
            </a:r>
            <a:r>
              <a:rPr lang="en-US" sz="1400" dirty="0">
                <a:solidFill>
                  <a:srgbClr val="000000"/>
                </a:solidFill>
              </a:rPr>
              <a:t>? </a:t>
            </a:r>
            <a:r>
              <a:rPr lang="hr-HR" sz="1400" dirty="0">
                <a:solidFill>
                  <a:srgbClr val="000000"/>
                </a:solidFill>
              </a:rPr>
              <a:t>Da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hr-HR" sz="1400" dirty="0">
                <a:solidFill>
                  <a:srgbClr val="000000"/>
                </a:solidFill>
              </a:rPr>
              <a:t>Ugrožavanje sigurnosti</a:t>
            </a:r>
            <a:r>
              <a:rPr lang="en-US" sz="1400" dirty="0">
                <a:solidFill>
                  <a:srgbClr val="000000"/>
                </a:solidFill>
              </a:rPr>
              <a:t>? </a:t>
            </a:r>
            <a:r>
              <a:rPr lang="hr-HR" sz="1400" dirty="0">
                <a:solidFill>
                  <a:srgbClr val="000000"/>
                </a:solidFill>
              </a:rPr>
              <a:t>Apsolutno Ne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hr-HR" sz="1400" dirty="0">
                <a:solidFill>
                  <a:srgbClr val="000000"/>
                </a:solidFill>
              </a:rPr>
              <a:t>Sigurnost i zdravlje zaposlenika je naš najviši prioritet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hr-HR" sz="1400" dirty="0">
                <a:solidFill>
                  <a:srgbClr val="000000"/>
                </a:solidFill>
              </a:rPr>
              <a:t>Ove vrijednosti su na prvom mjestu.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r-HR" sz="1400" dirty="0">
                <a:solidFill>
                  <a:srgbClr val="000000"/>
                </a:solidFill>
              </a:rPr>
              <a:t>Nema “ako” ili “jedino” </a:t>
            </a:r>
            <a:r>
              <a:rPr lang="en-US" sz="1400" dirty="0">
                <a:solidFill>
                  <a:srgbClr val="000000"/>
                </a:solidFill>
              </a:rPr>
              <a:t>!</a:t>
            </a:r>
            <a:endParaRPr lang="de-DE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3151" y="1484785"/>
            <a:ext cx="5436604" cy="340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6547" y="1484785"/>
            <a:ext cx="9980296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hr-HR" sz="1200" dirty="0" smtClean="0">
                <a:solidFill>
                  <a:schemeClr val="tx1"/>
                </a:solidFill>
              </a:rPr>
              <a:t>Članovi ZHC tima su:</a:t>
            </a:r>
          </a:p>
          <a:p>
            <a:pPr>
              <a:spcBef>
                <a:spcPts val="0"/>
              </a:spcBef>
            </a:pPr>
            <a:endParaRPr lang="hr-HR" sz="1200" dirty="0" smtClean="0">
              <a:solidFill>
                <a:schemeClr val="tx1"/>
              </a:solidFill>
            </a:endParaRP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hr-HR" sz="1200" dirty="0" smtClean="0">
                <a:solidFill>
                  <a:schemeClr val="tx1"/>
                </a:solidFill>
              </a:rPr>
              <a:t>Član Uprave KPT-a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hr-HR" sz="1200" dirty="0" smtClean="0">
                <a:solidFill>
                  <a:schemeClr val="tx1"/>
                </a:solidFill>
              </a:rPr>
              <a:t>Vanjski suradnik iz tvrtke ZIRS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hr-HR" sz="1200" dirty="0" smtClean="0">
                <a:solidFill>
                  <a:schemeClr val="tx1"/>
                </a:solidFill>
              </a:rPr>
              <a:t>Voditelj zaštite na radu i zaštite od požara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hr-HR" sz="1200" dirty="0" smtClean="0">
                <a:solidFill>
                  <a:schemeClr val="tx1"/>
                </a:solidFill>
              </a:rPr>
              <a:t>Tehnolog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hr-HR" sz="1200" dirty="0" smtClean="0">
                <a:solidFill>
                  <a:schemeClr val="tx1"/>
                </a:solidFill>
              </a:rPr>
              <a:t>Član odjela Montaža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hr-HR" sz="1200" dirty="0" smtClean="0">
                <a:solidFill>
                  <a:schemeClr val="tx1"/>
                </a:solidFill>
              </a:rPr>
              <a:t>Član odjela Prerada izolacije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hr-HR" sz="1200" dirty="0" smtClean="0">
                <a:solidFill>
                  <a:schemeClr val="tx1"/>
                </a:solidFill>
              </a:rPr>
              <a:t>Član odjela Prerada ulja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hr-HR" sz="1200" dirty="0" smtClean="0">
                <a:solidFill>
                  <a:schemeClr val="tx1"/>
                </a:solidFill>
              </a:rPr>
              <a:t>Član odjela Ispitna stanica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hr-HR" sz="1200" dirty="0" smtClean="0">
                <a:solidFill>
                  <a:schemeClr val="tx1"/>
                </a:solidFill>
              </a:rPr>
              <a:t>Član Zaštite okoliša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endParaRPr lang="hr-HR" sz="1200" dirty="0" smtClean="0">
              <a:solidFill>
                <a:schemeClr val="tx1"/>
              </a:solidFill>
            </a:endParaRPr>
          </a:p>
          <a:p>
            <a:pPr marL="228600" indent="-228600">
              <a:spcBef>
                <a:spcPts val="0"/>
              </a:spcBef>
            </a:pPr>
            <a:r>
              <a:rPr lang="hr-HR" sz="1200" dirty="0" smtClean="0">
                <a:solidFill>
                  <a:schemeClr val="tx1"/>
                </a:solidFill>
              </a:rPr>
              <a:t>Svrha tima je promicanje ZHC kulture kao temeljna postavke</a:t>
            </a:r>
          </a:p>
          <a:p>
            <a:pPr marL="228600" indent="-228600">
              <a:spcBef>
                <a:spcPts val="0"/>
              </a:spcBef>
            </a:pPr>
            <a:r>
              <a:rPr lang="hr-HR" sz="1200" dirty="0" smtClean="0">
                <a:solidFill>
                  <a:schemeClr val="tx1"/>
                </a:solidFill>
              </a:rPr>
              <a:t>stvaranja sigurnog radnog okoliša.</a:t>
            </a:r>
          </a:p>
          <a:p>
            <a:pPr marL="228600" indent="-228600">
              <a:spcBef>
                <a:spcPts val="0"/>
              </a:spcBef>
            </a:pPr>
            <a:endParaRPr lang="hr-HR" sz="1200" dirty="0" smtClean="0">
              <a:solidFill>
                <a:schemeClr val="tx1"/>
              </a:solidFill>
            </a:endParaRPr>
          </a:p>
          <a:p>
            <a:pPr marL="228600" indent="-228600">
              <a:spcBef>
                <a:spcPts val="0"/>
              </a:spcBef>
            </a:pPr>
            <a:r>
              <a:rPr lang="hr-HR" sz="1200" dirty="0" smtClean="0">
                <a:solidFill>
                  <a:schemeClr val="tx1"/>
                </a:solidFill>
              </a:rPr>
              <a:t>Članovi u svojim mjesečnim i tjednim obilascima prate:</a:t>
            </a:r>
          </a:p>
          <a:p>
            <a:pPr marL="228600" indent="-228600">
              <a:spcBef>
                <a:spcPts val="0"/>
              </a:spcBef>
            </a:pPr>
            <a:endParaRPr lang="hr-HR" sz="1200" dirty="0" smtClean="0">
              <a:solidFill>
                <a:schemeClr val="tx1"/>
              </a:solidFill>
            </a:endParaRPr>
          </a:p>
          <a:p>
            <a:pPr marL="228600" indent="-228600">
              <a:spcBef>
                <a:spcPts val="0"/>
              </a:spcBef>
            </a:pPr>
            <a:r>
              <a:rPr lang="hr-HR" sz="1200" dirty="0" smtClean="0">
                <a:solidFill>
                  <a:schemeClr val="tx1"/>
                </a:solidFill>
              </a:rPr>
              <a:t>1.  Ukupno stane zaštite na radu, zaštite od požara i zaštite okoliša</a:t>
            </a:r>
          </a:p>
          <a:p>
            <a:pPr marL="228600" indent="-228600">
              <a:spcBef>
                <a:spcPts val="0"/>
              </a:spcBef>
            </a:pPr>
            <a:r>
              <a:rPr lang="hr-HR" sz="1200" dirty="0" smtClean="0">
                <a:solidFill>
                  <a:schemeClr val="tx1"/>
                </a:solidFill>
              </a:rPr>
              <a:t>2.  Primjenu osnovnih i posebnih pravila ZNR</a:t>
            </a:r>
          </a:p>
          <a:p>
            <a:pPr marL="228600" indent="-228600">
              <a:spcBef>
                <a:spcPts val="0"/>
              </a:spcBef>
              <a:buAutoNum type="arabicPeriod" startAt="3"/>
            </a:pPr>
            <a:r>
              <a:rPr lang="hr-HR" sz="1200" dirty="0" smtClean="0">
                <a:solidFill>
                  <a:schemeClr val="tx1"/>
                </a:solidFill>
              </a:rPr>
              <a:t>Čistoća i urednost radnih mjesta</a:t>
            </a:r>
          </a:p>
          <a:p>
            <a:pPr marL="228600" indent="-228600">
              <a:spcBef>
                <a:spcPts val="0"/>
              </a:spcBef>
            </a:pPr>
            <a:endParaRPr lang="hr-HR" sz="1200" dirty="0" smtClean="0">
              <a:solidFill>
                <a:schemeClr val="tx1"/>
              </a:solidFill>
            </a:endParaRPr>
          </a:p>
          <a:p>
            <a:pPr marL="228600" indent="-228600">
              <a:spcBef>
                <a:spcPts val="0"/>
              </a:spcBef>
            </a:pPr>
            <a:r>
              <a:rPr lang="hr-HR" sz="1200" dirty="0" smtClean="0">
                <a:solidFill>
                  <a:schemeClr val="tx1"/>
                </a:solidFill>
              </a:rPr>
              <a:t>Članovi u svojim mjesečnim i tjednim obilascima imaju za obavezu razgovarati s radnicima te iz njihovih iskustava i primjedbi poboljšati uvjete rada.</a:t>
            </a:r>
          </a:p>
          <a:p>
            <a:pPr marL="228600" indent="-228600">
              <a:spcBef>
                <a:spcPts val="0"/>
              </a:spcBef>
            </a:pPr>
            <a:endParaRPr lang="hr-HR" sz="1200" dirty="0" smtClean="0">
              <a:solidFill>
                <a:schemeClr val="tx1"/>
              </a:solidFill>
            </a:endParaRPr>
          </a:p>
          <a:p>
            <a:pPr marL="228600" indent="-228600">
              <a:spcBef>
                <a:spcPts val="0"/>
              </a:spcBef>
              <a:buAutoNum type="arabicPeriod" startAt="3"/>
            </a:pPr>
            <a:endParaRPr lang="hr-HR" sz="1200" dirty="0" smtClean="0">
              <a:solidFill>
                <a:schemeClr val="tx1"/>
              </a:solidFill>
            </a:endParaRPr>
          </a:p>
        </p:txBody>
      </p:sp>
      <p:sp>
        <p:nvSpPr>
          <p:cNvPr id="6" name="Titel 4"/>
          <p:cNvSpPr>
            <a:spLocks noGrp="1"/>
          </p:cNvSpPr>
          <p:nvPr>
            <p:ph type="ctrTitle"/>
          </p:nvPr>
        </p:nvSpPr>
        <p:spPr bwMode="gray">
          <a:xfrm>
            <a:off x="1346647" y="441778"/>
            <a:ext cx="6480000" cy="862986"/>
          </a:xfrm>
        </p:spPr>
        <p:txBody>
          <a:bodyPr/>
          <a:lstStyle/>
          <a:p>
            <a:r>
              <a:rPr lang="hr-HR" sz="3600" dirty="0" smtClean="0"/>
              <a:t>ZHC – Zero Harm Culture</a:t>
            </a:r>
            <a:endParaRPr lang="en-US" sz="3600" dirty="0"/>
          </a:p>
        </p:txBody>
      </p:sp>
      <p:pic>
        <p:nvPicPr>
          <p:cNvPr id="7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671" y="1190911"/>
            <a:ext cx="3951875" cy="566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4"/>
          <p:cNvSpPr>
            <a:spLocks noGrp="1"/>
          </p:cNvSpPr>
          <p:nvPr>
            <p:ph type="ctrTitle"/>
          </p:nvPr>
        </p:nvSpPr>
        <p:spPr bwMode="gray">
          <a:xfrm>
            <a:off x="1346647" y="564889"/>
            <a:ext cx="6480000" cy="739875"/>
          </a:xfrm>
        </p:spPr>
        <p:txBody>
          <a:bodyPr/>
          <a:lstStyle/>
          <a:p>
            <a:r>
              <a:rPr lang="hr-HR" sz="2800" dirty="0" err="1" smtClean="0"/>
              <a:t>Menagment</a:t>
            </a:r>
            <a:r>
              <a:rPr lang="hr-HR" sz="2800" dirty="0" smtClean="0"/>
              <a:t> safety walk</a:t>
            </a:r>
            <a:endParaRPr lang="en-US" sz="2800" dirty="0"/>
          </a:p>
        </p:txBody>
      </p:sp>
      <p:pic>
        <p:nvPicPr>
          <p:cNvPr id="5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5139" y="1700808"/>
            <a:ext cx="6250809" cy="19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5883151" y="1700808"/>
            <a:ext cx="3564396" cy="1188132"/>
          </a:xfrm>
          <a:prstGeom prst="ellipse">
            <a:avLst/>
          </a:prstGeom>
          <a:noFill/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543" y="1352423"/>
            <a:ext cx="8604956" cy="531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4"/>
          <p:cNvSpPr>
            <a:spLocks noGrp="1"/>
          </p:cNvSpPr>
          <p:nvPr>
            <p:ph type="ctrTitle"/>
          </p:nvPr>
        </p:nvSpPr>
        <p:spPr bwMode="gray">
          <a:xfrm>
            <a:off x="1346647" y="564889"/>
            <a:ext cx="6480000" cy="739875"/>
          </a:xfrm>
        </p:spPr>
        <p:txBody>
          <a:bodyPr/>
          <a:lstStyle/>
          <a:p>
            <a:r>
              <a:rPr lang="hr-HR" sz="2800" dirty="0" err="1" smtClean="0"/>
              <a:t>Menagment</a:t>
            </a:r>
            <a:r>
              <a:rPr lang="hr-HR" sz="2800" dirty="0" smtClean="0"/>
              <a:t> safety walk</a:t>
            </a:r>
            <a:endParaRPr lang="en-US" sz="2800" dirty="0"/>
          </a:p>
        </p:txBody>
      </p:sp>
      <p:pic>
        <p:nvPicPr>
          <p:cNvPr id="7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6787" y="1412776"/>
            <a:ext cx="70470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9255" y="3640123"/>
            <a:ext cx="4190938" cy="19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6819255" y="4436284"/>
            <a:ext cx="3564396" cy="1188132"/>
          </a:xfrm>
          <a:prstGeom prst="ellipse">
            <a:avLst/>
          </a:prstGeom>
          <a:noFill/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 err="1">
              <a:solidFill>
                <a:schemeClr val="tx1"/>
              </a:solidFill>
            </a:endParaRPr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527" y="3681028"/>
            <a:ext cx="4204395" cy="190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36004" y="4436284"/>
            <a:ext cx="3564396" cy="1188132"/>
          </a:xfrm>
          <a:prstGeom prst="ellipse">
            <a:avLst/>
          </a:prstGeom>
          <a:noFill/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 err="1">
              <a:solidFill>
                <a:schemeClr val="tx1"/>
              </a:solidFill>
            </a:endParaRPr>
          </a:p>
        </p:txBody>
      </p:sp>
      <p:sp>
        <p:nvSpPr>
          <p:cNvPr id="8" name="Titel 4"/>
          <p:cNvSpPr>
            <a:spLocks noGrp="1"/>
          </p:cNvSpPr>
          <p:nvPr>
            <p:ph type="ctrTitle"/>
          </p:nvPr>
        </p:nvSpPr>
        <p:spPr bwMode="gray">
          <a:xfrm>
            <a:off x="1346647" y="564889"/>
            <a:ext cx="6480000" cy="739875"/>
          </a:xfrm>
        </p:spPr>
        <p:txBody>
          <a:bodyPr/>
          <a:lstStyle/>
          <a:p>
            <a:r>
              <a:rPr lang="hr-HR" sz="2800" dirty="0" smtClean="0"/>
              <a:t>KPT &amp; ZIRS suradnja</a:t>
            </a:r>
            <a:endParaRPr lang="en-US" sz="2800" dirty="0"/>
          </a:p>
        </p:txBody>
      </p:sp>
      <p:pic>
        <p:nvPicPr>
          <p:cNvPr id="9" name="Picture 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2731" y="1808820"/>
            <a:ext cx="726615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4"/>
          <p:cNvSpPr>
            <a:spLocks noGrp="1"/>
          </p:cNvSpPr>
          <p:nvPr>
            <p:ph type="ctrTitle"/>
          </p:nvPr>
        </p:nvSpPr>
        <p:spPr bwMode="gray">
          <a:xfrm>
            <a:off x="1346647" y="564889"/>
            <a:ext cx="6480000" cy="739875"/>
          </a:xfrm>
        </p:spPr>
        <p:txBody>
          <a:bodyPr/>
          <a:lstStyle/>
          <a:p>
            <a:r>
              <a:rPr lang="hr-HR" sz="2800" dirty="0" smtClean="0"/>
              <a:t>KPT &amp; ZIRS Rezultat </a:t>
            </a:r>
            <a:endParaRPr lang="en-US" sz="2800" dirty="0"/>
          </a:p>
        </p:txBody>
      </p:sp>
      <p:pic>
        <p:nvPicPr>
          <p:cNvPr id="7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551" y="1382583"/>
            <a:ext cx="3204356" cy="222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13431" t="10405" r="50366" b="32613"/>
          <a:stretch>
            <a:fillRect/>
          </a:stretch>
        </p:blipFill>
        <p:spPr bwMode="auto">
          <a:xfrm>
            <a:off x="9574514" y="4798316"/>
            <a:ext cx="1774301" cy="174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8006" y="1304764"/>
            <a:ext cx="6250809" cy="19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511" y="5265204"/>
            <a:ext cx="6312962" cy="154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4"/>
          <p:cNvSpPr>
            <a:spLocks noGrp="1"/>
          </p:cNvSpPr>
          <p:nvPr>
            <p:ph type="ctrTitle"/>
          </p:nvPr>
        </p:nvSpPr>
        <p:spPr bwMode="gray">
          <a:xfrm>
            <a:off x="1346647" y="564889"/>
            <a:ext cx="6480000" cy="739875"/>
          </a:xfrm>
        </p:spPr>
        <p:txBody>
          <a:bodyPr/>
          <a:lstStyle/>
          <a:p>
            <a:r>
              <a:rPr lang="hr-HR" sz="2800" dirty="0" smtClean="0"/>
              <a:t>Sustavi u KPT-u</a:t>
            </a:r>
            <a:endParaRPr lang="en-US" sz="2800" dirty="0"/>
          </a:p>
        </p:txBody>
      </p:sp>
      <p:pic>
        <p:nvPicPr>
          <p:cNvPr id="8" name="Picture 5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4046947" y="2024844"/>
            <a:ext cx="900100" cy="648072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8943491" y="3356992"/>
            <a:ext cx="1440160" cy="1441324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6603231" y="5805264"/>
            <a:ext cx="2971283" cy="144016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770583" y="3717032"/>
            <a:ext cx="576064" cy="1548172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30923" y="3573016"/>
            <a:ext cx="438261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hr-HR" sz="4800" b="1" dirty="0" smtClean="0">
                <a:solidFill>
                  <a:schemeClr val="bg1"/>
                </a:solidFill>
              </a:rPr>
              <a:t>Sigurno radno </a:t>
            </a:r>
          </a:p>
          <a:p>
            <a:pPr>
              <a:spcBef>
                <a:spcPts val="0"/>
              </a:spcBef>
            </a:pPr>
            <a:r>
              <a:rPr lang="hr-HR" sz="4800" b="1" dirty="0" smtClean="0">
                <a:solidFill>
                  <a:schemeClr val="bg1"/>
                </a:solidFill>
              </a:rPr>
              <a:t>       mjesto</a:t>
            </a:r>
            <a:endParaRPr lang="en-US" sz="4800" b="1" dirty="0" err="1" smtClean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398875" y="3248980"/>
            <a:ext cx="4783336" cy="1945380"/>
          </a:xfrm>
          <a:prstGeom prst="ellipse">
            <a:avLst/>
          </a:prstGeom>
          <a:noFill/>
          <a:ln>
            <a:solidFill>
              <a:srgbClr val="00B050"/>
            </a:solidFill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35785" y="4761148"/>
          <a:ext cx="6623631" cy="1800201"/>
        </p:xfrm>
        <a:graphic>
          <a:graphicData uri="http://schemas.openxmlformats.org/drawingml/2006/table">
            <a:tbl>
              <a:tblPr/>
              <a:tblGrid>
                <a:gridCol w="1648801"/>
                <a:gridCol w="994966"/>
                <a:gridCol w="994966"/>
                <a:gridCol w="994966"/>
                <a:gridCol w="994966"/>
                <a:gridCol w="994966"/>
              </a:tblGrid>
              <a:tr h="3273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Times New Roman"/>
                          <a:ea typeface="Times New Roman"/>
                          <a:cs typeface="Times New Roman"/>
                        </a:rPr>
                        <a:t>Godina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latin typeface="Times New Roman"/>
                          <a:ea typeface="Times New Roman"/>
                          <a:cs typeface="Times New Roman"/>
                        </a:rPr>
                        <a:t>FY 2013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latin typeface="Times New Roman"/>
                          <a:ea typeface="Times New Roman"/>
                          <a:cs typeface="Times New Roman"/>
                        </a:rPr>
                        <a:t>FY 2014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latin typeface="Times New Roman"/>
                          <a:ea typeface="Times New Roman"/>
                          <a:cs typeface="Times New Roman"/>
                        </a:rPr>
                        <a:t>FY 2015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latin typeface="Times New Roman"/>
                          <a:ea typeface="Times New Roman"/>
                          <a:cs typeface="Times New Roman"/>
                        </a:rPr>
                        <a:t>FY 2016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008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FY 2017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Broj ozljeda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0066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99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Broj zaposlenika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99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518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99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99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99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99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FFFF99"/>
                          </a:solidFill>
                          <a:highlight>
                            <a:srgbClr val="80808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Dani  bolovanja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FFFF99"/>
                          </a:solidFill>
                          <a:highlight>
                            <a:srgbClr val="80808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185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99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FFFF99"/>
                          </a:solidFill>
                          <a:highlight>
                            <a:srgbClr val="80808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FFFF99"/>
                          </a:solidFill>
                          <a:highlight>
                            <a:srgbClr val="80808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228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FFFF99"/>
                          </a:solidFill>
                          <a:highlight>
                            <a:srgbClr val="80808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AFR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1,15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0,63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0,84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1,3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0,38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374539" y="1364196"/>
            <a:ext cx="1219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Grafički prikaz ozljeda na mjestu rada za period  ( 2013 - 2017 ) 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0353" name="Object 1"/>
          <p:cNvGraphicFramePr>
            <a:graphicFrameLocks noChangeAspect="1"/>
          </p:cNvGraphicFramePr>
          <p:nvPr/>
        </p:nvGraphicFramePr>
        <p:xfrm>
          <a:off x="374539" y="1364196"/>
          <a:ext cx="8839480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4" name="Chart" r:id="rId3" imgW="5631083" imgH="2019246" progId="MSGraph.Chart.8">
                  <p:embed/>
                </p:oleObj>
              </mc:Choice>
              <mc:Fallback>
                <p:oleObj name="Chart" r:id="rId3" imgW="5631083" imgH="2019246" progId="MSGraph.Chart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39" y="1364196"/>
                        <a:ext cx="8839480" cy="31683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457200"/>
            <a:ext cx="1219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el 4"/>
          <p:cNvSpPr>
            <a:spLocks noGrp="1"/>
          </p:cNvSpPr>
          <p:nvPr>
            <p:ph type="ctrTitle"/>
          </p:nvPr>
        </p:nvSpPr>
        <p:spPr bwMode="gray">
          <a:xfrm>
            <a:off x="1490663" y="481068"/>
            <a:ext cx="6480000" cy="739875"/>
          </a:xfrm>
        </p:spPr>
        <p:txBody>
          <a:bodyPr/>
          <a:lstStyle/>
          <a:p>
            <a:r>
              <a:rPr lang="hr-HR" sz="2800" dirty="0" smtClean="0"/>
              <a:t>Sustavi u KPT-u – Ozljede na radu</a:t>
            </a:r>
            <a:endParaRPr lang="en-US" sz="2800" dirty="0"/>
          </a:p>
        </p:txBody>
      </p:sp>
      <p:pic>
        <p:nvPicPr>
          <p:cNvPr id="9" name="Picture 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543" y="260648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85731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3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Picture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ctrTitle"/>
          </p:nvPr>
        </p:nvSpPr>
        <p:spPr bwMode="gray">
          <a:xfrm>
            <a:off x="1346647" y="325082"/>
            <a:ext cx="6480000" cy="986097"/>
          </a:xfrm>
        </p:spPr>
        <p:txBody>
          <a:bodyPr/>
          <a:lstStyle/>
          <a:p>
            <a:r>
              <a:rPr lang="hr-HR" dirty="0" smtClean="0"/>
              <a:t>Bio / </a:t>
            </a:r>
            <a:r>
              <a:rPr lang="hr-HR" dirty="0" err="1" smtClean="0"/>
              <a:t>Background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4519" y="2401141"/>
            <a:ext cx="11629292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hr-HR" sz="2000" dirty="0" smtClean="0">
                <a:solidFill>
                  <a:srgbClr val="FFFFFF"/>
                </a:solidFill>
              </a:rPr>
              <a:t>Ivica Željković 	</a:t>
            </a:r>
          </a:p>
          <a:p>
            <a:pPr>
              <a:spcBef>
                <a:spcPts val="0"/>
              </a:spcBef>
            </a:pPr>
            <a:r>
              <a:rPr lang="hr-HR" sz="2000" dirty="0" smtClean="0">
                <a:solidFill>
                  <a:srgbClr val="FFFFFF"/>
                </a:solidFill>
              </a:rPr>
              <a:t>		- HSE Expert</a:t>
            </a:r>
          </a:p>
          <a:p>
            <a:pPr>
              <a:spcBef>
                <a:spcPts val="0"/>
              </a:spcBef>
            </a:pPr>
            <a:r>
              <a:rPr lang="hr-HR" sz="2000" dirty="0" smtClean="0">
                <a:solidFill>
                  <a:srgbClr val="FFFFFF"/>
                </a:solidFill>
              </a:rPr>
              <a:t>		- Stručnjak zaštite na radu, zaštite od požara te zaštite okoliša</a:t>
            </a:r>
          </a:p>
          <a:p>
            <a:pPr>
              <a:spcBef>
                <a:spcPts val="0"/>
              </a:spcBef>
            </a:pPr>
            <a:r>
              <a:rPr lang="hr-HR" sz="2000" dirty="0" smtClean="0">
                <a:solidFill>
                  <a:srgbClr val="FFFFFF"/>
                </a:solidFill>
              </a:rPr>
              <a:t>		- Lead auditor za sustave ISO 14001 i OHSAS 18000 prema IRCA CERT</a:t>
            </a:r>
          </a:p>
          <a:p>
            <a:pPr>
              <a:spcBef>
                <a:spcPts val="0"/>
              </a:spcBef>
            </a:pPr>
            <a:r>
              <a:rPr lang="hr-HR" sz="2000" dirty="0" smtClean="0">
                <a:solidFill>
                  <a:srgbClr val="FFFFFF"/>
                </a:solidFill>
              </a:rPr>
              <a:t> 		- Stručni ispit Zaštite na radu</a:t>
            </a:r>
          </a:p>
          <a:p>
            <a:pPr>
              <a:spcBef>
                <a:spcPts val="0"/>
              </a:spcBef>
            </a:pPr>
            <a:r>
              <a:rPr lang="hr-HR" sz="2000" dirty="0" smtClean="0">
                <a:solidFill>
                  <a:srgbClr val="FFFFFF"/>
                </a:solidFill>
              </a:rPr>
              <a:t>		- Stručni ispit Zaštite od požara</a:t>
            </a:r>
          </a:p>
          <a:p>
            <a:pPr>
              <a:spcBef>
                <a:spcPts val="0"/>
              </a:spcBef>
            </a:pPr>
            <a:r>
              <a:rPr lang="hr-HR" sz="2000" dirty="0" smtClean="0">
                <a:solidFill>
                  <a:srgbClr val="FFFFFF"/>
                </a:solidFill>
              </a:rPr>
              <a:t>		- Interni auditor za sustave ISO 9001, 14001, 18001 i 19001</a:t>
            </a:r>
          </a:p>
          <a:p>
            <a:pPr>
              <a:spcBef>
                <a:spcPts val="0"/>
              </a:spcBef>
            </a:pPr>
            <a:r>
              <a:rPr lang="hr-HR" sz="2000" dirty="0" smtClean="0">
                <a:solidFill>
                  <a:srgbClr val="FFFFFF"/>
                </a:solidFill>
              </a:rPr>
              <a:t>		- Član radnih skupina za 6S sustave, 3i sustav.</a:t>
            </a:r>
          </a:p>
          <a:p>
            <a:pPr>
              <a:spcBef>
                <a:spcPts val="0"/>
              </a:spcBef>
            </a:pPr>
            <a:r>
              <a:rPr lang="hr-HR" sz="2000" dirty="0" smtClean="0">
                <a:solidFill>
                  <a:srgbClr val="FFFFFF"/>
                </a:solidFill>
              </a:rPr>
              <a:t>		- Voditelj ZHC tima</a:t>
            </a:r>
          </a:p>
          <a:p>
            <a:pPr>
              <a:spcBef>
                <a:spcPts val="0"/>
              </a:spcBef>
            </a:pPr>
            <a:r>
              <a:rPr lang="hr-HR" dirty="0" smtClean="0">
                <a:solidFill>
                  <a:schemeClr val="tx1"/>
                </a:solidFill>
              </a:rPr>
              <a:t>		 </a:t>
            </a:r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11" name="Picture 5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76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/>
          <p:cNvSpPr>
            <a:spLocks noGrp="1"/>
          </p:cNvSpPr>
          <p:nvPr>
            <p:ph type="ctrTitle"/>
          </p:nvPr>
        </p:nvSpPr>
        <p:spPr bwMode="gray">
          <a:xfrm>
            <a:off x="1490663" y="44624"/>
            <a:ext cx="6480000" cy="739875"/>
          </a:xfrm>
        </p:spPr>
        <p:txBody>
          <a:bodyPr/>
          <a:lstStyle/>
          <a:p>
            <a:r>
              <a:rPr lang="hr-HR" sz="2800" dirty="0" smtClean="0"/>
              <a:t>Detalj iz pogona KPT-a</a:t>
            </a:r>
            <a:endParaRPr lang="en-US" sz="2800" dirty="0"/>
          </a:p>
        </p:txBody>
      </p:sp>
      <p:pic>
        <p:nvPicPr>
          <p:cNvPr id="4" name="Picture 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543" y="260648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2" descr="D:\Server ZNR\ZIRS podaci\Predavanje ZIRS\DJI_0088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807" y="784499"/>
            <a:ext cx="5960602" cy="6028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543" y="260648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06587" y="1448780"/>
            <a:ext cx="81009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6600" b="1" dirty="0" smtClean="0">
                <a:solidFill>
                  <a:schemeClr val="bg1"/>
                </a:solidFill>
                <a:cs typeface="Arial" pitchFamily="34" charset="0"/>
              </a:rPr>
              <a:t>Hvala na pažnji!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86507" y="3439542"/>
            <a:ext cx="489108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Ivica</a:t>
            </a:r>
            <a:r>
              <a:rPr kumimoji="0" lang="hr-HR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Ž</a:t>
            </a:r>
            <a:r>
              <a:rPr kumimoji="0" lang="en-US" b="1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eljkovi</a:t>
            </a:r>
            <a:r>
              <a:rPr kumimoji="0" lang="hr-HR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ć</a:t>
            </a:r>
            <a:endParaRPr kumimoji="0" lang="en-US" b="0" i="0" u="none" strike="noStrike" cap="none" normalizeH="0" baseline="0" dirty="0" smtClean="0" bmk="_MailAutoSig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Stru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č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njak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za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SimSun" pitchFamily="2" charset="-122"/>
                <a:cs typeface="Arial" pitchFamily="34" charset="0"/>
              </a:rPr>
              <a:t>š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tite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na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radu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i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za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SimSun" pitchFamily="2" charset="-122"/>
                <a:cs typeface="Arial" pitchFamily="34" charset="0"/>
              </a:rPr>
              <a:t>š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tite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od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po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ž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ara</a:t>
            </a:r>
            <a:endParaRPr kumimoji="0" lang="en-US" b="0" i="0" u="none" strike="noStrike" cap="none" normalizeH="0" baseline="0" dirty="0" smtClean="0" bmk="_MailAutoSig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EM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TR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LPT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KPT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OS</a:t>
            </a: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b="0" i="0" u="none" strike="noStrike" cap="none" normalizeH="0" baseline="0" dirty="0" smtClean="0" bmk="_MailAutoSig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Kon</a:t>
            </a:r>
            <a:r>
              <a:rPr kumimoji="0" lang="hr-HR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č</a:t>
            </a:r>
            <a:r>
              <a:rPr kumimoji="0" lang="en-US" b="1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ar</a:t>
            </a:r>
            <a:r>
              <a:rPr kumimoji="0" lang="en-US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SimSun" pitchFamily="2" charset="-122"/>
                <a:cs typeface="Arial" pitchFamily="34" charset="0"/>
              </a:rPr>
              <a:t> </a:t>
            </a:r>
            <a:r>
              <a:rPr kumimoji="0" lang="en-US" b="1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Energetski</a:t>
            </a:r>
            <a:r>
              <a:rPr kumimoji="0" lang="hr-HR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transformatori</a:t>
            </a:r>
            <a:r>
              <a:rPr kumimoji="0" lang="hr-HR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d</a:t>
            </a:r>
            <a:r>
              <a:rPr kumimoji="0" lang="hr-HR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.</a:t>
            </a:r>
            <a:r>
              <a:rPr kumimoji="0" lang="en-US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o</a:t>
            </a:r>
            <a:r>
              <a:rPr kumimoji="0" lang="hr-HR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.</a:t>
            </a:r>
            <a:r>
              <a:rPr kumimoji="0" lang="en-US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o</a:t>
            </a:r>
            <a:r>
              <a:rPr kumimoji="0" lang="hr-HR" b="1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 bmk="_MailAutoSig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Zajedni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č</a:t>
            </a:r>
            <a:r>
              <a:rPr kumimoji="0" lang="de-DE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ko</a:t>
            </a:r>
            <a:r>
              <a:rPr kumimoji="0" lang="de-DE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SimSun" pitchFamily="2" charset="-122"/>
                <a:cs typeface="Arial" pitchFamily="34" charset="0"/>
              </a:rPr>
              <a:t> </a:t>
            </a:r>
            <a:r>
              <a:rPr kumimoji="0" lang="de-DE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dru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SimSun" pitchFamily="2" charset="-122"/>
                <a:cs typeface="Arial" pitchFamily="34" charset="0"/>
              </a:rPr>
              <a:t>š</a:t>
            </a:r>
            <a:r>
              <a:rPr kumimoji="0" lang="de-DE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tvo</a:t>
            </a:r>
            <a:r>
              <a:rPr kumimoji="0" lang="de-DE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Siemens AG</a:t>
            </a:r>
            <a:r>
              <a:rPr kumimoji="0" lang="de-DE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SimSun" pitchFamily="2" charset="-122"/>
                <a:cs typeface="Arial" pitchFamily="34" charset="0"/>
              </a:rPr>
              <a:t> </a:t>
            </a:r>
            <a:r>
              <a:rPr kumimoji="0" lang="de-DE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i </a:t>
            </a:r>
            <a:r>
              <a:rPr kumimoji="0" lang="de-DE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Kon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č</a:t>
            </a:r>
            <a:r>
              <a:rPr kumimoji="0" lang="de-DE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ar</a:t>
            </a:r>
            <a:r>
              <a:rPr kumimoji="0" lang="de-DE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d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.</a:t>
            </a:r>
            <a:r>
              <a:rPr kumimoji="0" lang="de-DE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d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.</a:t>
            </a:r>
            <a:r>
              <a:rPr kumimoji="0" lang="de-DE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SimSun" pitchFamily="2" charset="-122"/>
                <a:cs typeface="Arial" pitchFamily="34" charset="0"/>
              </a:rPr>
              <a:t> </a:t>
            </a:r>
            <a:endParaRPr kumimoji="0" lang="en-US" b="0" i="0" u="none" strike="noStrike" cap="none" normalizeH="0" baseline="0" dirty="0" smtClean="0" bmk="_MailAutoSig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b="0" i="0" u="none" strike="noStrike" cap="none" normalizeH="0" baseline="0" dirty="0" smtClean="0" bmk="_MailAutoSig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Josipa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Mokrovi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ć</a:t>
            </a: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a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12; 10090 </a:t>
            </a: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Zagreb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Hrvatska</a:t>
            </a:r>
            <a:endParaRPr kumimoji="0" lang="en-US" b="0" i="0" u="none" strike="noStrike" cap="none" normalizeH="0" baseline="0" dirty="0" smtClean="0" bmk="_MailAutoSig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e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-</a:t>
            </a: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mail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: 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ivica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.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zeljkovic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SimSun" pitchFamily="2" charset="-122"/>
                <a:cs typeface="Arial" pitchFamily="34" charset="0"/>
              </a:rPr>
              <a:t>©</a:t>
            </a:r>
            <a:r>
              <a:rPr kumimoji="0" lang="en-US" b="0" i="0" u="none" strike="noStrike" cap="none" normalizeH="0" baseline="0" dirty="0" err="1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siemens</a:t>
            </a:r>
            <a:r>
              <a:rPr kumimoji="0" lang="hr-HR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.</a:t>
            </a:r>
            <a:r>
              <a:rPr kumimoji="0" lang="en-US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com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zervirano mjesto sadržaja 2"/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Djelatnost društva KONČAR - Energetski transformatori, KPT, uključuje prodaju, razvoj, projektiranje, proizvodnju, ispitivanje i servisiranje sljedećeg asortimana energetskih transformatora:</a:t>
            </a: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endParaRPr kumimoji="0" lang="hr-HR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559" y="2852936"/>
            <a:ext cx="10786701" cy="311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el 4"/>
          <p:cNvSpPr txBox="1">
            <a:spLocks/>
          </p:cNvSpPr>
          <p:nvPr/>
        </p:nvSpPr>
        <p:spPr bwMode="gray">
          <a:xfrm>
            <a:off x="1346647" y="564889"/>
            <a:ext cx="6480000" cy="7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90000" rIns="216000" bIns="21600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Končar power transformers - KPT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778696" y="1268761"/>
            <a:ext cx="9768780" cy="5423346"/>
            <a:chOff x="207" y="1006"/>
            <a:chExt cx="5449" cy="2947"/>
          </a:xfrm>
        </p:grpSpPr>
        <p:sp>
          <p:nvSpPr>
            <p:cNvPr id="4" name="Text Box 46"/>
            <p:cNvSpPr txBox="1">
              <a:spLocks noChangeArrowheads="1"/>
            </p:cNvSpPr>
            <p:nvPr/>
          </p:nvSpPr>
          <p:spPr bwMode="auto">
            <a:xfrm>
              <a:off x="490" y="3734"/>
              <a:ext cx="939" cy="2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tIns="28800" bIns="28800">
              <a:spAutoFit/>
            </a:bodyPr>
            <a:lstStyle/>
            <a:p>
              <a:pPr algn="ctr" eaLnBrk="0" hangingPunct="0"/>
              <a:r>
                <a:rPr lang="hr-HR" b="0">
                  <a:latin typeface="Arial Narrow" pitchFamily="34" charset="0"/>
                </a:rPr>
                <a:t>Today</a:t>
              </a:r>
            </a:p>
          </p:txBody>
        </p:sp>
        <p:sp>
          <p:nvSpPr>
            <p:cNvPr id="5" name="Text Box 47"/>
            <p:cNvSpPr txBox="1">
              <a:spLocks noChangeArrowheads="1"/>
            </p:cNvSpPr>
            <p:nvPr/>
          </p:nvSpPr>
          <p:spPr bwMode="auto">
            <a:xfrm>
              <a:off x="1539" y="3734"/>
              <a:ext cx="1714" cy="2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tIns="28800" bIns="28800">
              <a:spAutoFit/>
            </a:bodyPr>
            <a:lstStyle/>
            <a:p>
              <a:r>
                <a:rPr lang="hr-HR" b="0">
                  <a:latin typeface="Arial Narrow" pitchFamily="34" charset="0"/>
                </a:rPr>
                <a:t>  Total </a:t>
              </a:r>
              <a:r>
                <a:rPr lang="en-GB" b="0">
                  <a:latin typeface="Arial Narrow" pitchFamily="34" charset="0"/>
                </a:rPr>
                <a:t>area:    ~ 41</a:t>
              </a:r>
              <a:r>
                <a:rPr lang="hr-HR" b="0">
                  <a:latin typeface="Arial Narrow" pitchFamily="34" charset="0"/>
                </a:rPr>
                <a:t>.867 m</a:t>
              </a:r>
              <a:r>
                <a:rPr lang="hr-HR" b="0" baseline="30000">
                  <a:latin typeface="Arial Narrow" pitchFamily="34" charset="0"/>
                </a:rPr>
                <a:t>2</a:t>
              </a:r>
            </a:p>
          </p:txBody>
        </p:sp>
        <p:sp>
          <p:nvSpPr>
            <p:cNvPr id="6" name="Text Box 48"/>
            <p:cNvSpPr txBox="1">
              <a:spLocks noChangeArrowheads="1"/>
            </p:cNvSpPr>
            <p:nvPr/>
          </p:nvSpPr>
          <p:spPr bwMode="auto">
            <a:xfrm>
              <a:off x="3347" y="3738"/>
              <a:ext cx="1844" cy="2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tIns="28800" bIns="28800">
              <a:spAutoFit/>
            </a:bodyPr>
            <a:lstStyle/>
            <a:p>
              <a:r>
                <a:rPr lang="hr-HR" b="0">
                  <a:latin typeface="Arial Narrow" pitchFamily="34" charset="0"/>
                </a:rPr>
                <a:t>  </a:t>
              </a:r>
              <a:r>
                <a:rPr lang="en-GB" b="0">
                  <a:latin typeface="Arial Narrow" pitchFamily="34" charset="0"/>
                </a:rPr>
                <a:t>Under the Roof:   ~ </a:t>
              </a:r>
              <a:r>
                <a:rPr lang="hr-HR" b="0">
                  <a:latin typeface="Arial Narrow" pitchFamily="34" charset="0"/>
                </a:rPr>
                <a:t>20.700</a:t>
              </a:r>
              <a:r>
                <a:rPr lang="en-GB" b="0">
                  <a:latin typeface="Arial Narrow" pitchFamily="34" charset="0"/>
                </a:rPr>
                <a:t> m</a:t>
              </a:r>
              <a:r>
                <a:rPr lang="en-GB" b="0" baseline="30000">
                  <a:latin typeface="Arial Narrow" pitchFamily="34" charset="0"/>
                </a:rPr>
                <a:t>2</a:t>
              </a:r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auto">
            <a:xfrm>
              <a:off x="243" y="2415"/>
              <a:ext cx="5413" cy="1324"/>
            </a:xfrm>
            <a:custGeom>
              <a:avLst/>
              <a:gdLst>
                <a:gd name="T0" fmla="*/ 0 w 5250"/>
                <a:gd name="T1" fmla="*/ 1052 h 1080"/>
                <a:gd name="T2" fmla="*/ 1864 w 5250"/>
                <a:gd name="T3" fmla="*/ 0 h 1080"/>
                <a:gd name="T4" fmla="*/ 1983 w 5250"/>
                <a:gd name="T5" fmla="*/ 603 h 1080"/>
                <a:gd name="T6" fmla="*/ 2685 w 5250"/>
                <a:gd name="T7" fmla="*/ 299 h 1080"/>
                <a:gd name="T8" fmla="*/ 4700 w 5250"/>
                <a:gd name="T9" fmla="*/ 6756 h 1080"/>
                <a:gd name="T10" fmla="*/ 6913 w 5250"/>
                <a:gd name="T11" fmla="*/ 5667 h 1080"/>
                <a:gd name="T12" fmla="*/ 6866 w 5250"/>
                <a:gd name="T13" fmla="*/ 5556 h 10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50"/>
                <a:gd name="T22" fmla="*/ 0 h 1080"/>
                <a:gd name="T23" fmla="*/ 5250 w 5250"/>
                <a:gd name="T24" fmla="*/ 1080 h 10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50" h="1080">
                  <a:moveTo>
                    <a:pt x="0" y="168"/>
                  </a:moveTo>
                  <a:lnTo>
                    <a:pt x="1416" y="0"/>
                  </a:lnTo>
                  <a:lnTo>
                    <a:pt x="1506" y="96"/>
                  </a:lnTo>
                  <a:lnTo>
                    <a:pt x="2040" y="48"/>
                  </a:lnTo>
                  <a:lnTo>
                    <a:pt x="3570" y="1080"/>
                  </a:lnTo>
                  <a:cubicBezTo>
                    <a:pt x="4130" y="1020"/>
                    <a:pt x="5250" y="343"/>
                    <a:pt x="5250" y="906"/>
                  </a:cubicBezTo>
                  <a:lnTo>
                    <a:pt x="5214" y="888"/>
                  </a:lnTo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32"/>
            <p:cNvGrpSpPr>
              <a:grpSpLocks/>
            </p:cNvGrpSpPr>
            <p:nvPr/>
          </p:nvGrpSpPr>
          <p:grpSpPr bwMode="auto">
            <a:xfrm>
              <a:off x="207" y="1006"/>
              <a:ext cx="5281" cy="2755"/>
              <a:chOff x="352" y="1126"/>
              <a:chExt cx="5281" cy="2755"/>
            </a:xfrm>
          </p:grpSpPr>
          <p:pic>
            <p:nvPicPr>
              <p:cNvPr id="9" name="Picture 23" descr="PICT7174-01a Kopie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65" y="1165"/>
                <a:ext cx="5265" cy="2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Freeform 24"/>
              <p:cNvSpPr>
                <a:spLocks/>
              </p:cNvSpPr>
              <p:nvPr/>
            </p:nvSpPr>
            <p:spPr bwMode="auto">
              <a:xfrm>
                <a:off x="357" y="2243"/>
                <a:ext cx="3419" cy="1628"/>
              </a:xfrm>
              <a:custGeom>
                <a:avLst/>
                <a:gdLst>
                  <a:gd name="T0" fmla="*/ 12 w 3316"/>
                  <a:gd name="T1" fmla="*/ 2501 h 1328"/>
                  <a:gd name="T2" fmla="*/ 811 w 3316"/>
                  <a:gd name="T3" fmla="*/ 2048 h 1328"/>
                  <a:gd name="T4" fmla="*/ 796 w 3316"/>
                  <a:gd name="T5" fmla="*/ 401 h 1328"/>
                  <a:gd name="T6" fmla="*/ 1586 w 3316"/>
                  <a:gd name="T7" fmla="*/ 25 h 1328"/>
                  <a:gd name="T8" fmla="*/ 1617 w 3316"/>
                  <a:gd name="T9" fmla="*/ 0 h 1328"/>
                  <a:gd name="T10" fmla="*/ 2027 w 3316"/>
                  <a:gd name="T11" fmla="*/ 1727 h 1328"/>
                  <a:gd name="T12" fmla="*/ 2648 w 3316"/>
                  <a:gd name="T13" fmla="*/ 1426 h 1328"/>
                  <a:gd name="T14" fmla="*/ 4367 w 3316"/>
                  <a:gd name="T15" fmla="*/ 8308 h 1328"/>
                  <a:gd name="T16" fmla="*/ 0 w 3316"/>
                  <a:gd name="T17" fmla="*/ 8252 h 1328"/>
                  <a:gd name="T18" fmla="*/ 12 w 3316"/>
                  <a:gd name="T19" fmla="*/ 2501 h 13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316"/>
                  <a:gd name="T31" fmla="*/ 0 h 1328"/>
                  <a:gd name="T32" fmla="*/ 3316 w 3316"/>
                  <a:gd name="T33" fmla="*/ 1328 h 13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316" h="1328">
                    <a:moveTo>
                      <a:pt x="12" y="400"/>
                    </a:moveTo>
                    <a:lnTo>
                      <a:pt x="616" y="328"/>
                    </a:lnTo>
                    <a:lnTo>
                      <a:pt x="604" y="64"/>
                    </a:lnTo>
                    <a:lnTo>
                      <a:pt x="1204" y="4"/>
                    </a:lnTo>
                    <a:lnTo>
                      <a:pt x="1228" y="0"/>
                    </a:lnTo>
                    <a:lnTo>
                      <a:pt x="1540" y="276"/>
                    </a:lnTo>
                    <a:lnTo>
                      <a:pt x="2012" y="228"/>
                    </a:lnTo>
                    <a:lnTo>
                      <a:pt x="3316" y="1328"/>
                    </a:lnTo>
                    <a:lnTo>
                      <a:pt x="0" y="1320"/>
                    </a:lnTo>
                    <a:lnTo>
                      <a:pt x="12" y="400"/>
                    </a:lnTo>
                    <a:close/>
                  </a:path>
                </a:pathLst>
              </a:custGeom>
              <a:solidFill>
                <a:srgbClr val="FFFFFF">
                  <a:alpha val="39999"/>
                </a:srgbClr>
              </a:solidFill>
              <a:ln w="19050" cmpd="sng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25"/>
              <p:cNvSpPr>
                <a:spLocks noChangeArrowheads="1"/>
              </p:cNvSpPr>
              <p:nvPr/>
            </p:nvSpPr>
            <p:spPr bwMode="auto">
              <a:xfrm>
                <a:off x="3799" y="2233"/>
                <a:ext cx="66" cy="70"/>
              </a:xfrm>
              <a:prstGeom prst="rect">
                <a:avLst/>
              </a:prstGeom>
              <a:solidFill>
                <a:srgbClr val="DDDDDD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0" u="sng">
                  <a:latin typeface="Arial" charset="0"/>
                </a:endParaRPr>
              </a:p>
            </p:txBody>
          </p:sp>
          <p:sp>
            <p:nvSpPr>
              <p:cNvPr id="12" name="Freeform 26"/>
              <p:cNvSpPr>
                <a:spLocks/>
              </p:cNvSpPr>
              <p:nvPr/>
            </p:nvSpPr>
            <p:spPr bwMode="auto">
              <a:xfrm>
                <a:off x="2088" y="1862"/>
                <a:ext cx="633" cy="124"/>
              </a:xfrm>
              <a:custGeom>
                <a:avLst/>
                <a:gdLst>
                  <a:gd name="T0" fmla="*/ 808 w 614"/>
                  <a:gd name="T1" fmla="*/ 0 h 312"/>
                  <a:gd name="T2" fmla="*/ 0 w 614"/>
                  <a:gd name="T3" fmla="*/ 0 h 312"/>
                  <a:gd name="T4" fmla="*/ 14 w 614"/>
                  <a:gd name="T5" fmla="*/ 0 h 312"/>
                  <a:gd name="T6" fmla="*/ 33 w 614"/>
                  <a:gd name="T7" fmla="*/ 0 h 312"/>
                  <a:gd name="T8" fmla="*/ 70 w 614"/>
                  <a:gd name="T9" fmla="*/ 0 h 312"/>
                  <a:gd name="T10" fmla="*/ 91 w 614"/>
                  <a:gd name="T11" fmla="*/ 0 h 312"/>
                  <a:gd name="T12" fmla="*/ 106 w 614"/>
                  <a:gd name="T13" fmla="*/ 0 h 312"/>
                  <a:gd name="T14" fmla="*/ 139 w 614"/>
                  <a:gd name="T15" fmla="*/ 0 h 312"/>
                  <a:gd name="T16" fmla="*/ 158 w 614"/>
                  <a:gd name="T17" fmla="*/ 0 h 312"/>
                  <a:gd name="T18" fmla="*/ 158 w 614"/>
                  <a:gd name="T19" fmla="*/ 0 h 312"/>
                  <a:gd name="T20" fmla="*/ 168 w 614"/>
                  <a:gd name="T21" fmla="*/ 0 h 312"/>
                  <a:gd name="T22" fmla="*/ 173 w 614"/>
                  <a:gd name="T23" fmla="*/ 0 h 312"/>
                  <a:gd name="T24" fmla="*/ 208 w 614"/>
                  <a:gd name="T25" fmla="*/ 0 h 312"/>
                  <a:gd name="T26" fmla="*/ 240 w 614"/>
                  <a:gd name="T27" fmla="*/ 0 h 312"/>
                  <a:gd name="T28" fmla="*/ 252 w 614"/>
                  <a:gd name="T29" fmla="*/ 0 h 312"/>
                  <a:gd name="T30" fmla="*/ 281 w 614"/>
                  <a:gd name="T31" fmla="*/ 0 h 312"/>
                  <a:gd name="T32" fmla="*/ 324 w 614"/>
                  <a:gd name="T33" fmla="*/ 0 h 312"/>
                  <a:gd name="T34" fmla="*/ 342 w 614"/>
                  <a:gd name="T35" fmla="*/ 0 h 312"/>
                  <a:gd name="T36" fmla="*/ 339 w 614"/>
                  <a:gd name="T37" fmla="*/ 0 h 312"/>
                  <a:gd name="T38" fmla="*/ 360 w 614"/>
                  <a:gd name="T39" fmla="*/ 0 h 312"/>
                  <a:gd name="T40" fmla="*/ 400 w 614"/>
                  <a:gd name="T41" fmla="*/ 0 h 312"/>
                  <a:gd name="T42" fmla="*/ 435 w 614"/>
                  <a:gd name="T43" fmla="*/ 0 h 312"/>
                  <a:gd name="T44" fmla="*/ 431 w 614"/>
                  <a:gd name="T45" fmla="*/ 0 h 312"/>
                  <a:gd name="T46" fmla="*/ 455 w 614"/>
                  <a:gd name="T47" fmla="*/ 0 h 312"/>
                  <a:gd name="T48" fmla="*/ 497 w 614"/>
                  <a:gd name="T49" fmla="*/ 0 h 312"/>
                  <a:gd name="T50" fmla="*/ 507 w 614"/>
                  <a:gd name="T51" fmla="*/ 0 h 312"/>
                  <a:gd name="T52" fmla="*/ 523 w 614"/>
                  <a:gd name="T53" fmla="*/ 0 h 312"/>
                  <a:gd name="T54" fmla="*/ 563 w 614"/>
                  <a:gd name="T55" fmla="*/ 0 h 312"/>
                  <a:gd name="T56" fmla="*/ 569 w 614"/>
                  <a:gd name="T57" fmla="*/ 0 h 312"/>
                  <a:gd name="T58" fmla="*/ 612 w 614"/>
                  <a:gd name="T59" fmla="*/ 0 h 312"/>
                  <a:gd name="T60" fmla="*/ 633 w 614"/>
                  <a:gd name="T61" fmla="*/ 0 h 312"/>
                  <a:gd name="T62" fmla="*/ 666 w 614"/>
                  <a:gd name="T63" fmla="*/ 0 h 312"/>
                  <a:gd name="T64" fmla="*/ 706 w 614"/>
                  <a:gd name="T65" fmla="*/ 0 h 312"/>
                  <a:gd name="T66" fmla="*/ 753 w 614"/>
                  <a:gd name="T67" fmla="*/ 0 h 312"/>
                  <a:gd name="T68" fmla="*/ 808 w 614"/>
                  <a:gd name="T69" fmla="*/ 0 h 31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14"/>
                  <a:gd name="T106" fmla="*/ 0 h 312"/>
                  <a:gd name="T107" fmla="*/ 614 w 614"/>
                  <a:gd name="T108" fmla="*/ 312 h 31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14" h="312">
                    <a:moveTo>
                      <a:pt x="614" y="200"/>
                    </a:moveTo>
                    <a:lnTo>
                      <a:pt x="614" y="0"/>
                    </a:lnTo>
                    <a:lnTo>
                      <a:pt x="0" y="66"/>
                    </a:lnTo>
                    <a:lnTo>
                      <a:pt x="0" y="248"/>
                    </a:lnTo>
                    <a:lnTo>
                      <a:pt x="14" y="254"/>
                    </a:lnTo>
                    <a:lnTo>
                      <a:pt x="14" y="226"/>
                    </a:lnTo>
                    <a:lnTo>
                      <a:pt x="34" y="220"/>
                    </a:lnTo>
                    <a:lnTo>
                      <a:pt x="24" y="162"/>
                    </a:lnTo>
                    <a:lnTo>
                      <a:pt x="34" y="152"/>
                    </a:lnTo>
                    <a:lnTo>
                      <a:pt x="52" y="142"/>
                    </a:lnTo>
                    <a:lnTo>
                      <a:pt x="56" y="112"/>
                    </a:lnTo>
                    <a:lnTo>
                      <a:pt x="70" y="136"/>
                    </a:lnTo>
                    <a:lnTo>
                      <a:pt x="68" y="154"/>
                    </a:lnTo>
                    <a:lnTo>
                      <a:pt x="80" y="132"/>
                    </a:lnTo>
                    <a:lnTo>
                      <a:pt x="88" y="144"/>
                    </a:lnTo>
                    <a:lnTo>
                      <a:pt x="106" y="152"/>
                    </a:lnTo>
                    <a:lnTo>
                      <a:pt x="110" y="186"/>
                    </a:lnTo>
                    <a:lnTo>
                      <a:pt x="120" y="208"/>
                    </a:lnTo>
                    <a:lnTo>
                      <a:pt x="116" y="256"/>
                    </a:lnTo>
                    <a:lnTo>
                      <a:pt x="120" y="282"/>
                    </a:lnTo>
                    <a:lnTo>
                      <a:pt x="136" y="280"/>
                    </a:lnTo>
                    <a:lnTo>
                      <a:pt x="128" y="250"/>
                    </a:lnTo>
                    <a:lnTo>
                      <a:pt x="132" y="210"/>
                    </a:lnTo>
                    <a:lnTo>
                      <a:pt x="132" y="172"/>
                    </a:lnTo>
                    <a:lnTo>
                      <a:pt x="148" y="136"/>
                    </a:lnTo>
                    <a:lnTo>
                      <a:pt x="158" y="110"/>
                    </a:lnTo>
                    <a:lnTo>
                      <a:pt x="170" y="116"/>
                    </a:lnTo>
                    <a:lnTo>
                      <a:pt x="182" y="128"/>
                    </a:lnTo>
                    <a:lnTo>
                      <a:pt x="192" y="140"/>
                    </a:lnTo>
                    <a:lnTo>
                      <a:pt x="192" y="156"/>
                    </a:lnTo>
                    <a:lnTo>
                      <a:pt x="210" y="170"/>
                    </a:lnTo>
                    <a:lnTo>
                      <a:pt x="214" y="200"/>
                    </a:lnTo>
                    <a:lnTo>
                      <a:pt x="230" y="224"/>
                    </a:lnTo>
                    <a:lnTo>
                      <a:pt x="246" y="226"/>
                    </a:lnTo>
                    <a:lnTo>
                      <a:pt x="250" y="210"/>
                    </a:lnTo>
                    <a:lnTo>
                      <a:pt x="260" y="198"/>
                    </a:lnTo>
                    <a:lnTo>
                      <a:pt x="244" y="186"/>
                    </a:lnTo>
                    <a:lnTo>
                      <a:pt x="258" y="166"/>
                    </a:lnTo>
                    <a:lnTo>
                      <a:pt x="272" y="120"/>
                    </a:lnTo>
                    <a:lnTo>
                      <a:pt x="274" y="80"/>
                    </a:lnTo>
                    <a:lnTo>
                      <a:pt x="290" y="68"/>
                    </a:lnTo>
                    <a:lnTo>
                      <a:pt x="304" y="64"/>
                    </a:lnTo>
                    <a:lnTo>
                      <a:pt x="328" y="100"/>
                    </a:lnTo>
                    <a:lnTo>
                      <a:pt x="330" y="122"/>
                    </a:lnTo>
                    <a:lnTo>
                      <a:pt x="344" y="126"/>
                    </a:lnTo>
                    <a:lnTo>
                      <a:pt x="328" y="152"/>
                    </a:lnTo>
                    <a:lnTo>
                      <a:pt x="330" y="184"/>
                    </a:lnTo>
                    <a:lnTo>
                      <a:pt x="346" y="160"/>
                    </a:lnTo>
                    <a:lnTo>
                      <a:pt x="358" y="112"/>
                    </a:lnTo>
                    <a:lnTo>
                      <a:pt x="378" y="100"/>
                    </a:lnTo>
                    <a:lnTo>
                      <a:pt x="376" y="138"/>
                    </a:lnTo>
                    <a:lnTo>
                      <a:pt x="386" y="158"/>
                    </a:lnTo>
                    <a:lnTo>
                      <a:pt x="406" y="162"/>
                    </a:lnTo>
                    <a:lnTo>
                      <a:pt x="398" y="206"/>
                    </a:lnTo>
                    <a:lnTo>
                      <a:pt x="408" y="198"/>
                    </a:lnTo>
                    <a:lnTo>
                      <a:pt x="428" y="254"/>
                    </a:lnTo>
                    <a:lnTo>
                      <a:pt x="416" y="282"/>
                    </a:lnTo>
                    <a:lnTo>
                      <a:pt x="432" y="312"/>
                    </a:lnTo>
                    <a:lnTo>
                      <a:pt x="448" y="286"/>
                    </a:lnTo>
                    <a:lnTo>
                      <a:pt x="466" y="232"/>
                    </a:lnTo>
                    <a:lnTo>
                      <a:pt x="462" y="210"/>
                    </a:lnTo>
                    <a:lnTo>
                      <a:pt x="482" y="174"/>
                    </a:lnTo>
                    <a:lnTo>
                      <a:pt x="496" y="194"/>
                    </a:lnTo>
                    <a:lnTo>
                      <a:pt x="506" y="216"/>
                    </a:lnTo>
                    <a:lnTo>
                      <a:pt x="520" y="202"/>
                    </a:lnTo>
                    <a:lnTo>
                      <a:pt x="536" y="236"/>
                    </a:lnTo>
                    <a:lnTo>
                      <a:pt x="550" y="218"/>
                    </a:lnTo>
                    <a:lnTo>
                      <a:pt x="572" y="210"/>
                    </a:lnTo>
                    <a:lnTo>
                      <a:pt x="586" y="208"/>
                    </a:lnTo>
                    <a:lnTo>
                      <a:pt x="614" y="20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3" name="Freeform 27"/>
              <p:cNvSpPr>
                <a:spLocks/>
              </p:cNvSpPr>
              <p:nvPr/>
            </p:nvSpPr>
            <p:spPr bwMode="auto">
              <a:xfrm>
                <a:off x="1970" y="1860"/>
                <a:ext cx="118" cy="340"/>
              </a:xfrm>
              <a:custGeom>
                <a:avLst/>
                <a:gdLst>
                  <a:gd name="T0" fmla="*/ 114 w 118"/>
                  <a:gd name="T1" fmla="*/ 7 h 420"/>
                  <a:gd name="T2" fmla="*/ 6 w 118"/>
                  <a:gd name="T3" fmla="*/ 0 h 420"/>
                  <a:gd name="T4" fmla="*/ 0 w 118"/>
                  <a:gd name="T5" fmla="*/ 47 h 420"/>
                  <a:gd name="T6" fmla="*/ 2 w 118"/>
                  <a:gd name="T7" fmla="*/ 57 h 420"/>
                  <a:gd name="T8" fmla="*/ 4 w 118"/>
                  <a:gd name="T9" fmla="*/ 63 h 420"/>
                  <a:gd name="T10" fmla="*/ 42 w 118"/>
                  <a:gd name="T11" fmla="*/ 61 h 420"/>
                  <a:gd name="T12" fmla="*/ 42 w 118"/>
                  <a:gd name="T13" fmla="*/ 56 h 420"/>
                  <a:gd name="T14" fmla="*/ 36 w 118"/>
                  <a:gd name="T15" fmla="*/ 46 h 420"/>
                  <a:gd name="T16" fmla="*/ 40 w 118"/>
                  <a:gd name="T17" fmla="*/ 39 h 420"/>
                  <a:gd name="T18" fmla="*/ 58 w 118"/>
                  <a:gd name="T19" fmla="*/ 32 h 420"/>
                  <a:gd name="T20" fmla="*/ 76 w 118"/>
                  <a:gd name="T21" fmla="*/ 30 h 420"/>
                  <a:gd name="T22" fmla="*/ 84 w 118"/>
                  <a:gd name="T23" fmla="*/ 26 h 420"/>
                  <a:gd name="T24" fmla="*/ 86 w 118"/>
                  <a:gd name="T25" fmla="*/ 23 h 420"/>
                  <a:gd name="T26" fmla="*/ 100 w 118"/>
                  <a:gd name="T27" fmla="*/ 26 h 420"/>
                  <a:gd name="T28" fmla="*/ 118 w 118"/>
                  <a:gd name="T29" fmla="*/ 35 h 420"/>
                  <a:gd name="T30" fmla="*/ 114 w 118"/>
                  <a:gd name="T31" fmla="*/ 7 h 4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"/>
                  <a:gd name="T49" fmla="*/ 0 h 420"/>
                  <a:gd name="T50" fmla="*/ 118 w 118"/>
                  <a:gd name="T51" fmla="*/ 420 h 42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" h="420">
                    <a:moveTo>
                      <a:pt x="114" y="50"/>
                    </a:moveTo>
                    <a:lnTo>
                      <a:pt x="6" y="0"/>
                    </a:lnTo>
                    <a:lnTo>
                      <a:pt x="0" y="318"/>
                    </a:lnTo>
                    <a:lnTo>
                      <a:pt x="2" y="378"/>
                    </a:lnTo>
                    <a:lnTo>
                      <a:pt x="4" y="420"/>
                    </a:lnTo>
                    <a:lnTo>
                      <a:pt x="42" y="410"/>
                    </a:lnTo>
                    <a:lnTo>
                      <a:pt x="42" y="376"/>
                    </a:lnTo>
                    <a:lnTo>
                      <a:pt x="36" y="310"/>
                    </a:lnTo>
                    <a:lnTo>
                      <a:pt x="40" y="258"/>
                    </a:lnTo>
                    <a:lnTo>
                      <a:pt x="58" y="214"/>
                    </a:lnTo>
                    <a:lnTo>
                      <a:pt x="76" y="202"/>
                    </a:lnTo>
                    <a:lnTo>
                      <a:pt x="84" y="176"/>
                    </a:lnTo>
                    <a:lnTo>
                      <a:pt x="86" y="152"/>
                    </a:lnTo>
                    <a:lnTo>
                      <a:pt x="100" y="174"/>
                    </a:lnTo>
                    <a:lnTo>
                      <a:pt x="118" y="234"/>
                    </a:lnTo>
                    <a:lnTo>
                      <a:pt x="114" y="5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4" name="Freeform 28"/>
              <p:cNvSpPr>
                <a:spLocks/>
              </p:cNvSpPr>
              <p:nvPr/>
            </p:nvSpPr>
            <p:spPr bwMode="auto">
              <a:xfrm>
                <a:off x="352" y="1126"/>
                <a:ext cx="5280" cy="1548"/>
              </a:xfrm>
              <a:custGeom>
                <a:avLst/>
                <a:gdLst>
                  <a:gd name="T0" fmla="*/ 4178 w 5436"/>
                  <a:gd name="T1" fmla="*/ 1548 h 1548"/>
                  <a:gd name="T2" fmla="*/ 3736 w 5436"/>
                  <a:gd name="T3" fmla="*/ 1548 h 1548"/>
                  <a:gd name="T4" fmla="*/ 3736 w 5436"/>
                  <a:gd name="T5" fmla="*/ 1116 h 1548"/>
                  <a:gd name="T6" fmla="*/ 2294 w 5436"/>
                  <a:gd name="T7" fmla="*/ 444 h 1548"/>
                  <a:gd name="T8" fmla="*/ 1196 w 5436"/>
                  <a:gd name="T9" fmla="*/ 588 h 1548"/>
                  <a:gd name="T10" fmla="*/ 1196 w 5436"/>
                  <a:gd name="T11" fmla="*/ 828 h 1548"/>
                  <a:gd name="T12" fmla="*/ 6 w 5436"/>
                  <a:gd name="T13" fmla="*/ 954 h 1548"/>
                  <a:gd name="T14" fmla="*/ 0 w 5436"/>
                  <a:gd name="T15" fmla="*/ 6 h 1548"/>
                  <a:gd name="T16" fmla="*/ 4182 w 5436"/>
                  <a:gd name="T17" fmla="*/ 0 h 1548"/>
                  <a:gd name="T18" fmla="*/ 4178 w 5436"/>
                  <a:gd name="T19" fmla="*/ 1548 h 15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36"/>
                  <a:gd name="T31" fmla="*/ 0 h 1548"/>
                  <a:gd name="T32" fmla="*/ 5436 w 5436"/>
                  <a:gd name="T33" fmla="*/ 1548 h 15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36" h="1548">
                    <a:moveTo>
                      <a:pt x="5430" y="1548"/>
                    </a:moveTo>
                    <a:lnTo>
                      <a:pt x="4854" y="1548"/>
                    </a:lnTo>
                    <a:lnTo>
                      <a:pt x="4854" y="1116"/>
                    </a:lnTo>
                    <a:lnTo>
                      <a:pt x="2982" y="444"/>
                    </a:lnTo>
                    <a:lnTo>
                      <a:pt x="1554" y="588"/>
                    </a:lnTo>
                    <a:lnTo>
                      <a:pt x="1554" y="828"/>
                    </a:lnTo>
                    <a:lnTo>
                      <a:pt x="6" y="954"/>
                    </a:lnTo>
                    <a:lnTo>
                      <a:pt x="0" y="6"/>
                    </a:lnTo>
                    <a:lnTo>
                      <a:pt x="5436" y="0"/>
                    </a:lnTo>
                    <a:lnTo>
                      <a:pt x="5430" y="1548"/>
                    </a:lnTo>
                    <a:close/>
                  </a:path>
                </a:pathLst>
              </a:custGeom>
              <a:solidFill>
                <a:srgbClr val="949EAA">
                  <a:alpha val="61960"/>
                </a:srgbClr>
              </a:solidFill>
              <a:ln w="1905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5" name="Freeform 29"/>
              <p:cNvSpPr>
                <a:spLocks/>
              </p:cNvSpPr>
              <p:nvPr/>
            </p:nvSpPr>
            <p:spPr bwMode="auto">
              <a:xfrm>
                <a:off x="1970" y="2187"/>
                <a:ext cx="45" cy="36"/>
              </a:xfrm>
              <a:custGeom>
                <a:avLst/>
                <a:gdLst>
                  <a:gd name="T0" fmla="*/ 0 w 44"/>
                  <a:gd name="T1" fmla="*/ 14 h 36"/>
                  <a:gd name="T2" fmla="*/ 51 w 44"/>
                  <a:gd name="T3" fmla="*/ 36 h 36"/>
                  <a:gd name="T4" fmla="*/ 49 w 44"/>
                  <a:gd name="T5" fmla="*/ 12 h 36"/>
                  <a:gd name="T6" fmla="*/ 53 w 44"/>
                  <a:gd name="T7" fmla="*/ 0 h 36"/>
                  <a:gd name="T8" fmla="*/ 0 w 44"/>
                  <a:gd name="T9" fmla="*/ 1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6"/>
                  <a:gd name="T17" fmla="*/ 44 w 44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6">
                    <a:moveTo>
                      <a:pt x="0" y="14"/>
                    </a:moveTo>
                    <a:lnTo>
                      <a:pt x="42" y="36"/>
                    </a:lnTo>
                    <a:lnTo>
                      <a:pt x="40" y="12"/>
                    </a:lnTo>
                    <a:lnTo>
                      <a:pt x="4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AFB4BE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6" name="Freeform 30"/>
              <p:cNvSpPr>
                <a:spLocks/>
              </p:cNvSpPr>
              <p:nvPr/>
            </p:nvSpPr>
            <p:spPr bwMode="auto">
              <a:xfrm>
                <a:off x="1981" y="1826"/>
                <a:ext cx="740" cy="66"/>
              </a:xfrm>
              <a:custGeom>
                <a:avLst/>
                <a:gdLst>
                  <a:gd name="T0" fmla="*/ 6 w 728"/>
                  <a:gd name="T1" fmla="*/ 10 h 78"/>
                  <a:gd name="T2" fmla="*/ 128 w 728"/>
                  <a:gd name="T3" fmla="*/ 17 h 78"/>
                  <a:gd name="T4" fmla="*/ 843 w 728"/>
                  <a:gd name="T5" fmla="*/ 9 h 78"/>
                  <a:gd name="T6" fmla="*/ 723 w 728"/>
                  <a:gd name="T7" fmla="*/ 0 h 78"/>
                  <a:gd name="T8" fmla="*/ 0 w 728"/>
                  <a:gd name="T9" fmla="*/ 7 h 78"/>
                  <a:gd name="T10" fmla="*/ 132 w 728"/>
                  <a:gd name="T11" fmla="*/ 15 h 78"/>
                  <a:gd name="T12" fmla="*/ 128 w 728"/>
                  <a:gd name="T13" fmla="*/ 18 h 78"/>
                  <a:gd name="T14" fmla="*/ 6 w 728"/>
                  <a:gd name="T15" fmla="*/ 10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8"/>
                  <a:gd name="T25" fmla="*/ 0 h 78"/>
                  <a:gd name="T26" fmla="*/ 728 w 728"/>
                  <a:gd name="T27" fmla="*/ 78 h 7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8" h="78">
                    <a:moveTo>
                      <a:pt x="6" y="44"/>
                    </a:moveTo>
                    <a:lnTo>
                      <a:pt x="110" y="76"/>
                    </a:lnTo>
                    <a:lnTo>
                      <a:pt x="728" y="42"/>
                    </a:lnTo>
                    <a:lnTo>
                      <a:pt x="624" y="0"/>
                    </a:lnTo>
                    <a:lnTo>
                      <a:pt x="0" y="32"/>
                    </a:lnTo>
                    <a:lnTo>
                      <a:pt x="114" y="66"/>
                    </a:lnTo>
                    <a:lnTo>
                      <a:pt x="110" y="78"/>
                    </a:lnTo>
                    <a:lnTo>
                      <a:pt x="6" y="44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7" name="Freeform 31"/>
              <p:cNvSpPr>
                <a:spLocks/>
              </p:cNvSpPr>
              <p:nvPr/>
            </p:nvSpPr>
            <p:spPr bwMode="auto">
              <a:xfrm>
                <a:off x="5054" y="2940"/>
                <a:ext cx="436" cy="612"/>
              </a:xfrm>
              <a:custGeom>
                <a:avLst/>
                <a:gdLst>
                  <a:gd name="T0" fmla="*/ 0 w 436"/>
                  <a:gd name="T1" fmla="*/ 438 h 612"/>
                  <a:gd name="T2" fmla="*/ 0 w 436"/>
                  <a:gd name="T3" fmla="*/ 0 h 612"/>
                  <a:gd name="T4" fmla="*/ 204 w 436"/>
                  <a:gd name="T5" fmla="*/ 52 h 612"/>
                  <a:gd name="T6" fmla="*/ 436 w 436"/>
                  <a:gd name="T7" fmla="*/ 228 h 612"/>
                  <a:gd name="T8" fmla="*/ 436 w 436"/>
                  <a:gd name="T9" fmla="*/ 586 h 612"/>
                  <a:gd name="T10" fmla="*/ 300 w 436"/>
                  <a:gd name="T11" fmla="*/ 612 h 612"/>
                  <a:gd name="T12" fmla="*/ 0 w 436"/>
                  <a:gd name="T13" fmla="*/ 438 h 6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6"/>
                  <a:gd name="T22" fmla="*/ 0 h 612"/>
                  <a:gd name="T23" fmla="*/ 436 w 436"/>
                  <a:gd name="T24" fmla="*/ 612 h 6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6" h="612">
                    <a:moveTo>
                      <a:pt x="0" y="438"/>
                    </a:moveTo>
                    <a:lnTo>
                      <a:pt x="0" y="0"/>
                    </a:lnTo>
                    <a:lnTo>
                      <a:pt x="204" y="52"/>
                    </a:lnTo>
                    <a:lnTo>
                      <a:pt x="436" y="228"/>
                    </a:lnTo>
                    <a:lnTo>
                      <a:pt x="436" y="586"/>
                    </a:lnTo>
                    <a:lnTo>
                      <a:pt x="300" y="612"/>
                    </a:lnTo>
                    <a:lnTo>
                      <a:pt x="0" y="438"/>
                    </a:lnTo>
                    <a:close/>
                  </a:path>
                </a:pathLst>
              </a:custGeom>
              <a:solidFill>
                <a:srgbClr val="777777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8" name="Freeform 32"/>
              <p:cNvSpPr>
                <a:spLocks/>
              </p:cNvSpPr>
              <p:nvPr/>
            </p:nvSpPr>
            <p:spPr bwMode="auto">
              <a:xfrm>
                <a:off x="5054" y="2862"/>
                <a:ext cx="574" cy="130"/>
              </a:xfrm>
              <a:custGeom>
                <a:avLst/>
                <a:gdLst>
                  <a:gd name="T0" fmla="*/ 0 w 574"/>
                  <a:gd name="T1" fmla="*/ 76 h 130"/>
                  <a:gd name="T2" fmla="*/ 210 w 574"/>
                  <a:gd name="T3" fmla="*/ 130 h 130"/>
                  <a:gd name="T4" fmla="*/ 574 w 574"/>
                  <a:gd name="T5" fmla="*/ 82 h 130"/>
                  <a:gd name="T6" fmla="*/ 574 w 574"/>
                  <a:gd name="T7" fmla="*/ 0 h 130"/>
                  <a:gd name="T8" fmla="*/ 0 w 574"/>
                  <a:gd name="T9" fmla="*/ 76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4"/>
                  <a:gd name="T16" fmla="*/ 0 h 130"/>
                  <a:gd name="T17" fmla="*/ 574 w 574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4" h="130">
                    <a:moveTo>
                      <a:pt x="0" y="76"/>
                    </a:moveTo>
                    <a:lnTo>
                      <a:pt x="210" y="130"/>
                    </a:lnTo>
                    <a:lnTo>
                      <a:pt x="574" y="82"/>
                    </a:lnTo>
                    <a:lnTo>
                      <a:pt x="574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777777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9" name="Freeform 33"/>
              <p:cNvSpPr>
                <a:spLocks/>
              </p:cNvSpPr>
              <p:nvPr/>
            </p:nvSpPr>
            <p:spPr bwMode="auto">
              <a:xfrm>
                <a:off x="5261" y="2944"/>
                <a:ext cx="367" cy="220"/>
              </a:xfrm>
              <a:custGeom>
                <a:avLst/>
                <a:gdLst>
                  <a:gd name="T0" fmla="*/ 0 w 360"/>
                  <a:gd name="T1" fmla="*/ 41 h 224"/>
                  <a:gd name="T2" fmla="*/ 269 w 360"/>
                  <a:gd name="T3" fmla="*/ 190 h 224"/>
                  <a:gd name="T4" fmla="*/ 428 w 360"/>
                  <a:gd name="T5" fmla="*/ 176 h 224"/>
                  <a:gd name="T6" fmla="*/ 428 w 360"/>
                  <a:gd name="T7" fmla="*/ 0 h 224"/>
                  <a:gd name="T8" fmla="*/ 0 w 360"/>
                  <a:gd name="T9" fmla="*/ 41 h 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"/>
                  <a:gd name="T16" fmla="*/ 0 h 224"/>
                  <a:gd name="T17" fmla="*/ 360 w 360"/>
                  <a:gd name="T18" fmla="*/ 224 h 2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" h="224">
                    <a:moveTo>
                      <a:pt x="0" y="50"/>
                    </a:moveTo>
                    <a:lnTo>
                      <a:pt x="226" y="224"/>
                    </a:lnTo>
                    <a:lnTo>
                      <a:pt x="360" y="206"/>
                    </a:lnTo>
                    <a:lnTo>
                      <a:pt x="36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777777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20" name="Freeform 34"/>
              <p:cNvSpPr>
                <a:spLocks/>
              </p:cNvSpPr>
              <p:nvPr/>
            </p:nvSpPr>
            <p:spPr bwMode="auto">
              <a:xfrm>
                <a:off x="5490" y="3150"/>
                <a:ext cx="138" cy="378"/>
              </a:xfrm>
              <a:custGeom>
                <a:avLst/>
                <a:gdLst>
                  <a:gd name="T0" fmla="*/ 110 w 142"/>
                  <a:gd name="T1" fmla="*/ 0 h 378"/>
                  <a:gd name="T2" fmla="*/ 0 w 142"/>
                  <a:gd name="T3" fmla="*/ 16 h 378"/>
                  <a:gd name="T4" fmla="*/ 0 w 142"/>
                  <a:gd name="T5" fmla="*/ 378 h 378"/>
                  <a:gd name="T6" fmla="*/ 110 w 142"/>
                  <a:gd name="T7" fmla="*/ 344 h 378"/>
                  <a:gd name="T8" fmla="*/ 110 w 142"/>
                  <a:gd name="T9" fmla="*/ 0 h 3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378"/>
                  <a:gd name="T17" fmla="*/ 142 w 142"/>
                  <a:gd name="T18" fmla="*/ 378 h 3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378">
                    <a:moveTo>
                      <a:pt x="142" y="0"/>
                    </a:moveTo>
                    <a:lnTo>
                      <a:pt x="0" y="16"/>
                    </a:lnTo>
                    <a:lnTo>
                      <a:pt x="0" y="378"/>
                    </a:lnTo>
                    <a:lnTo>
                      <a:pt x="142" y="344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77777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21" name="Line 35"/>
              <p:cNvSpPr>
                <a:spLocks noChangeShapeType="1"/>
              </p:cNvSpPr>
              <p:nvPr/>
            </p:nvSpPr>
            <p:spPr bwMode="auto">
              <a:xfrm>
                <a:off x="5052" y="2966"/>
                <a:ext cx="192" cy="4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22" name="Line 36"/>
              <p:cNvSpPr>
                <a:spLocks noChangeShapeType="1"/>
              </p:cNvSpPr>
              <p:nvPr/>
            </p:nvSpPr>
            <p:spPr bwMode="auto">
              <a:xfrm>
                <a:off x="5246" y="3016"/>
                <a:ext cx="242" cy="1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auto">
              <a:xfrm>
                <a:off x="5226" y="3010"/>
                <a:ext cx="27" cy="280"/>
              </a:xfrm>
              <a:custGeom>
                <a:avLst/>
                <a:gdLst>
                  <a:gd name="T0" fmla="*/ 0 w 24"/>
                  <a:gd name="T1" fmla="*/ 0 h 268"/>
                  <a:gd name="T2" fmla="*/ 0 w 24"/>
                  <a:gd name="T3" fmla="*/ 387 h 268"/>
                  <a:gd name="T4" fmla="*/ 69 w 24"/>
                  <a:gd name="T5" fmla="*/ 398 h 268"/>
                  <a:gd name="T6" fmla="*/ 69 w 24"/>
                  <a:gd name="T7" fmla="*/ 10 h 268"/>
                  <a:gd name="T8" fmla="*/ 37 w 24"/>
                  <a:gd name="T9" fmla="*/ 4 h 268"/>
                  <a:gd name="T10" fmla="*/ 0 w 24"/>
                  <a:gd name="T11" fmla="*/ 0 h 2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68"/>
                  <a:gd name="T20" fmla="*/ 24 w 24"/>
                  <a:gd name="T21" fmla="*/ 268 h 2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68">
                    <a:moveTo>
                      <a:pt x="0" y="0"/>
                    </a:moveTo>
                    <a:lnTo>
                      <a:pt x="0" y="260"/>
                    </a:lnTo>
                    <a:lnTo>
                      <a:pt x="24" y="268"/>
                    </a:lnTo>
                    <a:lnTo>
                      <a:pt x="24" y="10"/>
                    </a:lnTo>
                    <a:lnTo>
                      <a:pt x="1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77777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auto">
              <a:xfrm>
                <a:off x="5124" y="3216"/>
                <a:ext cx="250" cy="337"/>
              </a:xfrm>
              <a:custGeom>
                <a:avLst/>
                <a:gdLst>
                  <a:gd name="T0" fmla="*/ 0 w 250"/>
                  <a:gd name="T1" fmla="*/ 202 h 337"/>
                  <a:gd name="T2" fmla="*/ 0 w 250"/>
                  <a:gd name="T3" fmla="*/ 0 h 337"/>
                  <a:gd name="T4" fmla="*/ 250 w 250"/>
                  <a:gd name="T5" fmla="*/ 154 h 337"/>
                  <a:gd name="T6" fmla="*/ 250 w 250"/>
                  <a:gd name="T7" fmla="*/ 334 h 337"/>
                  <a:gd name="T8" fmla="*/ 226 w 250"/>
                  <a:gd name="T9" fmla="*/ 337 h 337"/>
                  <a:gd name="T10" fmla="*/ 0 w 250"/>
                  <a:gd name="T11" fmla="*/ 202 h 3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337"/>
                  <a:gd name="T20" fmla="*/ 250 w 250"/>
                  <a:gd name="T21" fmla="*/ 337 h 3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337">
                    <a:moveTo>
                      <a:pt x="0" y="202"/>
                    </a:moveTo>
                    <a:lnTo>
                      <a:pt x="0" y="0"/>
                    </a:lnTo>
                    <a:lnTo>
                      <a:pt x="250" y="154"/>
                    </a:lnTo>
                    <a:lnTo>
                      <a:pt x="250" y="334"/>
                    </a:lnTo>
                    <a:lnTo>
                      <a:pt x="226" y="337"/>
                    </a:ln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777777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auto">
              <a:xfrm>
                <a:off x="3778" y="3498"/>
                <a:ext cx="1855" cy="383"/>
              </a:xfrm>
              <a:custGeom>
                <a:avLst/>
                <a:gdLst>
                  <a:gd name="T0" fmla="*/ 0 w 1956"/>
                  <a:gd name="T1" fmla="*/ 1938 h 312"/>
                  <a:gd name="T2" fmla="*/ 1210 w 1956"/>
                  <a:gd name="T3" fmla="*/ 0 h 312"/>
                  <a:gd name="T4" fmla="*/ 1214 w 1956"/>
                  <a:gd name="T5" fmla="*/ 1974 h 312"/>
                  <a:gd name="T6" fmla="*/ 0 w 1956"/>
                  <a:gd name="T7" fmla="*/ 1938 h 3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56"/>
                  <a:gd name="T13" fmla="*/ 0 h 312"/>
                  <a:gd name="T14" fmla="*/ 1956 w 1956"/>
                  <a:gd name="T15" fmla="*/ 312 h 3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56" h="312">
                    <a:moveTo>
                      <a:pt x="0" y="306"/>
                    </a:moveTo>
                    <a:lnTo>
                      <a:pt x="1950" y="0"/>
                    </a:lnTo>
                    <a:lnTo>
                      <a:pt x="1956" y="312"/>
                    </a:lnTo>
                    <a:lnTo>
                      <a:pt x="0" y="306"/>
                    </a:lnTo>
                    <a:close/>
                  </a:path>
                </a:pathLst>
              </a:custGeom>
              <a:solidFill>
                <a:srgbClr val="FFFFFF">
                  <a:alpha val="39999"/>
                </a:srgbClr>
              </a:solidFill>
              <a:ln w="19050" cmpd="sng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40"/>
              <p:cNvSpPr txBox="1">
                <a:spLocks noChangeArrowheads="1"/>
              </p:cNvSpPr>
              <p:nvPr/>
            </p:nvSpPr>
            <p:spPr bwMode="auto">
              <a:xfrm>
                <a:off x="1682" y="3364"/>
                <a:ext cx="1715" cy="2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8800" bIns="28800">
                <a:spAutoFit/>
              </a:bodyPr>
              <a:lstStyle/>
              <a:p>
                <a:r>
                  <a:rPr lang="hr-HR" b="0">
                    <a:latin typeface="Arial Narrow" pitchFamily="34" charset="0"/>
                  </a:rPr>
                  <a:t>  Total </a:t>
                </a:r>
                <a:r>
                  <a:rPr lang="en-GB" b="0">
                    <a:latin typeface="Arial Narrow" pitchFamily="34" charset="0"/>
                  </a:rPr>
                  <a:t>area:     ~ 35.000 m</a:t>
                </a:r>
                <a:r>
                  <a:rPr lang="en-GB" b="0" baseline="30000">
                    <a:latin typeface="Arial Narrow" pitchFamily="34" charset="0"/>
                  </a:rPr>
                  <a:t>2</a:t>
                </a:r>
              </a:p>
            </p:txBody>
          </p:sp>
          <p:sp>
            <p:nvSpPr>
              <p:cNvPr id="27" name="Text Box 41"/>
              <p:cNvSpPr txBox="1">
                <a:spLocks noChangeArrowheads="1"/>
              </p:cNvSpPr>
              <p:nvPr/>
            </p:nvSpPr>
            <p:spPr bwMode="auto">
              <a:xfrm>
                <a:off x="3492" y="3372"/>
                <a:ext cx="1844" cy="2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8800" bIns="28800">
                <a:spAutoFit/>
              </a:bodyPr>
              <a:lstStyle/>
              <a:p>
                <a:r>
                  <a:rPr lang="hr-HR" b="0">
                    <a:latin typeface="Arial Narrow" pitchFamily="34" charset="0"/>
                  </a:rPr>
                  <a:t>  </a:t>
                </a:r>
                <a:r>
                  <a:rPr lang="en-GB" b="0">
                    <a:latin typeface="Arial Narrow" pitchFamily="34" charset="0"/>
                  </a:rPr>
                  <a:t>Under the Roof:</a:t>
                </a:r>
                <a:r>
                  <a:rPr lang="hr-HR" b="0">
                    <a:latin typeface="Arial Narrow" pitchFamily="34" charset="0"/>
                  </a:rPr>
                  <a:t>   ~ 12.500 m</a:t>
                </a:r>
                <a:r>
                  <a:rPr lang="hr-HR" b="0" baseline="30000">
                    <a:latin typeface="Arial Narrow" pitchFamily="34" charset="0"/>
                  </a:rPr>
                  <a:t>2</a:t>
                </a:r>
              </a:p>
            </p:txBody>
          </p:sp>
          <p:sp>
            <p:nvSpPr>
              <p:cNvPr id="28" name="Text Box 42"/>
              <p:cNvSpPr txBox="1">
                <a:spLocks noChangeArrowheads="1"/>
              </p:cNvSpPr>
              <p:nvPr/>
            </p:nvSpPr>
            <p:spPr bwMode="auto">
              <a:xfrm>
                <a:off x="634" y="3366"/>
                <a:ext cx="936" cy="2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8800" bIns="28800">
                <a:spAutoFit/>
              </a:bodyPr>
              <a:lstStyle/>
              <a:p>
                <a:pPr algn="ctr" eaLnBrk="0" hangingPunct="0"/>
                <a:r>
                  <a:rPr lang="hr-HR" b="0">
                    <a:latin typeface="Arial Narrow" pitchFamily="34" charset="0"/>
                  </a:rPr>
                  <a:t>2004</a:t>
                </a:r>
                <a:endParaRPr lang="en-GB" b="0">
                  <a:latin typeface="Arial Narrow" pitchFamily="34" charset="0"/>
                </a:endParaRPr>
              </a:p>
            </p:txBody>
          </p:sp>
          <p:sp>
            <p:nvSpPr>
              <p:cNvPr id="29" name="Text Box 43"/>
              <p:cNvSpPr txBox="1">
                <a:spLocks noChangeArrowheads="1"/>
              </p:cNvSpPr>
              <p:nvPr/>
            </p:nvSpPr>
            <p:spPr bwMode="auto">
              <a:xfrm>
                <a:off x="634" y="3614"/>
                <a:ext cx="936" cy="2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 tIns="28800" bIns="28800">
                <a:spAutoFit/>
              </a:bodyPr>
              <a:lstStyle/>
              <a:p>
                <a:pPr algn="ctr" eaLnBrk="0" hangingPunct="0"/>
                <a:r>
                  <a:rPr lang="hr-HR" b="0">
                    <a:latin typeface="Arial Narrow" pitchFamily="34" charset="0"/>
                  </a:rPr>
                  <a:t>2005</a:t>
                </a:r>
                <a:endParaRPr lang="en-GB" b="0">
                  <a:latin typeface="Arial Narrow" pitchFamily="34" charset="0"/>
                </a:endParaRPr>
              </a:p>
            </p:txBody>
          </p:sp>
          <p:sp>
            <p:nvSpPr>
              <p:cNvPr id="30" name="Text Box 44"/>
              <p:cNvSpPr txBox="1">
                <a:spLocks noChangeArrowheads="1"/>
              </p:cNvSpPr>
              <p:nvPr/>
            </p:nvSpPr>
            <p:spPr bwMode="auto">
              <a:xfrm>
                <a:off x="1682" y="3614"/>
                <a:ext cx="1715" cy="2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 tIns="28800" bIns="28800">
                <a:spAutoFit/>
              </a:bodyPr>
              <a:lstStyle/>
              <a:p>
                <a:r>
                  <a:rPr lang="hr-HR" b="0">
                    <a:latin typeface="Arial Narrow" pitchFamily="34" charset="0"/>
                  </a:rPr>
                  <a:t>  Total </a:t>
                </a:r>
                <a:r>
                  <a:rPr lang="en-GB" b="0">
                    <a:latin typeface="Arial Narrow" pitchFamily="34" charset="0"/>
                  </a:rPr>
                  <a:t>area:    ~</a:t>
                </a:r>
                <a:r>
                  <a:rPr lang="hr-HR" b="0">
                    <a:latin typeface="Arial Narrow" pitchFamily="34" charset="0"/>
                  </a:rPr>
                  <a:t> 41.867 m</a:t>
                </a:r>
                <a:r>
                  <a:rPr lang="hr-HR" b="0" baseline="30000">
                    <a:latin typeface="Arial Narrow" pitchFamily="34" charset="0"/>
                  </a:rPr>
                  <a:t>2</a:t>
                </a:r>
              </a:p>
            </p:txBody>
          </p:sp>
          <p:sp>
            <p:nvSpPr>
              <p:cNvPr id="31" name="Text Box 45"/>
              <p:cNvSpPr txBox="1">
                <a:spLocks noChangeArrowheads="1"/>
              </p:cNvSpPr>
              <p:nvPr/>
            </p:nvSpPr>
            <p:spPr bwMode="auto">
              <a:xfrm>
                <a:off x="3492" y="3620"/>
                <a:ext cx="1844" cy="2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 tIns="28800" bIns="28800">
                <a:spAutoFit/>
              </a:bodyPr>
              <a:lstStyle/>
              <a:p>
                <a:r>
                  <a:rPr lang="hr-HR" b="0">
                    <a:latin typeface="Arial Narrow" pitchFamily="34" charset="0"/>
                  </a:rPr>
                  <a:t>  </a:t>
                </a:r>
                <a:r>
                  <a:rPr lang="en-GB" b="0">
                    <a:latin typeface="Arial Narrow" pitchFamily="34" charset="0"/>
                  </a:rPr>
                  <a:t>Under the Roof:   ~ 14.513 m</a:t>
                </a:r>
                <a:r>
                  <a:rPr lang="en-GB" b="0" baseline="30000">
                    <a:latin typeface="Arial Narrow" pitchFamily="34" charset="0"/>
                  </a:rPr>
                  <a:t>2</a:t>
                </a:r>
              </a:p>
            </p:txBody>
          </p:sp>
        </p:grpSp>
      </p:grpSp>
      <p:pic>
        <p:nvPicPr>
          <p:cNvPr id="33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itel 4"/>
          <p:cNvSpPr txBox="1">
            <a:spLocks/>
          </p:cNvSpPr>
          <p:nvPr/>
        </p:nvSpPr>
        <p:spPr bwMode="gray">
          <a:xfrm>
            <a:off x="1346647" y="564889"/>
            <a:ext cx="6480000" cy="7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90000" rIns="216000" bIns="21600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Končar power transformers - KPT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4"/>
          <p:cNvSpPr>
            <a:spLocks noGrp="1"/>
          </p:cNvSpPr>
          <p:nvPr>
            <p:ph type="ctrTitle"/>
          </p:nvPr>
        </p:nvSpPr>
        <p:spPr bwMode="gray">
          <a:xfrm>
            <a:off x="1346647" y="564889"/>
            <a:ext cx="6480000" cy="739875"/>
          </a:xfrm>
        </p:spPr>
        <p:txBody>
          <a:bodyPr/>
          <a:lstStyle/>
          <a:p>
            <a:r>
              <a:rPr lang="hr-HR" sz="2800" dirty="0" smtClean="0"/>
              <a:t>Končar power </a:t>
            </a:r>
            <a:r>
              <a:rPr lang="hr-HR" sz="2800" dirty="0" err="1" smtClean="0"/>
              <a:t>transformers</a:t>
            </a:r>
            <a:r>
              <a:rPr lang="hr-HR" sz="2800" dirty="0" smtClean="0"/>
              <a:t> - KPT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0663" y="1304764"/>
            <a:ext cx="9505056" cy="526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555" y="1448780"/>
            <a:ext cx="11125236" cy="533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 bwMode="gray">
          <a:xfrm>
            <a:off x="1346647" y="318667"/>
            <a:ext cx="6480000" cy="986097"/>
          </a:xfrm>
        </p:spPr>
        <p:txBody>
          <a:bodyPr/>
          <a:lstStyle/>
          <a:p>
            <a:r>
              <a:rPr lang="hr-HR" dirty="0" smtClean="0"/>
              <a:t>Systems / </a:t>
            </a:r>
            <a:r>
              <a:rPr lang="hr-HR" dirty="0" err="1" smtClean="0"/>
              <a:t>tools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4"/>
          <p:cNvSpPr>
            <a:spLocks noGrp="1"/>
          </p:cNvSpPr>
          <p:nvPr>
            <p:ph type="ctrTitle"/>
          </p:nvPr>
        </p:nvSpPr>
        <p:spPr bwMode="gray">
          <a:xfrm>
            <a:off x="1346647" y="318667"/>
            <a:ext cx="6480000" cy="986097"/>
          </a:xfrm>
        </p:spPr>
        <p:txBody>
          <a:bodyPr/>
          <a:lstStyle/>
          <a:p>
            <a:r>
              <a:rPr lang="hr-HR" dirty="0" smtClean="0"/>
              <a:t>6 s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3048" y="1448780"/>
            <a:ext cx="678849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6847" y="1160748"/>
            <a:ext cx="4239668" cy="527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 bwMode="gray">
          <a:xfrm>
            <a:off x="1346647" y="318667"/>
            <a:ext cx="6480000" cy="986097"/>
          </a:xfrm>
        </p:spPr>
        <p:txBody>
          <a:bodyPr/>
          <a:lstStyle/>
          <a:p>
            <a:r>
              <a:rPr lang="hr-HR" dirty="0" smtClean="0"/>
              <a:t>6 s Izvještaj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3 Id135171"/>
          <p:cNvSpPr txBox="1">
            <a:spLocks noChangeArrowheads="1"/>
          </p:cNvSpPr>
          <p:nvPr/>
        </p:nvSpPr>
        <p:spPr bwMode="auto">
          <a:xfrm>
            <a:off x="539750" y="1308717"/>
            <a:ext cx="10960026" cy="572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hr-H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r-H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Dizajn ploče za vizualizaciju i praćenje procesa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9749" y="1614524"/>
            <a:ext cx="10960026" cy="5027451"/>
            <a:chOff x="611560" y="1988840"/>
            <a:chExt cx="7920880" cy="4320753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611560" y="1988840"/>
              <a:ext cx="7920880" cy="309634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6" name="Rounded Rectangle 5"/>
            <p:cNvSpPr/>
            <p:nvPr/>
          </p:nvSpPr>
          <p:spPr>
            <a:xfrm>
              <a:off x="611560" y="5445224"/>
              <a:ext cx="936104" cy="864369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b="1" kern="0" dirty="0" smtClean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PLAN</a:t>
              </a:r>
              <a:endParaRPr lang="en-US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Down Arrow 6"/>
            <p:cNvSpPr/>
            <p:nvPr/>
          </p:nvSpPr>
          <p:spPr bwMode="auto">
            <a:xfrm rot="10800000">
              <a:off x="899592" y="5013176"/>
              <a:ext cx="360040" cy="43204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619672" y="5445224"/>
              <a:ext cx="4320480" cy="864369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b="1" kern="0" dirty="0" smtClean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KLJUČNI POKAZATELJI PROCESA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b="1" kern="0" dirty="0" smtClean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( KPI )</a:t>
              </a:r>
              <a:endParaRPr lang="en-US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Down Arrow 8"/>
            <p:cNvSpPr/>
            <p:nvPr/>
          </p:nvSpPr>
          <p:spPr bwMode="auto">
            <a:xfrm rot="10800000">
              <a:off x="1835696" y="5013176"/>
              <a:ext cx="360040" cy="43204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charset="0"/>
                <a:buNone/>
                <a:defRPr/>
              </a:pPr>
              <a:endParaRPr lang="en-US" sz="16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Down Arrow 9"/>
            <p:cNvSpPr/>
            <p:nvPr/>
          </p:nvSpPr>
          <p:spPr bwMode="auto">
            <a:xfrm rot="10800000">
              <a:off x="2699792" y="5013176"/>
              <a:ext cx="360040" cy="43204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Down Arrow 10"/>
            <p:cNvSpPr/>
            <p:nvPr/>
          </p:nvSpPr>
          <p:spPr bwMode="auto">
            <a:xfrm rot="10800000">
              <a:off x="3635896" y="5013176"/>
              <a:ext cx="360040" cy="43204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charset="0"/>
                <a:buNone/>
                <a:defRPr/>
              </a:pPr>
              <a:endParaRPr lang="en-US" sz="16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Down Arrow 11"/>
            <p:cNvSpPr/>
            <p:nvPr/>
          </p:nvSpPr>
          <p:spPr bwMode="auto">
            <a:xfrm rot="10800000">
              <a:off x="4499992" y="5013176"/>
              <a:ext cx="360040" cy="43204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 rot="10800000">
              <a:off x="5364088" y="5013176"/>
              <a:ext cx="360040" cy="43204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charset="0"/>
                <a:buNone/>
                <a:defRPr/>
              </a:pPr>
              <a:endParaRPr lang="en-US" sz="16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012160" y="5445224"/>
              <a:ext cx="2520280" cy="864369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b="1" kern="0" dirty="0" smtClean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KONTINUIRANO POBOLJŠANJE</a:t>
              </a:r>
              <a:endParaRPr lang="en-US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Down Arrow 14"/>
            <p:cNvSpPr/>
            <p:nvPr/>
          </p:nvSpPr>
          <p:spPr bwMode="auto">
            <a:xfrm rot="10800000">
              <a:off x="7092280" y="5013176"/>
              <a:ext cx="360040" cy="43204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6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527" y="344469"/>
            <a:ext cx="1080120" cy="9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el 4"/>
          <p:cNvSpPr txBox="1">
            <a:spLocks/>
          </p:cNvSpPr>
          <p:nvPr/>
        </p:nvSpPr>
        <p:spPr bwMode="gray">
          <a:xfrm>
            <a:off x="1532494" y="503333"/>
            <a:ext cx="6480000" cy="80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90000" rIns="216000" bIns="21600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Shop</a:t>
            </a: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hr-H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floor</a:t>
            </a: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hr-H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menagment</a:t>
            </a: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board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 rot="16200000">
            <a:off x="901888" y="2760395"/>
            <a:ext cx="3141917" cy="1604327"/>
          </a:xfrm>
          <a:prstGeom prst="ellipse">
            <a:avLst/>
          </a:prstGeom>
          <a:noFill/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VERSION" val="4.1.2.0"/>
  <p:tag name="CDT_CREATORVERSION" val="4.1.2.0"/>
  <p:tag name="CDT_TEMPLATEVERSION" val="2.0.0"/>
  <p:tag name="CDT_FONTSET" val="Arial"/>
  <p:tag name="CDT_CUSTOMER" val="Siemens_2016_16x9"/>
  <p:tag name="CDT_CUSTOMER_NAME" val="Siemens AG (Corporate Design Update 2016)"/>
  <p:tag name="CDT_LANGUAGE" val="1033"/>
  <p:tag name="THINKCELLPRESENTATIONDONOTDELETE" val="&lt;?xml version=&quot;1.0&quot; encoding=&quot;UTF-16&quot; standalone=&quot;yes&quot;?&gt;&lt;root reqver=&quot;23045&quot;&gt;&lt;version val=&quot;2510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1&quot;/&gt;&lt;m_eweekdayFirstOfWeekend val=&quot;6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itle fullscreen (big bar up)"/>
  <p:tag name="CDT_LAYOUT_TYPE" val="1"/>
  <p:tag name="CDT_ORIGINAL_DESIGNS_NAME" val="Siemens 2013 – 16:9"/>
  <p:tag name="CDT_ORIGINAL_MASTERS_NAME" val="Title fullscreen (big bar up)"/>
  <p:tag name="CDT_ORIGINAL_LAYOUT_TYPE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KwKbrsgck.5RfJNScaA9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heme/theme1.xml><?xml version="1.0" encoding="utf-8"?>
<a:theme xmlns:a="http://schemas.openxmlformats.org/drawingml/2006/main" name="Siemens 2016 – 16: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FE6ED"/>
        </a:solidFill>
        <a:ln>
          <a:noFill/>
        </a:ln>
        <a:effectLst/>
        <a:extLst/>
      </a:spPr>
      <a:bodyPr rtlCol="0" anchor="ctr"/>
      <a:lstStyle>
        <a:defPPr algn="ctr">
          <a:defRPr sz="1200" b="1" dirty="0" err="1">
            <a:solidFill>
              <a:schemeClr val="tx1"/>
            </a:solidFill>
          </a:defRPr>
        </a:defPPr>
      </a:lstStyle>
    </a:spDef>
    <a:lnDef>
      <a:spPr bwMode="auto">
        <a:solidFill>
          <a:schemeClr val="tx2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>
          <a:spcBef>
            <a:spcPts val="0"/>
          </a:spcBef>
          <a:defRPr sz="1200"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Two columns + Navigation</Name>
  <PpLayout>32</PpLayout>
  <Index>19</Index>
</p4ppTags>
</file>

<file path=customXml/item10.xml><?xml version="1.0" encoding="utf-8"?>
<p4ppTags>
  <Name>Four objects</Name>
  <PpLayout>24</PpLayout>
  <Index>15</Index>
</p4ppTags>
</file>

<file path=customXml/item11.xml><?xml version="1.0" encoding="utf-8"?>
<p4ppTags>
  <Name>Two rows</Name>
  <PpLayout>32</PpLayout>
  <Index>13</Index>
</p4ppTags>
</file>

<file path=customXml/item12.xml><?xml version="1.0" encoding="utf-8"?>
<p4ppTags>
  <Name>Free Content</Name>
  <PpLayout>11</PpLayout>
  <Index>9</Index>
</p4ppTags>
</file>

<file path=customXml/item13.xml><?xml version="1.0" encoding="utf-8"?>
<p4ppTags>
  <Name>One object (small) + Navigation</Name>
  <PpLayout>32</PpLayout>
  <Index>18</Index>
</p4ppTags>
</file>

<file path=customXml/item14.xml><?xml version="1.0" encoding="utf-8"?>
<p4ppTags>
  <Name>One object (large)</Name>
  <PpLayout>16</PpLayout>
  <Index>10</Index>
</p4ppTags>
</file>

<file path=customXml/item15.xml><?xml version="1.0" encoding="utf-8"?>
<p4ppTags>
  <Name>Free Content + Navigation</Name>
  <PpLayout>32</PpLayout>
  <Index>16</Index>
</p4ppTags>
</file>

<file path=customXml/item16.xml><?xml version="1.0" encoding="utf-8"?>
<p4ppTags>
  <Name>Three columns</Name>
  <PpLayout>32</PpLayout>
  <Index>14</Index>
</p4ppTags>
</file>

<file path=customXml/item2.xml><?xml version="1.0" encoding="utf-8"?>
<p4ppTags/>
</file>

<file path=customXml/item3.xml><?xml version="1.0" encoding="utf-8"?>
<p4ppTags>
  <Name>Three columns + Navigation</Name>
  <PpLayout>32</PpLayout>
  <Index>20</Index>
</p4ppTags>
</file>

<file path=customXml/item4.xml><?xml version="1.0" encoding="utf-8"?>
<p4ppTags>
  <Name>Two columns</Name>
  <PpLayout>29</PpLayout>
  <Index>12</Index>
</p4ppTags>
</file>

<file path=customXml/item5.xml><?xml version="1.0" encoding="utf-8"?>
<p4ppTags>
  <Name>Text + Index</Name>
  <PpLayout>32</PpLayout>
  <Index>8</Index>
</p4ppTags>
</file>

<file path=customXml/item6.xml><?xml version="1.0" encoding="utf-8"?>
<p4ppTags>
  <Name>One object (small)</Name>
  <PpLayout>16</PpLayout>
  <Index>11</Index>
</p4ppTags>
</file>

<file path=customXml/item7.xml><?xml version="1.0" encoding="utf-8"?>
<p4ppTags>
  <Name>One object (large) + Navigation</Name>
  <PpLayout>32</PpLayout>
  <Index>17</Index>
</p4ppTags>
</file>

<file path=customXml/item8.xml><?xml version="1.0" encoding="utf-8"?>
<p4ppTags>
  <Name>Two rows + Navigation</Name>
  <PpLayout>32</PpLayout>
  <Index>21</Index>
</p4ppTags>
</file>

<file path=customXml/item9.xml><?xml version="1.0" encoding="utf-8"?>
<p4ppTags>
  <Name>Four objects + Navigation</Name>
  <PpLayout>32</PpLayout>
  <Index>22</Index>
</p4ppTags>
</file>

<file path=customXml/itemProps1.xml><?xml version="1.0" encoding="utf-8"?>
<ds:datastoreItem xmlns:ds="http://schemas.openxmlformats.org/officeDocument/2006/customXml" ds:itemID="{D7BABA95-BFFE-422B-8591-3271669EEA88}">
  <ds:schemaRefs/>
</ds:datastoreItem>
</file>

<file path=customXml/itemProps10.xml><?xml version="1.0" encoding="utf-8"?>
<ds:datastoreItem xmlns:ds="http://schemas.openxmlformats.org/officeDocument/2006/customXml" ds:itemID="{1581BFFB-B4CE-47A8-BE77-DC1339B1E5A7}">
  <ds:schemaRefs/>
</ds:datastoreItem>
</file>

<file path=customXml/itemProps11.xml><?xml version="1.0" encoding="utf-8"?>
<ds:datastoreItem xmlns:ds="http://schemas.openxmlformats.org/officeDocument/2006/customXml" ds:itemID="{38AB8DE4-FD9B-4166-BEC3-3F1753596133}">
  <ds:schemaRefs/>
</ds:datastoreItem>
</file>

<file path=customXml/itemProps12.xml><?xml version="1.0" encoding="utf-8"?>
<ds:datastoreItem xmlns:ds="http://schemas.openxmlformats.org/officeDocument/2006/customXml" ds:itemID="{D8097D0C-BE3E-4AEC-9593-65CFCCB19297}">
  <ds:schemaRefs/>
</ds:datastoreItem>
</file>

<file path=customXml/itemProps13.xml><?xml version="1.0" encoding="utf-8"?>
<ds:datastoreItem xmlns:ds="http://schemas.openxmlformats.org/officeDocument/2006/customXml" ds:itemID="{D9FE249F-833E-4CF0-BECB-552D01D7DC9E}">
  <ds:schemaRefs/>
</ds:datastoreItem>
</file>

<file path=customXml/itemProps14.xml><?xml version="1.0" encoding="utf-8"?>
<ds:datastoreItem xmlns:ds="http://schemas.openxmlformats.org/officeDocument/2006/customXml" ds:itemID="{80661B8B-A327-44F9-823B-4D9EE0B3EC78}">
  <ds:schemaRefs/>
</ds:datastoreItem>
</file>

<file path=customXml/itemProps15.xml><?xml version="1.0" encoding="utf-8"?>
<ds:datastoreItem xmlns:ds="http://schemas.openxmlformats.org/officeDocument/2006/customXml" ds:itemID="{7CC5F709-E74B-4E5F-A728-923D5062EBEF}">
  <ds:schemaRefs/>
</ds:datastoreItem>
</file>

<file path=customXml/itemProps16.xml><?xml version="1.0" encoding="utf-8"?>
<ds:datastoreItem xmlns:ds="http://schemas.openxmlformats.org/officeDocument/2006/customXml" ds:itemID="{15CF3461-70D1-4B54-AFAB-DAFDA0A238CD}">
  <ds:schemaRefs/>
</ds:datastoreItem>
</file>

<file path=customXml/itemProps2.xml><?xml version="1.0" encoding="utf-8"?>
<ds:datastoreItem xmlns:ds="http://schemas.openxmlformats.org/officeDocument/2006/customXml" ds:itemID="{572FBA73-6DBF-45DA-8282-9342320CFAB0}">
  <ds:schemaRefs/>
</ds:datastoreItem>
</file>

<file path=customXml/itemProps3.xml><?xml version="1.0" encoding="utf-8"?>
<ds:datastoreItem xmlns:ds="http://schemas.openxmlformats.org/officeDocument/2006/customXml" ds:itemID="{85D77EE6-52B7-48BE-9EDB-748F1EBB53DE}">
  <ds:schemaRefs/>
</ds:datastoreItem>
</file>

<file path=customXml/itemProps4.xml><?xml version="1.0" encoding="utf-8"?>
<ds:datastoreItem xmlns:ds="http://schemas.openxmlformats.org/officeDocument/2006/customXml" ds:itemID="{1666F4C2-68F5-4840-A44A-1A646C0925A1}">
  <ds:schemaRefs/>
</ds:datastoreItem>
</file>

<file path=customXml/itemProps5.xml><?xml version="1.0" encoding="utf-8"?>
<ds:datastoreItem xmlns:ds="http://schemas.openxmlformats.org/officeDocument/2006/customXml" ds:itemID="{7E35FEDB-1F0E-4D67-A313-4AC59C26FF29}">
  <ds:schemaRefs/>
</ds:datastoreItem>
</file>

<file path=customXml/itemProps6.xml><?xml version="1.0" encoding="utf-8"?>
<ds:datastoreItem xmlns:ds="http://schemas.openxmlformats.org/officeDocument/2006/customXml" ds:itemID="{1618AA06-B22E-4D19-9680-0D7830426729}">
  <ds:schemaRefs/>
</ds:datastoreItem>
</file>

<file path=customXml/itemProps7.xml><?xml version="1.0" encoding="utf-8"?>
<ds:datastoreItem xmlns:ds="http://schemas.openxmlformats.org/officeDocument/2006/customXml" ds:itemID="{B27F640E-84DF-4F97-BC70-D045F1E6594F}">
  <ds:schemaRefs/>
</ds:datastoreItem>
</file>

<file path=customXml/itemProps8.xml><?xml version="1.0" encoding="utf-8"?>
<ds:datastoreItem xmlns:ds="http://schemas.openxmlformats.org/officeDocument/2006/customXml" ds:itemID="{6C79E4F8-DCFB-483C-880A-AEEC6AAFC838}">
  <ds:schemaRefs/>
</ds:datastoreItem>
</file>

<file path=customXml/itemProps9.xml><?xml version="1.0" encoding="utf-8"?>
<ds:datastoreItem xmlns:ds="http://schemas.openxmlformats.org/officeDocument/2006/customXml" ds:itemID="{EAB520BC-C6EC-457E-8AB5-55DB67C8685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SIM_PPT_2007_16x9_DEU_V2_0_0_BASIC.pptx</Template>
  <TotalTime>0</TotalTime>
  <Words>543</Words>
  <Application>Microsoft Office PowerPoint</Application>
  <PresentationFormat>Custom</PresentationFormat>
  <Paragraphs>119</Paragraphs>
  <Slides>21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 Unicode MS</vt:lpstr>
      <vt:lpstr>ＭＳ Ｐゴシック</vt:lpstr>
      <vt:lpstr>SimSun</vt:lpstr>
      <vt:lpstr>Arial</vt:lpstr>
      <vt:lpstr>Arial Narrow</vt:lpstr>
      <vt:lpstr>Calibri</vt:lpstr>
      <vt:lpstr>Times New Roman</vt:lpstr>
      <vt:lpstr>Wingdings</vt:lpstr>
      <vt:lpstr>ヒラギノ角ゴ Pro W3</vt:lpstr>
      <vt:lpstr>Siemens 2016 – 16:9</vt:lpstr>
      <vt:lpstr>think-cell Folie</vt:lpstr>
      <vt:lpstr>Chart</vt:lpstr>
      <vt:lpstr>STRUČNA KONFERENCIJA I SKUP ZAŠTITE NA RADU Zagreb, 07.12.2017</vt:lpstr>
      <vt:lpstr>Bio / Background</vt:lpstr>
      <vt:lpstr>PowerPoint Presentation</vt:lpstr>
      <vt:lpstr>PowerPoint Presentation</vt:lpstr>
      <vt:lpstr>Končar power transformers - KPT</vt:lpstr>
      <vt:lpstr>Systems / tools</vt:lpstr>
      <vt:lpstr>6 s </vt:lpstr>
      <vt:lpstr>6 s Izvještaj </vt:lpstr>
      <vt:lpstr>PowerPoint Presentation</vt:lpstr>
      <vt:lpstr>PowerPoint Presentation</vt:lpstr>
      <vt:lpstr>6 s Rezultat </vt:lpstr>
      <vt:lpstr>ZHC – Zero Harm Culture</vt:lpstr>
      <vt:lpstr>ZHC – Zero Harm Culture</vt:lpstr>
      <vt:lpstr>Menagment safety walk</vt:lpstr>
      <vt:lpstr>Menagment safety walk</vt:lpstr>
      <vt:lpstr>KPT &amp; ZIRS suradnja</vt:lpstr>
      <vt:lpstr>KPT &amp; ZIRS Rezultat </vt:lpstr>
      <vt:lpstr>Sustavi u KPT-u</vt:lpstr>
      <vt:lpstr>Sustavi u KPT-u – Ozljede na radu</vt:lpstr>
      <vt:lpstr>Detalj iz pogona KPT-a</vt:lpstr>
      <vt:lpstr>PowerPoint Presentation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keywords>C_Confidential</cp:keywords>
  <cp:lastModifiedBy/>
  <cp:revision>1</cp:revision>
  <dcterms:created xsi:type="dcterms:W3CDTF">2017-03-01T09:22:26Z</dcterms:created>
  <dcterms:modified xsi:type="dcterms:W3CDTF">2017-12-05T14:12:25Z</dcterms:modified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onfidentiality">
    <vt:lpwstr>Confidential</vt:lpwstr>
  </property>
  <property fmtid="{D5CDD505-2E9C-101B-9397-08002B2CF9AE}" pid="3" name="_NewReviewCycle">
    <vt:lpwstr/>
  </property>
  <property fmtid="{D5CDD505-2E9C-101B-9397-08002B2CF9AE}" pid="4" name="_AdHocReviewCycleID">
    <vt:i4>-1299880556</vt:i4>
  </property>
  <property fmtid="{D5CDD505-2E9C-101B-9397-08002B2CF9AE}" pid="5" name="_PreviousAdHocReviewCycleID">
    <vt:i4>302069135</vt:i4>
  </property>
</Properties>
</file>