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trictFirstAndLastChars="0" saveSubsetFonts="1">
  <p:sldMasterIdLst>
    <p:sldMasterId id="2147483704" r:id="rId1"/>
  </p:sldMasterIdLst>
  <p:notesMasterIdLst>
    <p:notesMasterId r:id="rId14"/>
  </p:notesMasterIdLst>
  <p:handoutMasterIdLst>
    <p:handoutMasterId r:id="rId15"/>
  </p:handoutMasterIdLst>
  <p:sldIdLst>
    <p:sldId id="268" r:id="rId2"/>
    <p:sldId id="302" r:id="rId3"/>
    <p:sldId id="314" r:id="rId4"/>
    <p:sldId id="315" r:id="rId5"/>
    <p:sldId id="316" r:id="rId6"/>
    <p:sldId id="317" r:id="rId7"/>
    <p:sldId id="318" r:id="rId8"/>
    <p:sldId id="319" r:id="rId9"/>
    <p:sldId id="320" r:id="rId10"/>
    <p:sldId id="305" r:id="rId11"/>
    <p:sldId id="321" r:id="rId12"/>
    <p:sldId id="274" r:id="rId13"/>
  </p:sldIdLst>
  <p:sldSz cx="9144000" cy="6858000" type="screen4x3"/>
  <p:notesSz cx="6797675" cy="9926638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6">
          <p15:clr>
            <a:srgbClr val="A4A3A4"/>
          </p15:clr>
        </p15:guide>
        <p15:guide id="2" pos="21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1CDFF"/>
    <a:srgbClr val="FF3200"/>
    <a:srgbClr val="480F00"/>
    <a:srgbClr val="901D2E"/>
    <a:srgbClr val="FF8667"/>
    <a:srgbClr val="FFAD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3" autoAdjust="0"/>
    <p:restoredTop sz="94629" autoAdjust="0"/>
  </p:normalViewPr>
  <p:slideViewPr>
    <p:cSldViewPr>
      <p:cViewPr varScale="1">
        <p:scale>
          <a:sx n="110" d="100"/>
          <a:sy n="110" d="100"/>
        </p:scale>
        <p:origin x="-163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4002" y="-102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15198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958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defTabSz="762000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717" y="0"/>
            <a:ext cx="2944958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762000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1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50888"/>
            <a:ext cx="4948237" cy="37099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141" y="4714876"/>
            <a:ext cx="4985393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 smtClean="0"/>
              <a:t>Klicken Sie, um die Formate des Vorlagentextes zu bearbeiten</a:t>
            </a:r>
          </a:p>
          <a:p>
            <a:pPr lvl="1"/>
            <a:r>
              <a:rPr lang="de-DE" noProof="0" dirty="0" smtClean="0"/>
              <a:t>Zweite Ebene</a:t>
            </a:r>
          </a:p>
          <a:p>
            <a:pPr lvl="2"/>
            <a:r>
              <a:rPr lang="de-DE" noProof="0" dirty="0" smtClean="0"/>
              <a:t>Dritte Ebene</a:t>
            </a:r>
          </a:p>
          <a:p>
            <a:pPr lvl="3"/>
            <a:r>
              <a:rPr lang="de-DE" noProof="0" dirty="0" smtClean="0"/>
              <a:t>Vierte Ebene</a:t>
            </a:r>
          </a:p>
          <a:p>
            <a:pPr lvl="4"/>
            <a:r>
              <a:rPr lang="de-DE" noProof="0" dirty="0" smtClean="0"/>
              <a:t>Fünfte Ebene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4958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defTabSz="762000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717" y="9429750"/>
            <a:ext cx="2944958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defTabSz="762000">
              <a:defRPr sz="1000" i="1">
                <a:latin typeface="Times New Roman" panose="02020603050405020304" pitchFamily="18" charset="0"/>
              </a:defRPr>
            </a:lvl1pPr>
          </a:lstStyle>
          <a:p>
            <a:fld id="{5A86C35D-385A-4DD9-8C04-7A9056E115FD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7338750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800" b="1" kern="1200">
        <a:solidFill>
          <a:schemeClr val="tx1"/>
        </a:solidFill>
        <a:latin typeface="Calibri" pitchFamily="34" charset="0"/>
        <a:ea typeface="+mn-ea"/>
        <a:cs typeface="Calibri" pitchFamily="34" charset="0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800" b="1" kern="1200">
        <a:solidFill>
          <a:schemeClr val="tx1"/>
        </a:solidFill>
        <a:latin typeface="Calibri" pitchFamily="34" charset="0"/>
        <a:ea typeface="+mn-ea"/>
        <a:cs typeface="Calibri" pitchFamily="34" charset="0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800" b="1" kern="1200">
        <a:solidFill>
          <a:schemeClr val="tx1"/>
        </a:solidFill>
        <a:latin typeface="Calibri" pitchFamily="34" charset="0"/>
        <a:ea typeface="+mn-ea"/>
        <a:cs typeface="Calibri" pitchFamily="34" charset="0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800" b="1" kern="1200">
        <a:solidFill>
          <a:schemeClr val="tx1"/>
        </a:solidFill>
        <a:latin typeface="Calibri" pitchFamily="34" charset="0"/>
        <a:ea typeface="+mn-ea"/>
        <a:cs typeface="Calibri" pitchFamily="34" charset="0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800" b="1" kern="1200">
        <a:solidFill>
          <a:schemeClr val="tx1"/>
        </a:solidFill>
        <a:latin typeface="Calibri" pitchFamily="34" charset="0"/>
        <a:ea typeface="+mn-ea"/>
        <a:cs typeface="Calibri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6C35D-385A-4DD9-8C04-7A9056E115FD}" type="slidenum">
              <a:rPr lang="de-DE" altLang="de-DE" smtClean="0"/>
              <a:pPr/>
              <a:t>1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23166356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76200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76200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76200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76200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76200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64E77488-259E-40AD-9169-00D260641B05}" type="slidenum">
              <a:rPr lang="de-DE" altLang="de-DE" sz="1000">
                <a:latin typeface="Times New Roman" panose="02020603050405020304" pitchFamily="18" charset="0"/>
              </a:rPr>
              <a:pPr/>
              <a:t>10</a:t>
            </a:fld>
            <a:endParaRPr lang="de-DE" altLang="de-DE" sz="1000">
              <a:latin typeface="Times New Roman" panose="02020603050405020304" pitchFamily="18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15994190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76200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76200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76200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76200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76200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64E77488-259E-40AD-9169-00D260641B05}" type="slidenum">
              <a:rPr lang="de-DE" altLang="de-DE" sz="1000">
                <a:latin typeface="Times New Roman" panose="02020603050405020304" pitchFamily="18" charset="0"/>
              </a:rPr>
              <a:pPr/>
              <a:t>11</a:t>
            </a:fld>
            <a:endParaRPr lang="de-DE" altLang="de-DE" sz="1000">
              <a:latin typeface="Times New Roman" panose="02020603050405020304" pitchFamily="18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15994190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76200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76200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76200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76200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76200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4A85830C-AAFF-49B4-8904-ED58F6B9BACC}" type="slidenum">
              <a:rPr lang="de-DE" altLang="de-DE" sz="1000">
                <a:latin typeface="Times New Roman" panose="02020603050405020304" pitchFamily="18" charset="0"/>
              </a:rPr>
              <a:pPr/>
              <a:t>12</a:t>
            </a:fld>
            <a:endParaRPr lang="de-DE" altLang="de-DE" sz="1000">
              <a:latin typeface="Times New Roman" panose="02020603050405020304" pitchFamily="18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  <p:extLst>
      <p:ext uri="{BB962C8B-B14F-4D97-AF65-F5344CB8AC3E}">
        <p14:creationId xmlns:p14="http://schemas.microsoft.com/office/powerpoint/2010/main" val="2295441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76200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76200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76200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76200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76200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64E77488-259E-40AD-9169-00D260641B05}" type="slidenum">
              <a:rPr lang="de-DE" altLang="de-DE" sz="1000">
                <a:latin typeface="Times New Roman" panose="02020603050405020304" pitchFamily="18" charset="0"/>
              </a:rPr>
              <a:pPr/>
              <a:t>2</a:t>
            </a:fld>
            <a:endParaRPr lang="de-DE" altLang="de-DE" sz="1000" dirty="0">
              <a:latin typeface="Times New Roman" panose="02020603050405020304" pitchFamily="18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 dirty="0" smtClean="0"/>
          </a:p>
        </p:txBody>
      </p:sp>
    </p:spTree>
    <p:extLst>
      <p:ext uri="{BB962C8B-B14F-4D97-AF65-F5344CB8AC3E}">
        <p14:creationId xmlns:p14="http://schemas.microsoft.com/office/powerpoint/2010/main" val="15994190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76200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76200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76200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76200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76200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64E77488-259E-40AD-9169-00D260641B05}" type="slidenum">
              <a:rPr lang="de-DE" altLang="de-DE" sz="1000">
                <a:latin typeface="Times New Roman" panose="02020603050405020304" pitchFamily="18" charset="0"/>
              </a:rPr>
              <a:pPr/>
              <a:t>3</a:t>
            </a:fld>
            <a:endParaRPr lang="de-DE" altLang="de-DE" sz="1000" dirty="0">
              <a:latin typeface="Times New Roman" panose="02020603050405020304" pitchFamily="18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 dirty="0" smtClean="0"/>
          </a:p>
        </p:txBody>
      </p:sp>
    </p:spTree>
    <p:extLst>
      <p:ext uri="{BB962C8B-B14F-4D97-AF65-F5344CB8AC3E}">
        <p14:creationId xmlns:p14="http://schemas.microsoft.com/office/powerpoint/2010/main" val="1599419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76200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76200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76200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76200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76200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64E77488-259E-40AD-9169-00D260641B05}" type="slidenum">
              <a:rPr lang="de-DE" altLang="de-DE" sz="1000">
                <a:latin typeface="Times New Roman" panose="02020603050405020304" pitchFamily="18" charset="0"/>
              </a:rPr>
              <a:pPr/>
              <a:t>4</a:t>
            </a:fld>
            <a:endParaRPr lang="de-DE" altLang="de-DE" sz="1000" dirty="0">
              <a:latin typeface="Times New Roman" panose="02020603050405020304" pitchFamily="18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 dirty="0" smtClean="0"/>
          </a:p>
        </p:txBody>
      </p:sp>
    </p:spTree>
    <p:extLst>
      <p:ext uri="{BB962C8B-B14F-4D97-AF65-F5344CB8AC3E}">
        <p14:creationId xmlns:p14="http://schemas.microsoft.com/office/powerpoint/2010/main" val="15994190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76200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76200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76200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76200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76200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64E77488-259E-40AD-9169-00D260641B05}" type="slidenum">
              <a:rPr lang="de-DE" altLang="de-DE" sz="1000">
                <a:latin typeface="Times New Roman" panose="02020603050405020304" pitchFamily="18" charset="0"/>
              </a:rPr>
              <a:pPr/>
              <a:t>5</a:t>
            </a:fld>
            <a:endParaRPr lang="de-DE" altLang="de-DE" sz="1000">
              <a:latin typeface="Times New Roman" panose="02020603050405020304" pitchFamily="18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 dirty="0" smtClean="0"/>
          </a:p>
        </p:txBody>
      </p:sp>
    </p:spTree>
    <p:extLst>
      <p:ext uri="{BB962C8B-B14F-4D97-AF65-F5344CB8AC3E}">
        <p14:creationId xmlns:p14="http://schemas.microsoft.com/office/powerpoint/2010/main" val="15994190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76200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76200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76200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76200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76200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64E77488-259E-40AD-9169-00D260641B05}" type="slidenum">
              <a:rPr lang="de-DE" altLang="de-DE" sz="1000">
                <a:latin typeface="Times New Roman" panose="02020603050405020304" pitchFamily="18" charset="0"/>
              </a:rPr>
              <a:pPr/>
              <a:t>6</a:t>
            </a:fld>
            <a:endParaRPr lang="de-DE" altLang="de-DE" sz="1000">
              <a:latin typeface="Times New Roman" panose="02020603050405020304" pitchFamily="18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 dirty="0" smtClean="0"/>
          </a:p>
        </p:txBody>
      </p:sp>
    </p:spTree>
    <p:extLst>
      <p:ext uri="{BB962C8B-B14F-4D97-AF65-F5344CB8AC3E}">
        <p14:creationId xmlns:p14="http://schemas.microsoft.com/office/powerpoint/2010/main" val="15994190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76200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76200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76200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76200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76200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64E77488-259E-40AD-9169-00D260641B05}" type="slidenum">
              <a:rPr lang="de-DE" altLang="de-DE" sz="1000">
                <a:latin typeface="Times New Roman" panose="02020603050405020304" pitchFamily="18" charset="0"/>
              </a:rPr>
              <a:pPr/>
              <a:t>7</a:t>
            </a:fld>
            <a:endParaRPr lang="de-DE" altLang="de-DE" sz="1000">
              <a:latin typeface="Times New Roman" panose="02020603050405020304" pitchFamily="18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 dirty="0" smtClean="0"/>
          </a:p>
        </p:txBody>
      </p:sp>
    </p:spTree>
    <p:extLst>
      <p:ext uri="{BB962C8B-B14F-4D97-AF65-F5344CB8AC3E}">
        <p14:creationId xmlns:p14="http://schemas.microsoft.com/office/powerpoint/2010/main" val="15994190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76200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76200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76200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76200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76200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64E77488-259E-40AD-9169-00D260641B05}" type="slidenum">
              <a:rPr lang="de-DE" altLang="de-DE" sz="1000">
                <a:latin typeface="Times New Roman" panose="02020603050405020304" pitchFamily="18" charset="0"/>
              </a:rPr>
              <a:pPr/>
              <a:t>8</a:t>
            </a:fld>
            <a:endParaRPr lang="de-DE" altLang="de-DE" sz="1000">
              <a:latin typeface="Times New Roman" panose="02020603050405020304" pitchFamily="18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 dirty="0" smtClean="0"/>
          </a:p>
        </p:txBody>
      </p:sp>
    </p:spTree>
    <p:extLst>
      <p:ext uri="{BB962C8B-B14F-4D97-AF65-F5344CB8AC3E}">
        <p14:creationId xmlns:p14="http://schemas.microsoft.com/office/powerpoint/2010/main" val="15994190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76200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76200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76200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76200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76200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64E77488-259E-40AD-9169-00D260641B05}" type="slidenum">
              <a:rPr lang="de-DE" altLang="de-DE" sz="1000">
                <a:latin typeface="Times New Roman" panose="02020603050405020304" pitchFamily="18" charset="0"/>
              </a:rPr>
              <a:pPr/>
              <a:t>9</a:t>
            </a:fld>
            <a:endParaRPr lang="de-DE" altLang="de-DE" sz="1000">
              <a:latin typeface="Times New Roman" panose="02020603050405020304" pitchFamily="18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 dirty="0" smtClean="0"/>
          </a:p>
        </p:txBody>
      </p:sp>
    </p:spTree>
    <p:extLst>
      <p:ext uri="{BB962C8B-B14F-4D97-AF65-F5344CB8AC3E}">
        <p14:creationId xmlns:p14="http://schemas.microsoft.com/office/powerpoint/2010/main" val="1599419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K:\Graphics\Corporate Design\Sozialministerium\1 - Allgemeines, Standardelemente\Logo\Sozialministerium Arbeitsinspektorat\Arbeitsinspektion\Sozialministerium-ai-Bildmarke-RG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9863" y="404813"/>
            <a:ext cx="954087" cy="122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Box 25"/>
          <p:cNvSpPr txBox="1">
            <a:spLocks noChangeArrowheads="1"/>
          </p:cNvSpPr>
          <p:nvPr/>
        </p:nvSpPr>
        <p:spPr bwMode="auto">
          <a:xfrm>
            <a:off x="401638" y="2565400"/>
            <a:ext cx="747712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de-DE" altLang="de-DE" sz="2000" b="1" smtClean="0">
                <a:solidFill>
                  <a:srgbClr val="000000"/>
                </a:solidFill>
                <a:latin typeface="Calibri" pitchFamily="34" charset="0"/>
              </a:rPr>
              <a:t>VERANSTALTUNGSTITEL </a:t>
            </a:r>
            <a:r>
              <a:rPr lang="de-AT" altLang="de-DE" sz="1800" b="1" smtClean="0">
                <a:solidFill>
                  <a:srgbClr val="000000"/>
                </a:solidFill>
                <a:latin typeface="Calibri" pitchFamily="34" charset="0"/>
              </a:rPr>
              <a:t>(änderbar unter Ansicht &gt; Master &gt; Folienmaster)</a:t>
            </a:r>
            <a:endParaRPr lang="de-DE" altLang="de-DE" sz="1800" b="1" smtClean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4" name="Datumsplatzhalter 3"/>
          <p:cNvSpPr>
            <a:spLocks/>
          </p:cNvSpPr>
          <p:nvPr/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de-DE" altLang="de-DE" sz="1800" smtClean="0">
              <a:solidFill>
                <a:srgbClr val="000000"/>
              </a:solidFill>
            </a:endParaRPr>
          </a:p>
        </p:txBody>
      </p:sp>
      <p:sp>
        <p:nvSpPr>
          <p:cNvPr id="5" name="Fußzeilenplatzhalter 4"/>
          <p:cNvSpPr>
            <a:spLocks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de-DE" altLang="de-DE" sz="1800" smtClean="0">
              <a:solidFill>
                <a:srgbClr val="000000"/>
              </a:solidFill>
            </a:endParaRPr>
          </a:p>
        </p:txBody>
      </p:sp>
      <p:sp>
        <p:nvSpPr>
          <p:cNvPr id="6" name="Text Box 28"/>
          <p:cNvSpPr txBox="1">
            <a:spLocks noChangeArrowheads="1"/>
          </p:cNvSpPr>
          <p:nvPr/>
        </p:nvSpPr>
        <p:spPr bwMode="auto">
          <a:xfrm>
            <a:off x="401638" y="3068638"/>
            <a:ext cx="792162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de-AT" altLang="de-DE" sz="3200" b="1" smtClean="0">
                <a:solidFill>
                  <a:srgbClr val="000000"/>
                </a:solidFill>
                <a:latin typeface="Calibri" pitchFamily="34" charset="0"/>
              </a:rPr>
              <a:t>Titelmaster (änderbar unter Ansicht &gt; Master &gt; Folienmaster)</a:t>
            </a:r>
            <a:endParaRPr lang="de-DE" altLang="de-DE" sz="3200" b="1" smtClean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7" name="Text Box 29"/>
          <p:cNvSpPr txBox="1">
            <a:spLocks noChangeArrowheads="1"/>
          </p:cNvSpPr>
          <p:nvPr/>
        </p:nvSpPr>
        <p:spPr bwMode="auto">
          <a:xfrm>
            <a:off x="401638" y="4221163"/>
            <a:ext cx="792162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de-AT" altLang="de-DE" sz="2000" smtClean="0">
                <a:solidFill>
                  <a:srgbClr val="000000"/>
                </a:solidFill>
                <a:latin typeface="Calibri" pitchFamily="34" charset="0"/>
              </a:rPr>
              <a:t>UNTERTITEL (ÄNDERBAR UNTER ANSICHT &gt; MASTER &gt; FOLIENMASTER)</a:t>
            </a:r>
            <a:endParaRPr lang="de-DE" altLang="de-DE" sz="2000" smtClean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8" name="Datumsplatzhalter 3"/>
          <p:cNvSpPr>
            <a:spLocks/>
          </p:cNvSpPr>
          <p:nvPr/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de-DE" altLang="de-DE" sz="1800" smtClean="0">
              <a:solidFill>
                <a:srgbClr val="000000"/>
              </a:solidFill>
            </a:endParaRPr>
          </a:p>
        </p:txBody>
      </p:sp>
      <p:sp>
        <p:nvSpPr>
          <p:cNvPr id="9" name="Fußzeilenplatzhalter 4"/>
          <p:cNvSpPr>
            <a:spLocks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de-DE" altLang="de-DE" sz="1800" smtClean="0">
              <a:solidFill>
                <a:srgbClr val="000000"/>
              </a:solidFill>
            </a:endParaRPr>
          </a:p>
        </p:txBody>
      </p:sp>
      <p:sp>
        <p:nvSpPr>
          <p:cNvPr id="10" name="Rectangle 24"/>
          <p:cNvSpPr txBox="1">
            <a:spLocks noChangeArrowheads="1"/>
          </p:cNvSpPr>
          <p:nvPr/>
        </p:nvSpPr>
        <p:spPr>
          <a:xfrm>
            <a:off x="1476375" y="5986463"/>
            <a:ext cx="4967288" cy="4762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rgbClr val="646569"/>
                </a:solidFill>
                <a:latin typeface="Source Sans Pro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de-DE" dirty="0" smtClean="0">
                <a:solidFill>
                  <a:srgbClr val="000000"/>
                </a:solidFill>
                <a:latin typeface="Calibri"/>
              </a:rPr>
              <a:t>Name der </a:t>
            </a:r>
            <a:r>
              <a:rPr lang="en-US" altLang="de-DE" dirty="0" err="1" smtClean="0">
                <a:solidFill>
                  <a:srgbClr val="000000"/>
                </a:solidFill>
                <a:latin typeface="Calibri"/>
              </a:rPr>
              <a:t>Vortragenden</a:t>
            </a:r>
            <a:r>
              <a:rPr lang="en-US" altLang="de-DE" dirty="0" smtClean="0">
                <a:solidFill>
                  <a:srgbClr val="000000"/>
                </a:solidFill>
                <a:latin typeface="Calibri"/>
              </a:rPr>
              <a:t> </a:t>
            </a:r>
          </a:p>
          <a:p>
            <a:pPr>
              <a:defRPr/>
            </a:pPr>
            <a:r>
              <a:rPr lang="en-US" altLang="de-DE" dirty="0" err="1" smtClean="0">
                <a:solidFill>
                  <a:srgbClr val="000000"/>
                </a:solidFill>
                <a:latin typeface="Calibri"/>
              </a:rPr>
              <a:t>Titel</a:t>
            </a:r>
            <a:r>
              <a:rPr lang="en-US" altLang="de-DE" dirty="0" smtClean="0">
                <a:solidFill>
                  <a:srgbClr val="000000"/>
                </a:solidFill>
                <a:latin typeface="Calibri"/>
              </a:rPr>
              <a:t> des </a:t>
            </a:r>
            <a:r>
              <a:rPr lang="en-US" altLang="de-DE" dirty="0" err="1" smtClean="0">
                <a:solidFill>
                  <a:srgbClr val="000000"/>
                </a:solidFill>
                <a:latin typeface="Calibri"/>
              </a:rPr>
              <a:t>Vortrages</a:t>
            </a:r>
            <a:endParaRPr lang="en-US" altLang="de-DE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Rectangle 24"/>
          <p:cNvSpPr txBox="1">
            <a:spLocks noChangeArrowheads="1"/>
          </p:cNvSpPr>
          <p:nvPr/>
        </p:nvSpPr>
        <p:spPr>
          <a:xfrm>
            <a:off x="401638" y="5989638"/>
            <a:ext cx="1122362" cy="47625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de-AT" altLang="de-DE" sz="1200" dirty="0" smtClean="0">
                <a:solidFill>
                  <a:srgbClr val="000000"/>
                </a:solidFill>
                <a:latin typeface="Calibri" pitchFamily="34" charset="0"/>
              </a:rPr>
              <a:t>16. April 2014</a:t>
            </a:r>
            <a:endParaRPr lang="en-US" altLang="de-DE" sz="1200" dirty="0" smtClean="0">
              <a:solidFill>
                <a:srgbClr val="000000"/>
              </a:solidFill>
              <a:latin typeface="Calibri" pitchFamily="34" charset="0"/>
            </a:endParaRPr>
          </a:p>
          <a:p>
            <a:pPr eaLnBrk="1" hangingPunct="1">
              <a:defRPr/>
            </a:pPr>
            <a:r>
              <a:rPr lang="en-US" altLang="de-DE" sz="1200" dirty="0" err="1" smtClean="0">
                <a:solidFill>
                  <a:srgbClr val="000000"/>
                </a:solidFill>
                <a:latin typeface="Calibri" pitchFamily="34" charset="0"/>
              </a:rPr>
              <a:t>Seite</a:t>
            </a:r>
            <a:r>
              <a:rPr lang="en-US" altLang="de-DE" sz="1200" dirty="0" smtClean="0">
                <a:solidFill>
                  <a:srgbClr val="000000"/>
                </a:solidFill>
                <a:latin typeface="Calibri" pitchFamily="34" charset="0"/>
              </a:rPr>
              <a:t> </a:t>
            </a:r>
            <a:fld id="{2F0A9FBF-BCF4-4D2F-B208-4089F11B049E}" type="slidenum">
              <a:rPr lang="en-US" altLang="de-DE" sz="1200" smtClean="0">
                <a:solidFill>
                  <a:srgbClr val="000000"/>
                </a:solidFill>
                <a:latin typeface="Calibri" pitchFamily="34" charset="0"/>
              </a:rPr>
              <a:pPr eaLnBrk="1" hangingPunct="1">
                <a:defRPr/>
              </a:pPr>
              <a:t>‹Nr.›</a:t>
            </a:fld>
            <a:endParaRPr lang="en-US" altLang="de-DE" sz="1200" dirty="0" smtClean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2" name="Datumsplatzhalter 3"/>
          <p:cNvSpPr>
            <a:spLocks/>
          </p:cNvSpPr>
          <p:nvPr userDrawn="1"/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de-DE" altLang="de-DE" sz="1800" smtClean="0">
              <a:solidFill>
                <a:srgbClr val="6F656B"/>
              </a:solidFill>
            </a:endParaRPr>
          </a:p>
        </p:txBody>
      </p:sp>
      <p:sp>
        <p:nvSpPr>
          <p:cNvPr id="13" name="Fußzeilenplatzhalter 4"/>
          <p:cNvSpPr>
            <a:spLocks/>
          </p:cNvSpPr>
          <p:nvPr userDrawn="1"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de-DE" altLang="de-DE" sz="1800" smtClean="0">
              <a:solidFill>
                <a:srgbClr val="6F656B"/>
              </a:solidFill>
            </a:endParaRPr>
          </a:p>
        </p:txBody>
      </p:sp>
      <p:sp>
        <p:nvSpPr>
          <p:cNvPr id="14" name="Textfeld 13"/>
          <p:cNvSpPr txBox="1">
            <a:spLocks noChangeArrowheads="1"/>
          </p:cNvSpPr>
          <p:nvPr userDrawn="1"/>
        </p:nvSpPr>
        <p:spPr bwMode="auto">
          <a:xfrm>
            <a:off x="6372225" y="6091238"/>
            <a:ext cx="23717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r>
              <a:rPr lang="de-AT" altLang="de-DE" sz="1800" b="1" dirty="0" smtClean="0">
                <a:solidFill>
                  <a:srgbClr val="EF4030"/>
                </a:solidFill>
                <a:latin typeface="Calibri"/>
              </a:rPr>
              <a:t>arbeitsinspektion.gv.at</a:t>
            </a:r>
          </a:p>
        </p:txBody>
      </p:sp>
    </p:spTree>
    <p:extLst>
      <p:ext uri="{BB962C8B-B14F-4D97-AF65-F5344CB8AC3E}">
        <p14:creationId xmlns:p14="http://schemas.microsoft.com/office/powerpoint/2010/main" val="3844581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50025" y="1844823"/>
            <a:ext cx="1978025" cy="3960441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95536" y="611189"/>
            <a:ext cx="6002089" cy="5194076"/>
          </a:xfrm>
        </p:spPr>
        <p:txBody>
          <a:bodyPr vert="eaVert"/>
          <a:lstStyle>
            <a:lvl1pPr>
              <a:defRPr>
                <a:solidFill>
                  <a:srgbClr val="000000"/>
                </a:solidFill>
                <a:latin typeface="+mj-lt"/>
              </a:defRPr>
            </a:lvl1pPr>
            <a:lvl2pPr>
              <a:defRPr>
                <a:solidFill>
                  <a:srgbClr val="000000"/>
                </a:solidFill>
                <a:latin typeface="+mj-lt"/>
              </a:defRPr>
            </a:lvl2pPr>
            <a:lvl3pPr>
              <a:defRPr>
                <a:solidFill>
                  <a:srgbClr val="000000"/>
                </a:solidFill>
                <a:latin typeface="+mj-lt"/>
              </a:defRPr>
            </a:lvl3pPr>
            <a:lvl4pPr>
              <a:defRPr>
                <a:solidFill>
                  <a:srgbClr val="000000"/>
                </a:solidFill>
                <a:latin typeface="+mj-lt"/>
              </a:defRPr>
            </a:lvl4pPr>
            <a:lvl5pPr>
              <a:defRPr>
                <a:solidFill>
                  <a:srgbClr val="000000"/>
                </a:solidFill>
                <a:latin typeface="+mj-lt"/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614591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512" y="188640"/>
            <a:ext cx="8784976" cy="648072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de-AT" noProof="0" smtClean="0"/>
          </a:p>
        </p:txBody>
      </p:sp>
    </p:spTree>
    <p:extLst>
      <p:ext uri="{BB962C8B-B14F-4D97-AF65-F5344CB8AC3E}">
        <p14:creationId xmlns:p14="http://schemas.microsoft.com/office/powerpoint/2010/main" val="546903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512" y="188640"/>
            <a:ext cx="8784976" cy="648072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AT" noProof="0" smtClean="0"/>
          </a:p>
        </p:txBody>
      </p:sp>
    </p:spTree>
    <p:extLst>
      <p:ext uri="{BB962C8B-B14F-4D97-AF65-F5344CB8AC3E}">
        <p14:creationId xmlns:p14="http://schemas.microsoft.com/office/powerpoint/2010/main" val="3350636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5113" y="4111625"/>
            <a:ext cx="7072312" cy="1751013"/>
          </a:xfrm>
        </p:spPr>
        <p:txBody>
          <a:bodyPr lIns="91422" rIns="91422"/>
          <a:lstStyle>
            <a:lvl1pPr marL="0" indent="0">
              <a:buFont typeface="Times" pitchFamily="18" charset="0"/>
              <a:buNone/>
              <a:defRPr>
                <a:solidFill>
                  <a:srgbClr val="808080"/>
                </a:solidFill>
              </a:defRPr>
            </a:lvl1pPr>
          </a:lstStyle>
          <a:p>
            <a:pPr lvl="0"/>
            <a:r>
              <a:rPr lang="de-DE" noProof="0" smtClean="0"/>
              <a:t>Master-Untertitelformat bearbeiten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57175" y="3573463"/>
            <a:ext cx="7083425" cy="431800"/>
          </a:xfrm>
          <a:solidFill>
            <a:schemeClr val="bg1"/>
          </a:solidFill>
        </p:spPr>
        <p:txBody>
          <a:bodyPr lIns="91422" rIns="91422"/>
          <a:lstStyle>
            <a:lvl1pPr>
              <a:defRPr sz="2800" b="1">
                <a:solidFill>
                  <a:srgbClr val="000000"/>
                </a:solidFill>
                <a:latin typeface="BankGothic Lt BT" pitchFamily="34" charset="0"/>
                <a:ea typeface="Times New Roman" pitchFamily="18" charset="0"/>
                <a:cs typeface="Arial" charset="0"/>
              </a:defRPr>
            </a:lvl1pPr>
          </a:lstStyle>
          <a:p>
            <a:pPr lvl="0"/>
            <a:r>
              <a:rPr lang="de-DE" noProof="0" smtClean="0"/>
              <a:t>Frischer Wind – </a:t>
            </a:r>
            <a:br>
              <a:rPr lang="de-DE" noProof="0" smtClean="0"/>
            </a:br>
            <a:r>
              <a:rPr lang="de-DE" noProof="0" smtClean="0"/>
              <a:t>Vernetzung burgenländischer Sicherheitsfachkräfte</a:t>
            </a:r>
          </a:p>
        </p:txBody>
      </p:sp>
    </p:spTree>
    <p:extLst>
      <p:ext uri="{BB962C8B-B14F-4D97-AF65-F5344CB8AC3E}">
        <p14:creationId xmlns:p14="http://schemas.microsoft.com/office/powerpoint/2010/main" val="828928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1844823"/>
            <a:ext cx="8352928" cy="4032449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956211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4406900"/>
            <a:ext cx="8352928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0000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95536" y="2906713"/>
            <a:ext cx="8352928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000000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193924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  <a:latin typeface="+mj-lt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95536" y="1844825"/>
            <a:ext cx="3879850" cy="4104455"/>
          </a:xfrm>
        </p:spPr>
        <p:txBody>
          <a:bodyPr/>
          <a:lstStyle>
            <a:lvl1pPr>
              <a:defRPr sz="2800">
                <a:solidFill>
                  <a:srgbClr val="000000"/>
                </a:solidFill>
                <a:latin typeface="+mj-lt"/>
              </a:defRPr>
            </a:lvl1pPr>
            <a:lvl2pPr>
              <a:defRPr sz="2400">
                <a:solidFill>
                  <a:srgbClr val="000000"/>
                </a:solidFill>
                <a:latin typeface="+mj-lt"/>
              </a:defRPr>
            </a:lvl2pPr>
            <a:lvl3pPr>
              <a:defRPr sz="2000">
                <a:solidFill>
                  <a:srgbClr val="000000"/>
                </a:solidFill>
                <a:latin typeface="+mj-lt"/>
              </a:defRPr>
            </a:lvl3pPr>
            <a:lvl4pPr>
              <a:defRPr sz="1800">
                <a:solidFill>
                  <a:srgbClr val="000000"/>
                </a:solidFill>
                <a:latin typeface="+mj-lt"/>
              </a:defRPr>
            </a:lvl4pPr>
            <a:lvl5pPr>
              <a:defRPr sz="1800">
                <a:solidFill>
                  <a:srgbClr val="000000"/>
                </a:solidFill>
                <a:latin typeface="+mj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860032" y="1844825"/>
            <a:ext cx="3879850" cy="4104456"/>
          </a:xfrm>
        </p:spPr>
        <p:txBody>
          <a:bodyPr/>
          <a:lstStyle>
            <a:lvl1pPr>
              <a:defRPr sz="2800">
                <a:solidFill>
                  <a:srgbClr val="000000"/>
                </a:solidFill>
                <a:latin typeface="+mj-lt"/>
              </a:defRPr>
            </a:lvl1pPr>
            <a:lvl2pPr>
              <a:defRPr sz="2400">
                <a:solidFill>
                  <a:srgbClr val="000000"/>
                </a:solidFill>
                <a:latin typeface="+mj-lt"/>
              </a:defRPr>
            </a:lvl2pPr>
            <a:lvl3pPr>
              <a:defRPr sz="2000">
                <a:solidFill>
                  <a:srgbClr val="000000"/>
                </a:solidFill>
                <a:latin typeface="+mj-lt"/>
              </a:defRPr>
            </a:lvl3pPr>
            <a:lvl4pPr>
              <a:defRPr sz="1800">
                <a:solidFill>
                  <a:srgbClr val="000000"/>
                </a:solidFill>
                <a:latin typeface="+mj-lt"/>
              </a:defRPr>
            </a:lvl4pPr>
            <a:lvl5pPr>
              <a:defRPr sz="1800">
                <a:solidFill>
                  <a:srgbClr val="000000"/>
                </a:solidFill>
                <a:latin typeface="+mj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029492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53193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1235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67623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5141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426907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512" y="188640"/>
            <a:ext cx="8784976" cy="648072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de-AT" noProof="0" smtClean="0"/>
          </a:p>
        </p:txBody>
      </p:sp>
    </p:spTree>
    <p:extLst>
      <p:ext uri="{BB962C8B-B14F-4D97-AF65-F5344CB8AC3E}">
        <p14:creationId xmlns:p14="http://schemas.microsoft.com/office/powerpoint/2010/main" val="1253550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rgbClr val="000000"/>
                </a:solidFill>
                <a:latin typeface="+mj-lt"/>
              </a:defRPr>
            </a:lvl1pPr>
            <a:lvl2pPr>
              <a:defRPr>
                <a:solidFill>
                  <a:srgbClr val="000000"/>
                </a:solidFill>
                <a:latin typeface="+mj-lt"/>
              </a:defRPr>
            </a:lvl2pPr>
            <a:lvl3pPr>
              <a:defRPr>
                <a:solidFill>
                  <a:srgbClr val="000000"/>
                </a:solidFill>
                <a:latin typeface="+mj-lt"/>
              </a:defRPr>
            </a:lvl3pPr>
            <a:lvl4pPr>
              <a:defRPr>
                <a:solidFill>
                  <a:srgbClr val="000000"/>
                </a:solidFill>
                <a:latin typeface="+mj-lt"/>
              </a:defRPr>
            </a:lvl4pPr>
            <a:lvl5pPr>
              <a:defRPr>
                <a:solidFill>
                  <a:srgbClr val="000000"/>
                </a:solidFill>
                <a:latin typeface="+mj-lt"/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773954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K:\Graphics\Corporate Design\Sozialministerium\1 - Allgemeines, Standardelemente\Logo\Sozialministerium Arbeitsinspektorat\Arbeitsinspektion\Sozialministerium-ai-Bildmarke-RGB.png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9863" y="404813"/>
            <a:ext cx="954087" cy="122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1844675"/>
            <a:ext cx="8348662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 smtClean="0"/>
              <a:t>BLINDTEXT</a:t>
            </a:r>
          </a:p>
          <a:p>
            <a:pPr lvl="1"/>
            <a:r>
              <a:rPr lang="de-DE" altLang="de-DE" dirty="0" smtClean="0"/>
              <a:t>Zweite Ebene</a:t>
            </a:r>
          </a:p>
          <a:p>
            <a:pPr lvl="2"/>
            <a:r>
              <a:rPr lang="de-DE" altLang="de-DE" dirty="0" smtClean="0"/>
              <a:t>Dritte Ebene</a:t>
            </a:r>
          </a:p>
          <a:p>
            <a:pPr lvl="3"/>
            <a:r>
              <a:rPr lang="de-DE" altLang="de-DE" dirty="0" smtClean="0"/>
              <a:t>Vierte Ebene</a:t>
            </a:r>
          </a:p>
        </p:txBody>
      </p:sp>
      <p:sp>
        <p:nvSpPr>
          <p:cNvPr id="1028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404813"/>
            <a:ext cx="7056437" cy="87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</a:t>
            </a:r>
            <a:br>
              <a:rPr lang="de-DE" altLang="de-DE" smtClean="0"/>
            </a:br>
            <a:r>
              <a:rPr lang="de-DE" altLang="de-DE" smtClean="0"/>
              <a:t>DURCH KLICKEN BEARBEITEN </a:t>
            </a:r>
          </a:p>
        </p:txBody>
      </p:sp>
      <p:sp>
        <p:nvSpPr>
          <p:cNvPr id="1031" name="Textfeld 14"/>
          <p:cNvSpPr txBox="1">
            <a:spLocks noChangeArrowheads="1"/>
          </p:cNvSpPr>
          <p:nvPr/>
        </p:nvSpPr>
        <p:spPr bwMode="auto">
          <a:xfrm>
            <a:off x="6372225" y="6091238"/>
            <a:ext cx="23717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r>
              <a:rPr lang="de-AT" altLang="de-DE" sz="1800" b="1" dirty="0" smtClean="0">
                <a:solidFill>
                  <a:srgbClr val="EF4030"/>
                </a:solidFill>
                <a:latin typeface="Calibri"/>
              </a:rPr>
              <a:t>arbeitsinspektion.gv.at</a:t>
            </a:r>
          </a:p>
        </p:txBody>
      </p:sp>
      <p:sp>
        <p:nvSpPr>
          <p:cNvPr id="10" name="Rectangle 24"/>
          <p:cNvSpPr txBox="1">
            <a:spLocks noChangeArrowheads="1"/>
          </p:cNvSpPr>
          <p:nvPr/>
        </p:nvSpPr>
        <p:spPr>
          <a:xfrm>
            <a:off x="1476375" y="5986463"/>
            <a:ext cx="4967288" cy="4762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rgbClr val="646569"/>
                </a:solidFill>
                <a:latin typeface="Source Sans Pro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de-DE" dirty="0" smtClean="0">
                <a:solidFill>
                  <a:srgbClr val="000000"/>
                </a:solidFill>
                <a:latin typeface="Calibri"/>
              </a:rPr>
              <a:t>Dipl.-</a:t>
            </a:r>
            <a:r>
              <a:rPr lang="en-US" altLang="de-DE" dirty="0" err="1" smtClean="0">
                <a:solidFill>
                  <a:srgbClr val="000000"/>
                </a:solidFill>
                <a:latin typeface="Calibri"/>
              </a:rPr>
              <a:t>Ing</a:t>
            </a:r>
            <a:r>
              <a:rPr lang="en-US" altLang="de-DE" dirty="0" smtClean="0">
                <a:solidFill>
                  <a:srgbClr val="000000"/>
                </a:solidFill>
                <a:latin typeface="Calibri"/>
              </a:rPr>
              <a:t>. Günter Schinkovits</a:t>
            </a:r>
          </a:p>
          <a:p>
            <a:pPr>
              <a:defRPr/>
            </a:pPr>
            <a:r>
              <a:rPr lang="de-AT" altLang="de-DE" dirty="0" smtClean="0">
                <a:solidFill>
                  <a:srgbClr val="000000"/>
                </a:solidFill>
                <a:latin typeface="Calibri"/>
              </a:rPr>
              <a:t>Vortrag in Zagreb</a:t>
            </a:r>
            <a:endParaRPr lang="en-US" altLang="de-DE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" name="Rectangle 24"/>
          <p:cNvSpPr txBox="1">
            <a:spLocks noChangeArrowheads="1"/>
          </p:cNvSpPr>
          <p:nvPr/>
        </p:nvSpPr>
        <p:spPr>
          <a:xfrm>
            <a:off x="401638" y="5989638"/>
            <a:ext cx="1122362" cy="47625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altLang="de-DE" sz="1200" dirty="0" smtClean="0">
                <a:solidFill>
                  <a:srgbClr val="000000"/>
                </a:solidFill>
                <a:latin typeface="Calibri" pitchFamily="34" charset="0"/>
              </a:rPr>
              <a:t>7.12.2017</a:t>
            </a:r>
          </a:p>
          <a:p>
            <a:pPr eaLnBrk="1" hangingPunct="1">
              <a:defRPr/>
            </a:pPr>
            <a:r>
              <a:rPr lang="en-US" altLang="de-DE" sz="1200" dirty="0" err="1" smtClean="0">
                <a:solidFill>
                  <a:srgbClr val="000000"/>
                </a:solidFill>
                <a:latin typeface="Calibri" pitchFamily="34" charset="0"/>
              </a:rPr>
              <a:t>Seite</a:t>
            </a:r>
            <a:r>
              <a:rPr lang="en-US" altLang="de-DE" sz="1200" dirty="0" smtClean="0">
                <a:solidFill>
                  <a:srgbClr val="000000"/>
                </a:solidFill>
                <a:latin typeface="Calibri" pitchFamily="34" charset="0"/>
              </a:rPr>
              <a:t> </a:t>
            </a:r>
            <a:fld id="{F52122CC-EB2E-4423-8323-B5C94F204294}" type="slidenum">
              <a:rPr lang="en-US" altLang="de-DE" sz="1200" smtClean="0">
                <a:solidFill>
                  <a:srgbClr val="000000"/>
                </a:solidFill>
                <a:latin typeface="Calibri" pitchFamily="34" charset="0"/>
              </a:rPr>
              <a:pPr eaLnBrk="1" hangingPunct="1">
                <a:defRPr/>
              </a:pPr>
              <a:t>‹Nr.›</a:t>
            </a:fld>
            <a:endParaRPr lang="en-US" altLang="de-DE" sz="1200" dirty="0" smtClean="0">
              <a:solidFill>
                <a:srgbClr val="0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5941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  <p:sldLayoutId id="2147483717" r:id="rId13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000000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000000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000000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000000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50667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50667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50667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50667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rgbClr val="000000"/>
          </a:solidFill>
          <a:latin typeface="+mj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-"/>
        <a:defRPr sz="2000">
          <a:solidFill>
            <a:srgbClr val="000000"/>
          </a:solidFill>
          <a:latin typeface="+mj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›"/>
        <a:defRPr sz="2000">
          <a:solidFill>
            <a:srgbClr val="000000"/>
          </a:solidFill>
          <a:latin typeface="+mj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×"/>
        <a:defRPr sz="2000">
          <a:solidFill>
            <a:srgbClr val="000000"/>
          </a:solidFill>
          <a:latin typeface="+mj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2000" b="1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2000" b="1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2000" b="1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2000" b="1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539552" y="3356992"/>
            <a:ext cx="8280920" cy="2053679"/>
          </a:xfrm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buClr>
                <a:schemeClr val="bg2"/>
              </a:buClr>
              <a:buFont typeface="Calibri" pitchFamily="34" charset="0"/>
              <a:buChar char="•"/>
            </a:pPr>
            <a:r>
              <a:rPr lang="de-DE" altLang="de-DE" sz="3200" dirty="0" smtClean="0">
                <a:solidFill>
                  <a:schemeClr val="bg2">
                    <a:lumMod val="10000"/>
                  </a:schemeClr>
                </a:solidFill>
              </a:rPr>
              <a:t>Angemessene Kontrolle und Überwachung des Arbeitnehmerschutzes - </a:t>
            </a:r>
            <a:r>
              <a:rPr lang="de-DE" altLang="de-DE" sz="3200" dirty="0" smtClean="0">
                <a:solidFill>
                  <a:schemeClr val="bg2">
                    <a:lumMod val="10000"/>
                  </a:schemeClr>
                </a:solidFill>
              </a:rPr>
              <a:t>Rechtslage </a:t>
            </a:r>
            <a:r>
              <a:rPr lang="de-DE" altLang="de-DE" sz="3200" dirty="0" smtClean="0">
                <a:solidFill>
                  <a:schemeClr val="bg2">
                    <a:lumMod val="10000"/>
                  </a:schemeClr>
                </a:solidFill>
              </a:rPr>
              <a:t>in Österreich</a:t>
            </a:r>
          </a:p>
          <a:p>
            <a:pPr marL="265113" indent="-265113" eaLnBrk="1" hangingPunct="1">
              <a:lnSpc>
                <a:spcPct val="90000"/>
              </a:lnSpc>
              <a:buClr>
                <a:schemeClr val="bg2"/>
              </a:buClr>
              <a:buFontTx/>
              <a:buChar char="•"/>
            </a:pPr>
            <a:endParaRPr lang="de-DE" altLang="de-DE" sz="3200" dirty="0" smtClean="0"/>
          </a:p>
          <a:p>
            <a:pPr marL="265113" indent="-265113" eaLnBrk="1" hangingPunct="1">
              <a:lnSpc>
                <a:spcPct val="90000"/>
              </a:lnSpc>
              <a:buClr>
                <a:schemeClr val="bg2"/>
              </a:buClr>
              <a:buFontTx/>
              <a:buChar char="•"/>
            </a:pPr>
            <a:endParaRPr lang="de-DE" altLang="de-DE" sz="2400" dirty="0" smtClean="0"/>
          </a:p>
        </p:txBody>
      </p:sp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67544" y="2492896"/>
            <a:ext cx="7083425" cy="431800"/>
          </a:xfrm>
        </p:spPr>
        <p:txBody>
          <a:bodyPr/>
          <a:lstStyle/>
          <a:p>
            <a:pPr eaLnBrk="1" hangingPunct="1"/>
            <a:r>
              <a:rPr lang="da-DK" sz="3600" dirty="0" smtClean="0">
                <a:latin typeface="+mj-lt"/>
                <a:ea typeface="Times New Roman"/>
              </a:rPr>
              <a:t>VORTRAG</a:t>
            </a:r>
            <a:endParaRPr lang="de-DE" altLang="de-DE" sz="3600" dirty="0" smtClean="0">
              <a:latin typeface="+mj-lt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04813"/>
            <a:ext cx="7705104" cy="873125"/>
          </a:xfrm>
        </p:spPr>
        <p:txBody>
          <a:bodyPr/>
          <a:lstStyle/>
          <a:p>
            <a:r>
              <a:rPr lang="de-DE" sz="2400" dirty="0" smtClean="0">
                <a:solidFill>
                  <a:schemeClr val="bg2">
                    <a:lumMod val="10000"/>
                  </a:schemeClr>
                </a:solidFill>
              </a:rPr>
              <a:t>Auszug aus dem Jahresbericht 2015 der Arbeitsinspektion</a:t>
            </a:r>
            <a:endParaRPr lang="de-AT" sz="24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700808"/>
            <a:ext cx="8352928" cy="4392488"/>
          </a:xfrm>
        </p:spPr>
        <p:txBody>
          <a:bodyPr/>
          <a:lstStyle/>
          <a:p>
            <a:pPr marL="0" indent="0">
              <a:buNone/>
            </a:pPr>
            <a:r>
              <a:rPr lang="de-DE" b="0" dirty="0"/>
              <a:t>Bei </a:t>
            </a:r>
            <a:r>
              <a:rPr lang="de-DE" dirty="0"/>
              <a:t>45 % aller Besichtigungen </a:t>
            </a:r>
            <a:r>
              <a:rPr lang="de-DE" b="0" dirty="0"/>
              <a:t>(Kontrollen vor Ort) wurden im Berichtsjahr </a:t>
            </a:r>
            <a:r>
              <a:rPr lang="de-DE" dirty="0"/>
              <a:t>Übertretungen</a:t>
            </a:r>
            <a:r>
              <a:rPr lang="de-DE" b="0" dirty="0"/>
              <a:t> von </a:t>
            </a:r>
            <a:r>
              <a:rPr lang="de-DE" b="0" dirty="0" err="1"/>
              <a:t>ArbeitnehmerInnenschutzvorschriften</a:t>
            </a:r>
            <a:r>
              <a:rPr lang="de-DE" b="0" dirty="0"/>
              <a:t> festgestellt und die </a:t>
            </a:r>
            <a:r>
              <a:rPr lang="de-DE" b="0" dirty="0" err="1"/>
              <a:t>ArbeitgeberInnen</a:t>
            </a:r>
            <a:r>
              <a:rPr lang="de-DE" b="0" dirty="0"/>
              <a:t> </a:t>
            </a:r>
            <a:r>
              <a:rPr lang="de-DE" dirty="0"/>
              <a:t>erforderlichenfalls über die Möglichkeiten zur effizienten Behebung dieser Mängel beraten</a:t>
            </a:r>
            <a:r>
              <a:rPr lang="de-DE" b="0" dirty="0"/>
              <a:t> sowie bei </a:t>
            </a:r>
            <a:r>
              <a:rPr lang="de-DE" dirty="0"/>
              <a:t>Vorliegen </a:t>
            </a:r>
            <a:r>
              <a:rPr lang="de-DE" dirty="0" smtClean="0"/>
              <a:t>schwerwiegender </a:t>
            </a:r>
            <a:r>
              <a:rPr lang="de-DE" dirty="0"/>
              <a:t>Übertretungen oder im Wiederholungsfall sofortige Strafanzeigen </a:t>
            </a:r>
            <a:r>
              <a:rPr lang="de-DE" b="0" dirty="0"/>
              <a:t>erstattet. Von den insgesamt </a:t>
            </a:r>
            <a:r>
              <a:rPr lang="de-DE" dirty="0"/>
              <a:t>116.481 Übertretungen </a:t>
            </a:r>
            <a:r>
              <a:rPr lang="de-DE" b="0" dirty="0"/>
              <a:t>(ohne Kontrollen von </a:t>
            </a:r>
            <a:r>
              <a:rPr lang="de-DE" b="0" dirty="0" err="1"/>
              <a:t>LenkerInnen</a:t>
            </a:r>
            <a:r>
              <a:rPr lang="de-DE" b="0" dirty="0"/>
              <a:t>) betrafen </a:t>
            </a:r>
            <a:r>
              <a:rPr lang="de-DE" dirty="0"/>
              <a:t>103.147</a:t>
            </a:r>
            <a:r>
              <a:rPr lang="de-DE" b="0" dirty="0"/>
              <a:t> den technischen und arbeitshygienischen ArbeitnehmerInnenschutz und </a:t>
            </a:r>
            <a:r>
              <a:rPr lang="de-DE" dirty="0"/>
              <a:t>13.334 </a:t>
            </a:r>
            <a:r>
              <a:rPr lang="de-DE" b="0" dirty="0"/>
              <a:t>den Verwendungsschutz. Zusätzlich wurden bei Kontrollen von </a:t>
            </a:r>
            <a:r>
              <a:rPr lang="de-DE" b="0" dirty="0" err="1"/>
              <a:t>LenkerInnen</a:t>
            </a:r>
            <a:r>
              <a:rPr lang="de-DE" b="0" dirty="0"/>
              <a:t> </a:t>
            </a:r>
            <a:r>
              <a:rPr lang="de-DE" dirty="0"/>
              <a:t>8.821</a:t>
            </a:r>
            <a:r>
              <a:rPr lang="de-DE" b="0" dirty="0"/>
              <a:t> Übertretungen festgestellt. </a:t>
            </a:r>
            <a:r>
              <a:rPr lang="de-DE" dirty="0">
                <a:solidFill>
                  <a:srgbClr val="FF0000"/>
                </a:solidFill>
              </a:rPr>
              <a:t>Insgesamt mussten 1.996 Strafanzeigen erstattet werden</a:t>
            </a:r>
            <a:r>
              <a:rPr lang="de-DE" b="0" dirty="0"/>
              <a:t>. </a:t>
            </a:r>
            <a:endParaRPr lang="de-AT" b="0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4294967295"/>
          </p:nvPr>
        </p:nvSpPr>
        <p:spPr>
          <a:xfrm>
            <a:off x="8147050" y="6232525"/>
            <a:ext cx="996950" cy="457200"/>
          </a:xfrm>
          <a:prstGeom prst="rect">
            <a:avLst/>
          </a:prstGeom>
        </p:spPr>
        <p:txBody>
          <a:bodyPr/>
          <a:lstStyle>
            <a:lvl1pPr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1A9DC7D4-FC05-44CC-9AFD-55F65BC5F592}" type="slidenum">
              <a:rPr lang="de-DE" altLang="de-DE" sz="1000">
                <a:latin typeface="Arial" panose="020B0604020202020204" pitchFamily="34" charset="0"/>
              </a:rPr>
              <a:pPr/>
              <a:t>10</a:t>
            </a:fld>
            <a:endParaRPr lang="de-DE" altLang="de-DE" sz="1000">
              <a:latin typeface="Arial" panose="020B0604020202020204" pitchFamily="34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347788" y="3034913"/>
            <a:ext cx="4872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4761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6248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04813"/>
            <a:ext cx="7705104" cy="873125"/>
          </a:xfrm>
        </p:spPr>
        <p:txBody>
          <a:bodyPr/>
          <a:lstStyle/>
          <a:p>
            <a:r>
              <a:rPr lang="de-DE" sz="2400" dirty="0" smtClean="0">
                <a:solidFill>
                  <a:schemeClr val="bg2">
                    <a:lumMod val="10000"/>
                  </a:schemeClr>
                </a:solidFill>
              </a:rPr>
              <a:t>Auszug aus dem Jahresbericht 2015 der Arbeitsinspektion</a:t>
            </a:r>
            <a:endParaRPr lang="de-AT" sz="24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375951" y="1484784"/>
            <a:ext cx="8352928" cy="4392488"/>
          </a:xfrm>
        </p:spPr>
        <p:txBody>
          <a:bodyPr/>
          <a:lstStyle/>
          <a:p>
            <a:pPr marL="0" indent="0">
              <a:buNone/>
            </a:pPr>
            <a:endParaRPr lang="de-AT" b="0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4294967295"/>
          </p:nvPr>
        </p:nvSpPr>
        <p:spPr>
          <a:xfrm>
            <a:off x="8147050" y="6232525"/>
            <a:ext cx="996950" cy="457200"/>
          </a:xfrm>
          <a:prstGeom prst="rect">
            <a:avLst/>
          </a:prstGeom>
        </p:spPr>
        <p:txBody>
          <a:bodyPr/>
          <a:lstStyle>
            <a:lvl1pPr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1A9DC7D4-FC05-44CC-9AFD-55F65BC5F592}" type="slidenum">
              <a:rPr lang="de-DE" altLang="de-DE" sz="1000">
                <a:latin typeface="Arial" panose="020B0604020202020204" pitchFamily="34" charset="0"/>
              </a:rPr>
              <a:pPr/>
              <a:t>11</a:t>
            </a:fld>
            <a:endParaRPr lang="de-DE" altLang="de-DE" sz="1000">
              <a:latin typeface="Arial" panose="020B0604020202020204" pitchFamily="34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347788" y="3034913"/>
            <a:ext cx="4872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4761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981878"/>
            <a:ext cx="7351490" cy="2383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70993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de-DE" altLang="de-DE" dirty="0" smtClean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algn="ctr" eaLnBrk="1" hangingPunct="1">
              <a:buFont typeface="Arial" panose="020B0604020202020204" pitchFamily="34" charset="0"/>
              <a:buNone/>
            </a:pPr>
            <a:endParaRPr lang="de-AT" altLang="de-DE" sz="4000" b="1" dirty="0" smtClean="0"/>
          </a:p>
          <a:p>
            <a:pPr lvl="1" algn="ctr" eaLnBrk="1" hangingPunct="1">
              <a:buFont typeface="Arial" panose="020B0604020202020204" pitchFamily="34" charset="0"/>
              <a:buNone/>
            </a:pPr>
            <a:endParaRPr lang="de-AT" altLang="de-DE" sz="4000" b="1" dirty="0" smtClean="0"/>
          </a:p>
          <a:p>
            <a:pPr lvl="1" algn="ctr" eaLnBrk="1" hangingPunct="1">
              <a:buFont typeface="Arial" panose="020B0604020202020204" pitchFamily="34" charset="0"/>
              <a:buNone/>
            </a:pPr>
            <a:r>
              <a:rPr lang="de-AT" altLang="de-DE" sz="4000" b="1" dirty="0" smtClean="0"/>
              <a:t>Danke für die Aufmerksamkeit</a:t>
            </a:r>
            <a:r>
              <a:rPr lang="de-AT" altLang="de-DE" b="1" dirty="0" smtClean="0"/>
              <a:t>.</a:t>
            </a:r>
            <a:endParaRPr lang="de-DE" altLang="de-DE" dirty="0" smtClean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4294967295"/>
          </p:nvPr>
        </p:nvSpPr>
        <p:spPr>
          <a:xfrm>
            <a:off x="8147050" y="6232525"/>
            <a:ext cx="996950" cy="457200"/>
          </a:xfrm>
          <a:prstGeom prst="rect">
            <a:avLst/>
          </a:prstGeom>
        </p:spPr>
        <p:txBody>
          <a:bodyPr/>
          <a:lstStyle>
            <a:lvl1pPr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AC4BE0F5-2F07-412D-BDB9-627051F4BDF5}" type="slidenum">
              <a:rPr lang="de-DE" altLang="de-DE" sz="1000">
                <a:latin typeface="Arial" panose="020B0604020202020204" pitchFamily="34" charset="0"/>
              </a:rPr>
              <a:pPr/>
              <a:t>12</a:t>
            </a:fld>
            <a:endParaRPr lang="de-DE" altLang="de-DE" sz="1000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400" dirty="0" smtClean="0">
                <a:solidFill>
                  <a:schemeClr val="bg2">
                    <a:lumMod val="10000"/>
                  </a:schemeClr>
                </a:solidFill>
              </a:rPr>
              <a:t>Vorstellung- Kontaktdaten</a:t>
            </a:r>
            <a:endParaRPr lang="de-AT" sz="24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Hofrat Dipl.-Ing. </a:t>
            </a:r>
          </a:p>
          <a:p>
            <a:pPr marL="0" indent="0">
              <a:buNone/>
            </a:pPr>
            <a:r>
              <a:rPr lang="de-DE" dirty="0" smtClean="0"/>
              <a:t>Günter Schinkovits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sz="3600" dirty="0" smtClean="0"/>
              <a:t>Arbeitsinspektorat Burgenland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Franz Schubert Platz 2</a:t>
            </a:r>
          </a:p>
          <a:p>
            <a:pPr marL="0" indent="0">
              <a:buNone/>
            </a:pPr>
            <a:r>
              <a:rPr lang="de-DE" dirty="0" smtClean="0"/>
              <a:t>7000 Eisenstadt</a:t>
            </a:r>
          </a:p>
          <a:p>
            <a:pPr marL="0" indent="0">
              <a:buNone/>
            </a:pPr>
            <a:r>
              <a:rPr lang="de-DE" dirty="0" smtClean="0"/>
              <a:t>+43268264506</a:t>
            </a:r>
          </a:p>
          <a:p>
            <a:pPr marL="0" indent="0">
              <a:buNone/>
            </a:pPr>
            <a:r>
              <a:rPr lang="de-DE" sz="1800" dirty="0" smtClean="0"/>
              <a:t>burgenland@arbeitsinspektion.gv.at</a:t>
            </a:r>
            <a:endParaRPr lang="de-DE" sz="1800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4294967295"/>
          </p:nvPr>
        </p:nvSpPr>
        <p:spPr>
          <a:xfrm>
            <a:off x="8147050" y="6232525"/>
            <a:ext cx="996950" cy="457200"/>
          </a:xfrm>
          <a:prstGeom prst="rect">
            <a:avLst/>
          </a:prstGeom>
        </p:spPr>
        <p:txBody>
          <a:bodyPr/>
          <a:lstStyle>
            <a:lvl1pPr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1A9DC7D4-FC05-44CC-9AFD-55F65BC5F592}" type="slidenum">
              <a:rPr lang="de-DE" altLang="de-DE" sz="1000">
                <a:latin typeface="Arial" panose="020B0604020202020204" pitchFamily="34" charset="0"/>
              </a:rPr>
              <a:pPr/>
              <a:t>2</a:t>
            </a:fld>
            <a:endParaRPr lang="de-DE" altLang="de-DE" sz="1000" dirty="0">
              <a:latin typeface="Arial" panose="020B0604020202020204" pitchFamily="34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347788" y="3034913"/>
            <a:ext cx="4872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4761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613" y="2852936"/>
            <a:ext cx="2088231" cy="27705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60363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04813"/>
            <a:ext cx="7705104" cy="873125"/>
          </a:xfrm>
        </p:spPr>
        <p:txBody>
          <a:bodyPr/>
          <a:lstStyle/>
          <a:p>
            <a:r>
              <a:rPr lang="de-DE" sz="2400" dirty="0" smtClean="0">
                <a:solidFill>
                  <a:schemeClr val="bg2">
                    <a:lumMod val="10000"/>
                  </a:schemeClr>
                </a:solidFill>
              </a:rPr>
              <a:t>Fragestellungen, </a:t>
            </a:r>
            <a:r>
              <a:rPr lang="de-DE" sz="2400" dirty="0" smtClean="0">
                <a:solidFill>
                  <a:schemeClr val="bg2">
                    <a:lumMod val="10000"/>
                  </a:schemeClr>
                </a:solidFill>
              </a:rPr>
              <a:t>die uns beschäftigen sollten:</a:t>
            </a:r>
            <a:endParaRPr lang="de-AT" sz="24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484784"/>
            <a:ext cx="8352928" cy="4392488"/>
          </a:xfrm>
        </p:spPr>
        <p:txBody>
          <a:bodyPr/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sz="2400" dirty="0" smtClean="0"/>
              <a:t>Gesetze werden nur </a:t>
            </a:r>
            <a:r>
              <a:rPr lang="de-DE" sz="2400" dirty="0" smtClean="0"/>
              <a:t>eingehalten, </a:t>
            </a:r>
            <a:r>
              <a:rPr lang="de-DE" sz="2400" dirty="0" smtClean="0"/>
              <a:t>wenn die Gesetze auch kontrolliert werden ?!!!!</a:t>
            </a:r>
          </a:p>
          <a:p>
            <a:pPr marL="0" indent="0">
              <a:buNone/>
            </a:pPr>
            <a:endParaRPr lang="de-DE" sz="2400" dirty="0"/>
          </a:p>
          <a:p>
            <a:pPr marL="0" indent="0">
              <a:buNone/>
            </a:pPr>
            <a:r>
              <a:rPr lang="de-DE" sz="2400" dirty="0" smtClean="0"/>
              <a:t>Beraten statt </a:t>
            </a:r>
            <a:r>
              <a:rPr lang="de-DE" sz="2400" dirty="0" smtClean="0"/>
              <a:t>Strafen ????</a:t>
            </a:r>
            <a:endParaRPr lang="de-DE" sz="2400" dirty="0" smtClean="0"/>
          </a:p>
          <a:p>
            <a:pPr marL="0" indent="0">
              <a:buNone/>
            </a:pPr>
            <a:endParaRPr lang="de-DE" sz="2400" dirty="0"/>
          </a:p>
          <a:p>
            <a:pPr marL="0" indent="0">
              <a:buNone/>
            </a:pPr>
            <a:r>
              <a:rPr lang="de-DE" sz="2400" dirty="0" smtClean="0"/>
              <a:t>Beratung nach einem schweren Arbeitsunfall </a:t>
            </a:r>
            <a:r>
              <a:rPr lang="de-DE" sz="2400" dirty="0" smtClean="0"/>
              <a:t>????</a:t>
            </a:r>
            <a:endParaRPr lang="de-DE" sz="2400" dirty="0" smtClean="0"/>
          </a:p>
          <a:p>
            <a:pPr marL="0" indent="0">
              <a:buNone/>
            </a:pPr>
            <a:endParaRPr lang="de-DE" sz="2400" dirty="0"/>
          </a:p>
          <a:p>
            <a:pPr marL="0" indent="0">
              <a:buNone/>
            </a:pPr>
            <a:r>
              <a:rPr lang="de-DE" sz="2400" dirty="0" smtClean="0"/>
              <a:t>Wettbewerbsvorteil – Verzicht auf Arbeitnehmerschutz </a:t>
            </a:r>
            <a:r>
              <a:rPr lang="de-DE" sz="2400" dirty="0" smtClean="0"/>
              <a:t>????</a:t>
            </a:r>
            <a:endParaRPr lang="de-DE" sz="2400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4294967295"/>
          </p:nvPr>
        </p:nvSpPr>
        <p:spPr>
          <a:xfrm>
            <a:off x="8147050" y="6232525"/>
            <a:ext cx="996950" cy="457200"/>
          </a:xfrm>
          <a:prstGeom prst="rect">
            <a:avLst/>
          </a:prstGeom>
        </p:spPr>
        <p:txBody>
          <a:bodyPr/>
          <a:lstStyle>
            <a:lvl1pPr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1A9DC7D4-FC05-44CC-9AFD-55F65BC5F592}" type="slidenum">
              <a:rPr lang="de-DE" altLang="de-DE" sz="1000">
                <a:latin typeface="Arial" panose="020B0604020202020204" pitchFamily="34" charset="0"/>
              </a:rPr>
              <a:pPr/>
              <a:t>3</a:t>
            </a:fld>
            <a:endParaRPr lang="de-DE" altLang="de-DE" sz="1000" dirty="0">
              <a:latin typeface="Arial" panose="020B0604020202020204" pitchFamily="34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347788" y="3034913"/>
            <a:ext cx="4872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4761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7462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04813"/>
            <a:ext cx="7705104" cy="873125"/>
          </a:xfrm>
        </p:spPr>
        <p:txBody>
          <a:bodyPr/>
          <a:lstStyle/>
          <a:p>
            <a:r>
              <a:rPr lang="de-DE" sz="2400" dirty="0" smtClean="0">
                <a:solidFill>
                  <a:schemeClr val="bg2">
                    <a:lumMod val="10000"/>
                  </a:schemeClr>
                </a:solidFill>
              </a:rPr>
              <a:t>Angemessene Kontrolle und Überwachung </a:t>
            </a:r>
            <a:endParaRPr lang="de-AT" sz="24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484784"/>
            <a:ext cx="8352928" cy="4392488"/>
          </a:xfrm>
        </p:spPr>
        <p:txBody>
          <a:bodyPr/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sz="2400" b="0" dirty="0" smtClean="0"/>
              <a:t>Artikel 4 der Rahmenrichtlinie 89/391 EWG wurde umgesetzt</a:t>
            </a:r>
          </a:p>
          <a:p>
            <a:pPr marL="0" indent="0">
              <a:buNone/>
            </a:pPr>
            <a:endParaRPr lang="de-DE" sz="2400" b="0" dirty="0"/>
          </a:p>
          <a:p>
            <a:pPr marL="0" indent="0">
              <a:buNone/>
            </a:pPr>
            <a:r>
              <a:rPr lang="de-DE" sz="2400" b="0" dirty="0" smtClean="0"/>
              <a:t>Kontrolle des Arbeitnehmerschutzes durch die Arbeitsinspektionen</a:t>
            </a:r>
          </a:p>
          <a:p>
            <a:pPr marL="0" indent="0">
              <a:buNone/>
            </a:pPr>
            <a:endParaRPr lang="de-DE" sz="2400" b="0" dirty="0"/>
          </a:p>
          <a:p>
            <a:pPr marL="0" indent="0">
              <a:buNone/>
            </a:pPr>
            <a:r>
              <a:rPr lang="de-DE" sz="2400" dirty="0" smtClean="0"/>
              <a:t>Bei Übertretungen hat das Arbeitsinspektorat mit Aufforderung und/oder Strafanzeige vorzugehen</a:t>
            </a:r>
          </a:p>
          <a:p>
            <a:pPr lvl="1">
              <a:buFont typeface="Wingdings" pitchFamily="2" charset="2"/>
              <a:buChar char="Ø"/>
            </a:pPr>
            <a:r>
              <a:rPr lang="de-DE" sz="2400" b="1" dirty="0" smtClean="0"/>
              <a:t>Regelungen im Arbeitsinspektionsgesetzgesetz</a:t>
            </a:r>
          </a:p>
          <a:p>
            <a:pPr marL="0" indent="0">
              <a:buNone/>
            </a:pPr>
            <a:endParaRPr lang="de-DE" sz="2400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4294967295"/>
          </p:nvPr>
        </p:nvSpPr>
        <p:spPr>
          <a:xfrm>
            <a:off x="8147050" y="6232525"/>
            <a:ext cx="996950" cy="457200"/>
          </a:xfrm>
          <a:prstGeom prst="rect">
            <a:avLst/>
          </a:prstGeom>
        </p:spPr>
        <p:txBody>
          <a:bodyPr/>
          <a:lstStyle>
            <a:lvl1pPr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1A9DC7D4-FC05-44CC-9AFD-55F65BC5F592}" type="slidenum">
              <a:rPr lang="de-DE" altLang="de-DE" sz="1000">
                <a:latin typeface="Arial" panose="020B0604020202020204" pitchFamily="34" charset="0"/>
              </a:rPr>
              <a:pPr/>
              <a:t>4</a:t>
            </a:fld>
            <a:endParaRPr lang="de-DE" altLang="de-DE" sz="1000" dirty="0">
              <a:latin typeface="Arial" panose="020B0604020202020204" pitchFamily="34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347788" y="3034913"/>
            <a:ext cx="4872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4761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1175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04813"/>
            <a:ext cx="7705104" cy="873125"/>
          </a:xfrm>
        </p:spPr>
        <p:txBody>
          <a:bodyPr/>
          <a:lstStyle/>
          <a:p>
            <a:r>
              <a:rPr lang="de-DE" sz="2400" dirty="0" smtClean="0">
                <a:solidFill>
                  <a:schemeClr val="bg2">
                    <a:lumMod val="10000"/>
                  </a:schemeClr>
                </a:solidFill>
              </a:rPr>
              <a:t>§ 3 Arbeitsinspektionsgesetz – Aufgaben der Arbeitsinspektion</a:t>
            </a:r>
            <a:endParaRPr lang="de-AT" sz="24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484784"/>
            <a:ext cx="8352928" cy="4392488"/>
          </a:xfrm>
        </p:spPr>
        <p:txBody>
          <a:bodyPr/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sz="2400" dirty="0" smtClean="0"/>
          </a:p>
          <a:p>
            <a:pPr marL="0" indent="0">
              <a:buNone/>
            </a:pPr>
            <a:endParaRPr lang="de-DE" sz="2400" dirty="0"/>
          </a:p>
          <a:p>
            <a:pPr marL="0" indent="0">
              <a:buNone/>
            </a:pPr>
            <a:r>
              <a:rPr lang="de-DE" sz="2400" b="0" dirty="0" smtClean="0"/>
              <a:t>Die </a:t>
            </a:r>
            <a:r>
              <a:rPr lang="de-DE" sz="2400" b="0" dirty="0"/>
              <a:t>Organe der Arbeitsinspektion haben Arbeitgeber/innen und Arbeitnehmer/innen zur Erfüllung ihrer Pflichten im Bereich des Arbeitnehmerschutzes anzuhalten und sie </a:t>
            </a:r>
            <a:r>
              <a:rPr lang="de-DE" sz="2400" dirty="0" err="1"/>
              <a:t>hiebei</a:t>
            </a:r>
            <a:r>
              <a:rPr lang="de-DE" sz="2400" dirty="0"/>
              <a:t> nötigenfalls </a:t>
            </a:r>
            <a:r>
              <a:rPr lang="de-DE" sz="2400" b="0" dirty="0"/>
              <a:t>zu unterstützen und </a:t>
            </a:r>
            <a:r>
              <a:rPr lang="de-DE" sz="2400" dirty="0"/>
              <a:t>zu beraten</a:t>
            </a:r>
            <a:r>
              <a:rPr lang="de-DE" sz="2400" b="0" dirty="0"/>
              <a:t>. </a:t>
            </a:r>
          </a:p>
          <a:p>
            <a:pPr marL="0" indent="0">
              <a:buNone/>
            </a:pPr>
            <a:endParaRPr lang="de-DE" sz="2400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4294967295"/>
          </p:nvPr>
        </p:nvSpPr>
        <p:spPr>
          <a:xfrm>
            <a:off x="8147050" y="6232525"/>
            <a:ext cx="996950" cy="457200"/>
          </a:xfrm>
          <a:prstGeom prst="rect">
            <a:avLst/>
          </a:prstGeom>
        </p:spPr>
        <p:txBody>
          <a:bodyPr/>
          <a:lstStyle>
            <a:lvl1pPr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1A9DC7D4-FC05-44CC-9AFD-55F65BC5F592}" type="slidenum">
              <a:rPr lang="de-DE" altLang="de-DE" sz="1000">
                <a:latin typeface="Arial" panose="020B0604020202020204" pitchFamily="34" charset="0"/>
              </a:rPr>
              <a:pPr/>
              <a:t>5</a:t>
            </a:fld>
            <a:endParaRPr lang="de-DE" altLang="de-DE" sz="1000">
              <a:latin typeface="Arial" panose="020B0604020202020204" pitchFamily="34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347788" y="3034913"/>
            <a:ext cx="4872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4761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2324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04813"/>
            <a:ext cx="7705104" cy="873125"/>
          </a:xfrm>
        </p:spPr>
        <p:txBody>
          <a:bodyPr/>
          <a:lstStyle/>
          <a:p>
            <a:r>
              <a:rPr lang="de-DE" sz="2400" dirty="0">
                <a:solidFill>
                  <a:schemeClr val="bg2">
                    <a:lumMod val="10000"/>
                  </a:schemeClr>
                </a:solidFill>
              </a:rPr>
              <a:t>§ 9 </a:t>
            </a:r>
            <a:r>
              <a:rPr lang="de-DE" sz="2400" dirty="0" smtClean="0">
                <a:solidFill>
                  <a:schemeClr val="bg2">
                    <a:lumMod val="10000"/>
                  </a:schemeClr>
                </a:solidFill>
              </a:rPr>
              <a:t>Arbeitsinspektionsgesetz – </a:t>
            </a:r>
            <a:br>
              <a:rPr lang="de-DE" sz="2400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de-DE" sz="2400" dirty="0" smtClean="0">
                <a:solidFill>
                  <a:schemeClr val="bg2">
                    <a:lumMod val="10000"/>
                  </a:schemeClr>
                </a:solidFill>
              </a:rPr>
              <a:t>Feststellung </a:t>
            </a:r>
            <a:r>
              <a:rPr lang="de-DE" sz="2400" dirty="0">
                <a:solidFill>
                  <a:schemeClr val="bg2">
                    <a:lumMod val="10000"/>
                  </a:schemeClr>
                </a:solidFill>
              </a:rPr>
              <a:t>und Anzeige von Übertretungen</a:t>
            </a:r>
            <a:endParaRPr lang="de-AT" sz="24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484784"/>
            <a:ext cx="8352928" cy="4392488"/>
          </a:xfrm>
        </p:spPr>
        <p:txBody>
          <a:bodyPr/>
          <a:lstStyle/>
          <a:p>
            <a:pPr marL="0" indent="0">
              <a:buNone/>
            </a:pPr>
            <a:r>
              <a:rPr lang="de-DE" sz="1600" dirty="0" smtClean="0"/>
              <a:t>Aufforderung:</a:t>
            </a:r>
            <a:endParaRPr lang="de-DE" sz="1600" dirty="0"/>
          </a:p>
          <a:p>
            <a:pPr marL="0" indent="0">
              <a:buNone/>
            </a:pPr>
            <a:r>
              <a:rPr lang="de-DE" sz="1600" b="0" dirty="0" smtClean="0"/>
              <a:t>….. </a:t>
            </a:r>
            <a:r>
              <a:rPr lang="de-DE" sz="1600" b="0" dirty="0"/>
              <a:t>h</a:t>
            </a:r>
            <a:r>
              <a:rPr lang="de-DE" sz="1600" b="0" dirty="0" smtClean="0"/>
              <a:t>at das </a:t>
            </a:r>
            <a:r>
              <a:rPr lang="de-DE" sz="1600" b="0" dirty="0"/>
              <a:t>Arbeitsinspektorat den Arbeitgeber/die Arbeitgeberin formlos schriftlich aufzufordern, innerhalb einer angemessenen Frist den </a:t>
            </a:r>
            <a:r>
              <a:rPr lang="de-DE" sz="1600" b="0" dirty="0" smtClean="0"/>
              <a:t>Rechtsvorschriften </a:t>
            </a:r>
            <a:r>
              <a:rPr lang="de-DE" sz="1600" b="0" dirty="0"/>
              <a:t>und behördlichen Verfügungen entsprechenden Zustand </a:t>
            </a:r>
            <a:r>
              <a:rPr lang="de-DE" sz="1600" b="0" dirty="0" smtClean="0"/>
              <a:t>herzustellen…..</a:t>
            </a:r>
            <a:endParaRPr lang="de-DE" sz="1600" dirty="0"/>
          </a:p>
          <a:p>
            <a:pPr marL="0" indent="0">
              <a:buNone/>
            </a:pPr>
            <a:r>
              <a:rPr lang="de-DE" sz="1600" dirty="0" smtClean="0"/>
              <a:t> </a:t>
            </a:r>
          </a:p>
          <a:p>
            <a:pPr marL="0" indent="0">
              <a:buNone/>
            </a:pPr>
            <a:r>
              <a:rPr lang="de-DE" sz="1600" dirty="0"/>
              <a:t>Strafanzeige:</a:t>
            </a:r>
          </a:p>
          <a:p>
            <a:pPr marL="0" indent="0">
              <a:buNone/>
            </a:pPr>
            <a:r>
              <a:rPr lang="de-DE" sz="1600" b="0" dirty="0"/>
              <a:t>Wird der Aufforderung innerhalb der vom Arbeitsinspektorat festgelegten oder erstreckten Frist nicht entsprochen, so hat das Arbeitsinspektorat Anzeige an die zuständige Verwaltungsstrafbehörde zu erstatten</a:t>
            </a:r>
            <a:r>
              <a:rPr lang="de-DE" sz="1600" b="0" dirty="0" smtClean="0"/>
              <a:t>.</a:t>
            </a:r>
          </a:p>
          <a:p>
            <a:pPr marL="0" indent="0">
              <a:buNone/>
            </a:pPr>
            <a:endParaRPr lang="de-DE" sz="1600" b="0" dirty="0"/>
          </a:p>
          <a:p>
            <a:pPr marL="0" indent="0">
              <a:buNone/>
            </a:pPr>
            <a:r>
              <a:rPr lang="de-DE" sz="1600" b="0" dirty="0"/>
              <a:t>Das Arbeitsinspektorat hat </a:t>
            </a:r>
            <a:r>
              <a:rPr lang="de-DE" sz="1600" dirty="0"/>
              <a:t>auch ohne </a:t>
            </a:r>
            <a:r>
              <a:rPr lang="de-DE" sz="1600" b="0" dirty="0"/>
              <a:t>vorausgehende Aufforderung nach Abs. 1 Strafanzeige wegen Übertretung einer Arbeitnehmerschutzvorschrift zu erstatten, wenn es sich um eine </a:t>
            </a:r>
            <a:r>
              <a:rPr lang="de-DE" sz="1600" dirty="0"/>
              <a:t>schwerwiegende </a:t>
            </a:r>
            <a:r>
              <a:rPr lang="de-DE" sz="1600" dirty="0" smtClean="0"/>
              <a:t>Übertretung</a:t>
            </a:r>
            <a:r>
              <a:rPr lang="de-DE" sz="1600" b="0" dirty="0" smtClean="0"/>
              <a:t> </a:t>
            </a:r>
            <a:r>
              <a:rPr lang="de-DE" sz="1600" b="0" dirty="0"/>
              <a:t>handelt</a:t>
            </a:r>
            <a:r>
              <a:rPr lang="de-DE" sz="1600" b="0" dirty="0" smtClean="0"/>
              <a:t>.</a:t>
            </a:r>
          </a:p>
          <a:p>
            <a:pPr marL="0" indent="0">
              <a:buNone/>
            </a:pPr>
            <a:endParaRPr lang="de-DE" sz="1600" b="0" dirty="0"/>
          </a:p>
          <a:p>
            <a:pPr marL="0" indent="0">
              <a:buNone/>
            </a:pPr>
            <a:r>
              <a:rPr lang="de-DE" sz="1600" b="0" dirty="0" smtClean="0"/>
              <a:t>…..geringfügigste </a:t>
            </a:r>
            <a:r>
              <a:rPr lang="de-DE" sz="1600" b="0" dirty="0"/>
              <a:t>Abweichungen von technischen Maßen </a:t>
            </a:r>
            <a:r>
              <a:rPr lang="de-DE" sz="1600" b="0" dirty="0" smtClean="0"/>
              <a:t>…. keine Strafanzeige</a:t>
            </a:r>
            <a:endParaRPr lang="de-DE" sz="1600" b="0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4294967295"/>
          </p:nvPr>
        </p:nvSpPr>
        <p:spPr>
          <a:xfrm>
            <a:off x="8147050" y="6232525"/>
            <a:ext cx="996950" cy="457200"/>
          </a:xfrm>
          <a:prstGeom prst="rect">
            <a:avLst/>
          </a:prstGeom>
        </p:spPr>
        <p:txBody>
          <a:bodyPr/>
          <a:lstStyle>
            <a:lvl1pPr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1A9DC7D4-FC05-44CC-9AFD-55F65BC5F592}" type="slidenum">
              <a:rPr lang="de-DE" altLang="de-DE" sz="1000">
                <a:latin typeface="Arial" panose="020B0604020202020204" pitchFamily="34" charset="0"/>
              </a:rPr>
              <a:pPr/>
              <a:t>6</a:t>
            </a:fld>
            <a:endParaRPr lang="de-DE" altLang="de-DE" sz="1000">
              <a:latin typeface="Arial" panose="020B0604020202020204" pitchFamily="34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347788" y="3034913"/>
            <a:ext cx="4872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4761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1977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04813"/>
            <a:ext cx="7705104" cy="873125"/>
          </a:xfrm>
        </p:spPr>
        <p:txBody>
          <a:bodyPr/>
          <a:lstStyle/>
          <a:p>
            <a:r>
              <a:rPr lang="de-DE" sz="2400" dirty="0" smtClean="0">
                <a:solidFill>
                  <a:schemeClr val="bg2">
                    <a:lumMod val="10000"/>
                  </a:schemeClr>
                </a:solidFill>
              </a:rPr>
              <a:t>Sanktionen gegen Arbeitgeber</a:t>
            </a:r>
            <a:endParaRPr lang="de-AT" sz="24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484784"/>
            <a:ext cx="8352928" cy="4392488"/>
          </a:xfrm>
        </p:spPr>
        <p:txBody>
          <a:bodyPr/>
          <a:lstStyle/>
          <a:p>
            <a:pPr marL="0" indent="0">
              <a:buNone/>
            </a:pPr>
            <a:r>
              <a:rPr lang="de-DE" dirty="0" smtClean="0"/>
              <a:t>Beispiel Arbeitsunfall:</a:t>
            </a:r>
          </a:p>
          <a:p>
            <a:pPr marL="0" indent="0">
              <a:buNone/>
            </a:pPr>
            <a:r>
              <a:rPr lang="de-DE" dirty="0" smtClean="0"/>
              <a:t>Strafgerichtliche Verurteilung und/oder  Regressansprüche der Unfallversicherung und/oder Schadenersatzansprüche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b</a:t>
            </a:r>
            <a:r>
              <a:rPr lang="de-DE" dirty="0" smtClean="0"/>
              <a:t>ei Missachtung von Arbeitnehmerschutzbestimmungen  auch Verwaltungsstrafverfahren</a:t>
            </a:r>
            <a:endParaRPr lang="de-DE" dirty="0"/>
          </a:p>
          <a:p>
            <a:pPr marL="0" indent="0">
              <a:buNone/>
            </a:pPr>
            <a:r>
              <a:rPr lang="de-DE" dirty="0" smtClean="0"/>
              <a:t> </a:t>
            </a:r>
          </a:p>
          <a:p>
            <a:pPr marL="0" indent="0">
              <a:buNone/>
            </a:pPr>
            <a:r>
              <a:rPr lang="de-DE" dirty="0" smtClean="0"/>
              <a:t>Im Arbeitnehmerschutzrecht gibt es nur </a:t>
            </a:r>
            <a:r>
              <a:rPr lang="de-DE" dirty="0" err="1" smtClean="0"/>
              <a:t>Ungehorsamsdelikte</a:t>
            </a:r>
            <a:r>
              <a:rPr lang="de-DE" dirty="0" smtClean="0"/>
              <a:t> (es muss nicht unbedingt ein Schaden oder eine Gefahr eintreten)!</a:t>
            </a:r>
          </a:p>
          <a:p>
            <a:pPr marL="0" indent="0">
              <a:buNone/>
            </a:pPr>
            <a:endParaRPr lang="de-DE" b="0" dirty="0"/>
          </a:p>
          <a:p>
            <a:pPr marL="0" indent="0">
              <a:buNone/>
            </a:pPr>
            <a:r>
              <a:rPr lang="de-DE" sz="2800" dirty="0" smtClean="0">
                <a:solidFill>
                  <a:srgbClr val="FF0000"/>
                </a:solidFill>
              </a:rPr>
              <a:t>Jede Bestimmung ist gleich viel Wert = gleiche Strafhöhen</a:t>
            </a:r>
            <a:endParaRPr lang="de-DE" sz="2800" dirty="0">
              <a:solidFill>
                <a:srgbClr val="FF0000"/>
              </a:solidFill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4294967295"/>
          </p:nvPr>
        </p:nvSpPr>
        <p:spPr>
          <a:xfrm>
            <a:off x="8147050" y="6232525"/>
            <a:ext cx="996950" cy="457200"/>
          </a:xfrm>
          <a:prstGeom prst="rect">
            <a:avLst/>
          </a:prstGeom>
        </p:spPr>
        <p:txBody>
          <a:bodyPr/>
          <a:lstStyle>
            <a:lvl1pPr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1A9DC7D4-FC05-44CC-9AFD-55F65BC5F592}" type="slidenum">
              <a:rPr lang="de-DE" altLang="de-DE" sz="1000">
                <a:latin typeface="Arial" panose="020B0604020202020204" pitchFamily="34" charset="0"/>
              </a:rPr>
              <a:pPr/>
              <a:t>7</a:t>
            </a:fld>
            <a:endParaRPr lang="de-DE" altLang="de-DE" sz="1000">
              <a:latin typeface="Arial" panose="020B0604020202020204" pitchFamily="34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347788" y="3034913"/>
            <a:ext cx="4872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4761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0171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04813"/>
            <a:ext cx="7705104" cy="873125"/>
          </a:xfrm>
        </p:spPr>
        <p:txBody>
          <a:bodyPr/>
          <a:lstStyle/>
          <a:p>
            <a:r>
              <a:rPr lang="de-DE" sz="2400" dirty="0" smtClean="0">
                <a:solidFill>
                  <a:schemeClr val="bg2">
                    <a:lumMod val="10000"/>
                  </a:schemeClr>
                </a:solidFill>
              </a:rPr>
              <a:t>Arbeitnehmerschutzgesetz enthält einen detaillierten Strafkatalog</a:t>
            </a:r>
            <a:endParaRPr lang="de-AT" sz="24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484784"/>
            <a:ext cx="8352928" cy="4392488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de-DE" sz="2400" b="0" dirty="0" smtClean="0"/>
              <a:t>Gebote und Verbote, die im Arbeitnehmerschutzgesetz und in den Verordnungen zum Arbeitnehmerschutzgesetz enthalten sind </a:t>
            </a:r>
            <a:r>
              <a:rPr lang="de-DE" sz="2400" b="0" dirty="0" smtClean="0"/>
              <a:t>(§ 130 Abs. </a:t>
            </a:r>
            <a:r>
              <a:rPr lang="de-DE" sz="2400" b="0" dirty="0" smtClean="0"/>
              <a:t>1 </a:t>
            </a:r>
            <a:r>
              <a:rPr lang="de-DE" sz="2400" b="0" dirty="0" err="1" smtClean="0"/>
              <a:t>ASchG</a:t>
            </a:r>
            <a:r>
              <a:rPr lang="de-DE" sz="2400" b="0" dirty="0" smtClean="0"/>
              <a:t>)</a:t>
            </a:r>
          </a:p>
          <a:p>
            <a:pPr>
              <a:buFont typeface="Wingdings" pitchFamily="2" charset="2"/>
              <a:buChar char="Ø"/>
            </a:pPr>
            <a:endParaRPr lang="de-DE" sz="2400" b="0" dirty="0"/>
          </a:p>
          <a:p>
            <a:pPr>
              <a:buFont typeface="Wingdings" pitchFamily="2" charset="2"/>
              <a:buChar char="Ø"/>
            </a:pPr>
            <a:r>
              <a:rPr lang="de-DE" sz="2400" b="0" dirty="0" smtClean="0"/>
              <a:t>Auflagen in Bescheiden die sich auf das Arbeitnehmerschutzgesetz </a:t>
            </a:r>
            <a:r>
              <a:rPr lang="de-DE" sz="2400" b="0" dirty="0"/>
              <a:t>stützen </a:t>
            </a:r>
            <a:r>
              <a:rPr lang="de-DE" sz="2400" b="0" dirty="0" smtClean="0"/>
              <a:t>(§ 130 Abs. </a:t>
            </a:r>
            <a:r>
              <a:rPr lang="de-DE" sz="2400" b="0" dirty="0" smtClean="0"/>
              <a:t>2 </a:t>
            </a:r>
            <a:r>
              <a:rPr lang="de-DE" sz="2400" b="0" dirty="0" err="1"/>
              <a:t>ASchG</a:t>
            </a:r>
            <a:r>
              <a:rPr lang="de-DE" sz="2400" b="0" dirty="0"/>
              <a:t>)</a:t>
            </a:r>
          </a:p>
          <a:p>
            <a:pPr>
              <a:buFont typeface="Wingdings" pitchFamily="2" charset="2"/>
              <a:buChar char="Ø"/>
            </a:pPr>
            <a:endParaRPr lang="de-DE" sz="2400" b="0" dirty="0" smtClean="0"/>
          </a:p>
          <a:p>
            <a:pPr>
              <a:buFont typeface="Wingdings" pitchFamily="2" charset="2"/>
              <a:buChar char="Ø"/>
            </a:pPr>
            <a:r>
              <a:rPr lang="de-DE" sz="2400" b="0" dirty="0" smtClean="0"/>
              <a:t>Gebote und Verbote, die in den übergeleiteten Verordnungen enthalten sind </a:t>
            </a:r>
            <a:r>
              <a:rPr lang="de-DE" sz="2400" b="0" dirty="0" smtClean="0"/>
              <a:t>(§ 130 Abs. </a:t>
            </a:r>
            <a:r>
              <a:rPr lang="de-DE" sz="2400" b="0" dirty="0" smtClean="0"/>
              <a:t>5 Z 1 </a:t>
            </a:r>
            <a:r>
              <a:rPr lang="de-DE" sz="2400" b="0" dirty="0" err="1"/>
              <a:t>ASchG</a:t>
            </a:r>
            <a:r>
              <a:rPr lang="de-DE" sz="2400" b="0" dirty="0"/>
              <a:t>)</a:t>
            </a:r>
          </a:p>
          <a:p>
            <a:pPr marL="0" indent="0">
              <a:buNone/>
            </a:pPr>
            <a:endParaRPr lang="de-DE" sz="2400" dirty="0">
              <a:solidFill>
                <a:srgbClr val="FF0000"/>
              </a:solidFill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4294967295"/>
          </p:nvPr>
        </p:nvSpPr>
        <p:spPr>
          <a:xfrm>
            <a:off x="8147050" y="6232525"/>
            <a:ext cx="996950" cy="457200"/>
          </a:xfrm>
          <a:prstGeom prst="rect">
            <a:avLst/>
          </a:prstGeom>
        </p:spPr>
        <p:txBody>
          <a:bodyPr/>
          <a:lstStyle>
            <a:lvl1pPr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1A9DC7D4-FC05-44CC-9AFD-55F65BC5F592}" type="slidenum">
              <a:rPr lang="de-DE" altLang="de-DE" sz="1000">
                <a:latin typeface="Arial" panose="020B0604020202020204" pitchFamily="34" charset="0"/>
              </a:rPr>
              <a:pPr/>
              <a:t>8</a:t>
            </a:fld>
            <a:endParaRPr lang="de-DE" altLang="de-DE" sz="1000">
              <a:latin typeface="Arial" panose="020B0604020202020204" pitchFamily="34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347788" y="3034913"/>
            <a:ext cx="4872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4761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0758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04813"/>
            <a:ext cx="7705104" cy="873125"/>
          </a:xfrm>
        </p:spPr>
        <p:txBody>
          <a:bodyPr/>
          <a:lstStyle/>
          <a:p>
            <a:r>
              <a:rPr lang="de-DE" sz="2400" dirty="0" smtClean="0">
                <a:solidFill>
                  <a:schemeClr val="bg2">
                    <a:lumMod val="10000"/>
                  </a:schemeClr>
                </a:solidFill>
              </a:rPr>
              <a:t>Arbeitnehmerschutzgesetz enthält einen detaillierten Strafkatalog</a:t>
            </a:r>
            <a:endParaRPr lang="de-AT" sz="24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484784"/>
            <a:ext cx="8352928" cy="4392488"/>
          </a:xfrm>
        </p:spPr>
        <p:txBody>
          <a:bodyPr/>
          <a:lstStyle/>
          <a:p>
            <a:pPr marL="0" indent="0">
              <a:buNone/>
            </a:pPr>
            <a:r>
              <a:rPr lang="de-DE" sz="2400" dirty="0" smtClean="0"/>
              <a:t>Strafrahmen </a:t>
            </a:r>
          </a:p>
          <a:p>
            <a:pPr marL="0" indent="0">
              <a:buNone/>
            </a:pPr>
            <a:r>
              <a:rPr lang="de-DE" sz="2400" dirty="0" smtClean="0"/>
              <a:t>für </a:t>
            </a:r>
            <a:r>
              <a:rPr lang="de-DE" sz="2400" u="sng" dirty="0" smtClean="0"/>
              <a:t>Arbeitgeber</a:t>
            </a:r>
            <a:endParaRPr lang="de-DE" sz="2400" u="sng" dirty="0"/>
          </a:p>
          <a:p>
            <a:pPr marL="0" indent="0">
              <a:buNone/>
            </a:pPr>
            <a:r>
              <a:rPr lang="de-DE" sz="2400" dirty="0" smtClean="0">
                <a:solidFill>
                  <a:srgbClr val="FF0000"/>
                </a:solidFill>
              </a:rPr>
              <a:t>166 € </a:t>
            </a:r>
            <a:r>
              <a:rPr lang="de-DE" sz="2400" dirty="0" smtClean="0">
                <a:solidFill>
                  <a:srgbClr val="FF0000"/>
                </a:solidFill>
              </a:rPr>
              <a:t>bis </a:t>
            </a:r>
            <a:r>
              <a:rPr lang="de-DE" sz="2400" dirty="0" smtClean="0">
                <a:solidFill>
                  <a:srgbClr val="FF0000"/>
                </a:solidFill>
              </a:rPr>
              <a:t>8.324 €</a:t>
            </a:r>
            <a:endParaRPr lang="de-DE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de-DE" sz="2400" dirty="0" smtClean="0"/>
              <a:t>im Wiederholungsfall </a:t>
            </a:r>
            <a:r>
              <a:rPr lang="de-DE" sz="2400" dirty="0" smtClean="0">
                <a:solidFill>
                  <a:srgbClr val="FF0000"/>
                </a:solidFill>
              </a:rPr>
              <a:t>333 € </a:t>
            </a:r>
            <a:r>
              <a:rPr lang="de-DE" sz="2400" dirty="0" smtClean="0">
                <a:solidFill>
                  <a:srgbClr val="FF0000"/>
                </a:solidFill>
              </a:rPr>
              <a:t>bis </a:t>
            </a:r>
            <a:r>
              <a:rPr lang="de-DE" sz="2400" dirty="0" smtClean="0">
                <a:solidFill>
                  <a:srgbClr val="FF0000"/>
                </a:solidFill>
              </a:rPr>
              <a:t>16.659 €</a:t>
            </a:r>
            <a:endParaRPr lang="de-DE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de-DE" sz="2400" dirty="0"/>
          </a:p>
          <a:p>
            <a:pPr marL="0" indent="0">
              <a:buNone/>
            </a:pPr>
            <a:r>
              <a:rPr lang="de-DE" sz="2400" dirty="0"/>
              <a:t>f</a:t>
            </a:r>
            <a:r>
              <a:rPr lang="de-DE" sz="2400" dirty="0" smtClean="0"/>
              <a:t>ür </a:t>
            </a:r>
            <a:r>
              <a:rPr lang="de-DE" sz="2400" u="sng" dirty="0" smtClean="0"/>
              <a:t>Arbeitnehmer</a:t>
            </a:r>
            <a:r>
              <a:rPr lang="de-DE" sz="2400" dirty="0" smtClean="0"/>
              <a:t> trotz Aufklärung und nachweislicher schriftlicher Aufforderung durch den Arbeitgeber oder durch das Arbeitsinspektorat</a:t>
            </a:r>
          </a:p>
          <a:p>
            <a:pPr marL="0" indent="0">
              <a:buNone/>
            </a:pPr>
            <a:r>
              <a:rPr lang="de-DE" sz="2400" dirty="0" smtClean="0">
                <a:solidFill>
                  <a:srgbClr val="FF0000"/>
                </a:solidFill>
              </a:rPr>
              <a:t>bis </a:t>
            </a:r>
            <a:r>
              <a:rPr lang="de-DE" sz="2400" dirty="0" smtClean="0">
                <a:solidFill>
                  <a:srgbClr val="FF0000"/>
                </a:solidFill>
              </a:rPr>
              <a:t>250 €</a:t>
            </a:r>
            <a:endParaRPr lang="de-DE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de-DE" sz="2400" dirty="0" smtClean="0"/>
              <a:t>im Wiederholungsfall </a:t>
            </a:r>
            <a:r>
              <a:rPr lang="de-DE" sz="2400" dirty="0" smtClean="0">
                <a:solidFill>
                  <a:srgbClr val="FF0000"/>
                </a:solidFill>
              </a:rPr>
              <a:t>bis </a:t>
            </a:r>
            <a:r>
              <a:rPr lang="de-DE" sz="2400" dirty="0" smtClean="0">
                <a:solidFill>
                  <a:srgbClr val="FF0000"/>
                </a:solidFill>
              </a:rPr>
              <a:t>413 €</a:t>
            </a:r>
            <a:endParaRPr lang="de-DE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de-DE" sz="2400" dirty="0">
              <a:solidFill>
                <a:srgbClr val="FF0000"/>
              </a:solidFill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4294967295"/>
          </p:nvPr>
        </p:nvSpPr>
        <p:spPr>
          <a:xfrm>
            <a:off x="8147050" y="6232525"/>
            <a:ext cx="996950" cy="457200"/>
          </a:xfrm>
          <a:prstGeom prst="rect">
            <a:avLst/>
          </a:prstGeom>
        </p:spPr>
        <p:txBody>
          <a:bodyPr/>
          <a:lstStyle>
            <a:lvl1pPr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1A9DC7D4-FC05-44CC-9AFD-55F65BC5F592}" type="slidenum">
              <a:rPr lang="de-DE" altLang="de-DE" sz="1000">
                <a:latin typeface="Arial" panose="020B0604020202020204" pitchFamily="34" charset="0"/>
              </a:rPr>
              <a:pPr/>
              <a:t>9</a:t>
            </a:fld>
            <a:endParaRPr lang="de-DE" altLang="de-DE" sz="1000">
              <a:latin typeface="Arial" panose="020B0604020202020204" pitchFamily="34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347788" y="3034913"/>
            <a:ext cx="4872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4761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8233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ozialministerium ppt">
  <a:themeElements>
    <a:clrScheme name="Sozialministerium">
      <a:dk1>
        <a:srgbClr val="6F656B"/>
      </a:dk1>
      <a:lt1>
        <a:sysClr val="window" lastClr="FFFFFF"/>
      </a:lt1>
      <a:dk2>
        <a:srgbClr val="6F656B"/>
      </a:dk2>
      <a:lt2>
        <a:srgbClr val="EEECE1"/>
      </a:lt2>
      <a:accent1>
        <a:srgbClr val="E63323"/>
      </a:accent1>
      <a:accent2>
        <a:srgbClr val="E74F35"/>
      </a:accent2>
      <a:accent3>
        <a:srgbClr val="EA6645"/>
      </a:accent3>
      <a:accent4>
        <a:srgbClr val="ED7B59"/>
      </a:accent4>
      <a:accent5>
        <a:srgbClr val="F0916F"/>
      </a:accent5>
      <a:accent6>
        <a:srgbClr val="F4A586"/>
      </a:accent6>
      <a:hlink>
        <a:srgbClr val="F7B99E"/>
      </a:hlink>
      <a:folHlink>
        <a:srgbClr val="E63323"/>
      </a:folHlink>
    </a:clrScheme>
    <a:fontScheme name="Sozialministerium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enutzerdefiniertes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508</Words>
  <Application>Microsoft Office PowerPoint</Application>
  <PresentationFormat>Bildschirmpräsentation (4:3)</PresentationFormat>
  <Paragraphs>104</Paragraphs>
  <Slides>12</Slides>
  <Notes>12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3" baseType="lpstr">
      <vt:lpstr>Sozialministerium ppt</vt:lpstr>
      <vt:lpstr>VORTRAG</vt:lpstr>
      <vt:lpstr>Vorstellung- Kontaktdaten</vt:lpstr>
      <vt:lpstr>Fragestellungen, die uns beschäftigen sollten:</vt:lpstr>
      <vt:lpstr>Angemessene Kontrolle und Überwachung </vt:lpstr>
      <vt:lpstr>§ 3 Arbeitsinspektionsgesetz – Aufgaben der Arbeitsinspektion</vt:lpstr>
      <vt:lpstr>§ 9 Arbeitsinspektionsgesetz –  Feststellung und Anzeige von Übertretungen</vt:lpstr>
      <vt:lpstr>Sanktionen gegen Arbeitgeber</vt:lpstr>
      <vt:lpstr>Arbeitnehmerschutzgesetz enthält einen detaillierten Strafkatalog</vt:lpstr>
      <vt:lpstr>Arbeitnehmerschutzgesetz enthält einen detaillierten Strafkatalog</vt:lpstr>
      <vt:lpstr>Auszug aus dem Jahresbericht 2015 der Arbeitsinspektion</vt:lpstr>
      <vt:lpstr>Auszug aus dem Jahresbericht 2015 der Arbeitsinspektion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2017-05-03T04:10:42Z</dcterms:created>
  <dcterms:modified xsi:type="dcterms:W3CDTF">2017-11-29T12:44:25Z</dcterms:modified>
</cp:coreProperties>
</file>