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2E41BB-A2C8-4016-8CE0-9472A33D4A74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FCEE2C-B2C3-4EAB-8D76-A69E5CDF0B8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6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BA289-E6B6-469F-80A0-E7C70632F60F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47C56-39DD-4381-B451-E89DC5A5117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E8D813-31DA-461D-9E61-423C56AA1ACC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7B7293-EC9F-4F87-93A8-A04B08BF831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1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BCA06D-D98A-4E41-A8ED-340522E8D1F7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F850B8-4428-4A1F-9162-C1D24033E82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9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D7D790-335A-4D84-B738-64E58B7EE3AA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B0B7A3-64C6-4B6F-853B-CD7C360DDFE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3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1C5A3-AAC6-420D-8E74-F1BD71863178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446A4-3D8E-4A57-B490-A2480DD9A9A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5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4C857-6C14-43CB-AE8B-29EB0DB56D21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C6AFDC-6413-467B-AABC-D5B6BF39A5B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9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B9F63-7807-439E-B8F8-3A2E7F26A2B2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168D9-9597-48D9-9A5F-7585085D88D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FDEC2F-6B8A-4068-8AA1-D245DEFF29AC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B88F0-10A7-4597-97C6-65E63228AD4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3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77D033-C603-4C9E-A006-E07A233DF536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9D8A83-7074-4E75-BF42-45A8FB2A297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0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hr-HR" sz="3200"/>
            </a:lvl1pPr>
          </a:lstStyle>
          <a:p>
            <a:pPr lvl="0"/>
            <a:endParaRPr lang="hr-H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83A02-BBB8-40BD-80CD-564FA70F891E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04F6F0-A8EF-408C-B321-96342B5EB9A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3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736FCB5-1EC2-4AF1-A2E0-55A44F3AFF17}" type="datetime1">
              <a:rPr lang="hr-HR"/>
              <a:pPr lvl="0"/>
              <a:t>05.12.2017</a:t>
            </a:fld>
            <a:endParaRPr lang="hr-H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D575309-5663-4C8A-B13B-89C7167E3983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176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32176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3344774" y="5209675"/>
            <a:ext cx="2506580" cy="6497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0" i="0" u="none" strike="noStrike" kern="1200" cap="none" spc="0" baseline="0">
                <a:solidFill>
                  <a:srgbClr val="FFFFFF"/>
                </a:solidFill>
                <a:uFillTx/>
                <a:latin typeface="Broadway" pitchFamily="82"/>
              </a:rPr>
              <a:t>ZANOS</a:t>
            </a:r>
            <a:r>
              <a:rPr lang="hr-HR" sz="36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</a:rPr>
              <a:t> </a:t>
            </a:r>
            <a:r>
              <a:rPr lang="hr-HR" sz="2800" b="0" i="0" u="none" strike="noStrike" kern="1200" cap="none" spc="0" baseline="0">
                <a:solidFill>
                  <a:srgbClr val="FFFFFF"/>
                </a:solidFill>
                <a:uFillTx/>
                <a:latin typeface="Bell MT" pitchFamily="18"/>
              </a:rPr>
              <a:t>d.o.o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838203" y="3014804"/>
            <a:ext cx="11030891" cy="3162159"/>
          </a:xfrm>
          <a:effectLst>
            <a:outerShdw dist="114301" dir="8100000" algn="tl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5400" b="1" baseline="30000" dirty="0">
                <a:latin typeface="Arial Black" pitchFamily="34"/>
              </a:rPr>
              <a:t> </a:t>
            </a:r>
            <a:endParaRPr lang="hr-HR" sz="5400" b="1" baseline="30000" dirty="0">
              <a:latin typeface="Arial Black" pitchFamily="34"/>
            </a:endParaRPr>
          </a:p>
          <a:p>
            <a:pPr marL="0" lvl="0" indent="0" algn="ctr">
              <a:buNone/>
            </a:pPr>
            <a:r>
              <a:rPr lang="hr-HR" sz="5400" b="1" baseline="30000" dirty="0">
                <a:latin typeface="Arial Black" pitchFamily="34"/>
              </a:rPr>
              <a:t>     </a:t>
            </a:r>
          </a:p>
          <a:p>
            <a:pPr marL="0" lvl="0" indent="0" algn="ctr">
              <a:buNone/>
            </a:pPr>
            <a:r>
              <a:rPr lang="hr-HR" sz="5400" b="1" baseline="30000" dirty="0">
                <a:latin typeface="Arial Black" pitchFamily="34"/>
              </a:rPr>
              <a:t>Akreditacije u </a:t>
            </a:r>
            <a:r>
              <a:rPr lang="hr-HR" sz="5400" b="1" baseline="30000" dirty="0" smtClean="0">
                <a:latin typeface="Arial Black" pitchFamily="34"/>
              </a:rPr>
              <a:t>zaštiti </a:t>
            </a:r>
            <a:r>
              <a:rPr lang="hr-HR" sz="5400" b="1" baseline="30000" dirty="0">
                <a:latin typeface="Arial Black" pitchFamily="34"/>
              </a:rPr>
              <a:t>na radu  </a:t>
            </a:r>
            <a:r>
              <a:rPr lang="hr-HR" sz="5400" b="1" baseline="30000" dirty="0" smtClean="0">
                <a:latin typeface="Arial Black" pitchFamily="34"/>
              </a:rPr>
              <a:t>-</a:t>
            </a:r>
            <a:endParaRPr lang="hr-HR" sz="5400" b="1" baseline="30000" dirty="0">
              <a:latin typeface="Arial Black" pitchFamily="34"/>
            </a:endParaRPr>
          </a:p>
          <a:p>
            <a:pPr marL="0" lvl="0" indent="0" algn="ctr">
              <a:buNone/>
            </a:pPr>
            <a:r>
              <a:rPr lang="hr-HR" sz="5400" b="1" baseline="30000" dirty="0" smtClean="0">
                <a:latin typeface="Arial Black" pitchFamily="34"/>
              </a:rPr>
              <a:t>jučer</a:t>
            </a:r>
            <a:r>
              <a:rPr lang="hr-HR" sz="5400" b="1" baseline="30000" dirty="0">
                <a:latin typeface="Arial Black" pitchFamily="34"/>
              </a:rPr>
              <a:t>, danas, sutra</a:t>
            </a:r>
            <a:r>
              <a:rPr lang="en-GB" sz="5400" b="1" baseline="30000" dirty="0">
                <a:latin typeface="Arial Black" pitchFamily="34"/>
              </a:rPr>
              <a:t> </a:t>
            </a:r>
            <a:endParaRPr lang="hr-HR" sz="5400" b="1" baseline="30000" dirty="0">
              <a:latin typeface="Arial Black" pitchFamily="34"/>
            </a:endParaRPr>
          </a:p>
          <a:p>
            <a:pPr marL="0" lvl="0" indent="0">
              <a:buNone/>
            </a:pPr>
            <a:endParaRPr lang="en-GB" sz="5400" b="1" baseline="30000" dirty="0">
              <a:latin typeface="Arial Black" pitchFamily="34"/>
            </a:endParaRPr>
          </a:p>
          <a:p>
            <a:pPr marL="0" lvl="0" indent="0">
              <a:buNone/>
            </a:pPr>
            <a:r>
              <a:rPr lang="hr-HR" sz="8000" b="1" baseline="30000" dirty="0">
                <a:latin typeface="Arial Black" pitchFamily="34"/>
              </a:rPr>
              <a:t>						     </a:t>
            </a:r>
            <a:endParaRPr lang="hr-HR" sz="8000" dirty="0">
              <a:latin typeface="Arial Black" pitchFamily="3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2354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87" y="0"/>
            <a:ext cx="4623819" cy="5800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05852" y="0"/>
            <a:ext cx="10515600" cy="5359993"/>
          </a:xfrm>
        </p:spPr>
        <p:txBody>
          <a:bodyPr/>
          <a:lstStyle/>
          <a:p>
            <a:pPr marL="0" lvl="0" indent="0">
              <a:buNone/>
            </a:pPr>
            <a:endParaRPr lang="hr-HR" sz="3200" b="1" baseline="30000" dirty="0">
              <a:ea typeface="Tahoma" pitchFamily="34"/>
              <a:cs typeface="Tahoma" pitchFamily="34"/>
            </a:endParaRPr>
          </a:p>
          <a:p>
            <a:pPr marL="0" lvl="0" indent="0">
              <a:buNone/>
            </a:pPr>
            <a:r>
              <a:rPr lang="hr-HR" sz="4000" b="1" baseline="30000" dirty="0">
                <a:ea typeface="Tahoma" pitchFamily="34"/>
                <a:cs typeface="Tahoma" pitchFamily="34"/>
              </a:rPr>
              <a:t>Udruga akreditiranih tvrtki za tehnička ispitivanja u ZNR: </a:t>
            </a:r>
          </a:p>
          <a:p>
            <a:pPr marL="0" lvl="0" indent="0" algn="ctr">
              <a:buNone/>
            </a:pPr>
            <a:r>
              <a:rPr lang="hr-HR" sz="4000" b="1" baseline="30000" dirty="0">
                <a:ea typeface="Tahoma" pitchFamily="34"/>
                <a:cs typeface="Tahoma" pitchFamily="34"/>
              </a:rPr>
              <a:t>HUTI – Hrvatska udruga tehničkih ispitivača</a:t>
            </a:r>
            <a:endParaRPr lang="en-GB" sz="4000" b="1" baseline="30000" dirty="0">
              <a:ea typeface="Tahoma" pitchFamily="34"/>
              <a:cs typeface="Tahoma" pitchFamily="34"/>
            </a:endParaRPr>
          </a:p>
          <a:p>
            <a:pPr lvl="0">
              <a:lnSpc>
                <a:spcPct val="100000"/>
              </a:lnSpc>
            </a:pPr>
            <a:r>
              <a:rPr lang="hr-HR" sz="3200" baseline="30000" dirty="0">
                <a:ea typeface="Tahoma" pitchFamily="34"/>
                <a:cs typeface="Tahoma" pitchFamily="34"/>
              </a:rPr>
              <a:t>Inicijativa tvrtki koje se bave tehničkim ispitivanjima za boljom i </a:t>
            </a:r>
            <a:r>
              <a:rPr lang="hr-HR" sz="3200" baseline="30000" dirty="0" err="1" smtClean="0">
                <a:ea typeface="Tahoma" pitchFamily="34"/>
                <a:cs typeface="Tahoma" pitchFamily="34"/>
              </a:rPr>
              <a:t>tješnijom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suradnjom </a:t>
            </a:r>
            <a:r>
              <a:rPr lang="hr-HR" sz="3200" baseline="30000" dirty="0">
                <a:ea typeface="Tahoma" pitchFamily="34"/>
                <a:cs typeface="Tahoma" pitchFamily="34"/>
              </a:rPr>
              <a:t>na temu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unapređivanja </a:t>
            </a:r>
            <a:r>
              <a:rPr lang="hr-HR" sz="3200" baseline="30000" dirty="0">
                <a:ea typeface="Tahoma" pitchFamily="34"/>
                <a:cs typeface="Tahoma" pitchFamily="34"/>
              </a:rPr>
              <a:t>kvalitete i vrsta ispitivanja,  stručnosti i neovisnosti ispitivača</a:t>
            </a:r>
          </a:p>
          <a:p>
            <a:pPr lvl="0">
              <a:lnSpc>
                <a:spcPct val="100000"/>
              </a:lnSpc>
            </a:pPr>
            <a:r>
              <a:rPr lang="hr-HR" sz="3200" baseline="30000" dirty="0" smtClean="0">
                <a:ea typeface="Tahoma" pitchFamily="34"/>
                <a:cs typeface="Tahoma" pitchFamily="34"/>
              </a:rPr>
              <a:t>Predstavljanje </a:t>
            </a:r>
            <a:r>
              <a:rPr lang="hr-HR" sz="3200" baseline="30000" dirty="0">
                <a:ea typeface="Tahoma" pitchFamily="34"/>
                <a:cs typeface="Tahoma" pitchFamily="34"/>
              </a:rPr>
              <a:t>akreditiranja u poslovima kojima se bavimo</a:t>
            </a:r>
          </a:p>
          <a:p>
            <a:pPr lvl="0">
              <a:lnSpc>
                <a:spcPct val="100000"/>
              </a:lnSpc>
            </a:pPr>
            <a:r>
              <a:rPr lang="hr-HR" sz="3200" baseline="30000" dirty="0">
                <a:ea typeface="Tahoma" pitchFamily="34"/>
                <a:cs typeface="Tahoma" pitchFamily="34"/>
              </a:rPr>
              <a:t>Zajednički nastup u zaštiti digniteta struke i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ravnopravno sudjelovanje </a:t>
            </a:r>
            <a:r>
              <a:rPr lang="hr-HR" sz="3200" baseline="30000" dirty="0">
                <a:ea typeface="Tahoma" pitchFamily="34"/>
                <a:cs typeface="Tahoma" pitchFamily="34"/>
              </a:rPr>
              <a:t>u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kreiranju </a:t>
            </a:r>
            <a:r>
              <a:rPr lang="hr-HR" sz="3200" baseline="30000" dirty="0">
                <a:ea typeface="Tahoma" pitchFamily="34"/>
                <a:cs typeface="Tahoma" pitchFamily="34"/>
              </a:rPr>
              <a:t>novih propisa i implementaciji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istih</a:t>
            </a:r>
            <a:endParaRPr lang="hr-HR" sz="3200" baseline="30000" dirty="0">
              <a:ea typeface="Tahoma" pitchFamily="34"/>
              <a:cs typeface="Tahoma" pitchFamily="34"/>
            </a:endParaRPr>
          </a:p>
          <a:p>
            <a:pPr lvl="0">
              <a:lnSpc>
                <a:spcPct val="100000"/>
              </a:lnSpc>
            </a:pPr>
            <a:r>
              <a:rPr lang="hr-HR" sz="3200" baseline="30000" dirty="0">
                <a:ea typeface="Tahoma" pitchFamily="34"/>
                <a:cs typeface="Tahoma" pitchFamily="34"/>
              </a:rPr>
              <a:t>Uvođenje reda u području ispitivanja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zbog prepoznavanja </a:t>
            </a:r>
            <a:r>
              <a:rPr lang="hr-HR" sz="3200" baseline="30000" dirty="0">
                <a:ea typeface="Tahoma" pitchFamily="34"/>
                <a:cs typeface="Tahoma" pitchFamily="34"/>
              </a:rPr>
              <a:t>kvalitete u javnom interesu, interesu investitora, interesu struke</a:t>
            </a:r>
          </a:p>
          <a:p>
            <a:pPr lvl="0">
              <a:lnSpc>
                <a:spcPct val="100000"/>
              </a:lnSpc>
            </a:pPr>
            <a:r>
              <a:rPr lang="hr-HR" sz="3200" baseline="30000" dirty="0">
                <a:ea typeface="Tahoma" pitchFamily="34"/>
                <a:cs typeface="Tahoma" pitchFamily="34"/>
              </a:rPr>
              <a:t>Inicijativu čine sljedeće tvrtke: Alfa Atest Split, Indikator Labin,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Kontrol</a:t>
            </a:r>
            <a:r>
              <a:rPr lang="hr-HR" sz="3200" baseline="30000" dirty="0">
                <a:ea typeface="Tahoma" pitchFamily="34"/>
                <a:cs typeface="Tahoma" pitchFamily="34"/>
              </a:rPr>
              <a:t> biro,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Metroalfa</a:t>
            </a:r>
            <a:r>
              <a:rPr lang="hr-HR" sz="3200" baseline="30000" dirty="0">
                <a:ea typeface="Tahoma" pitchFamily="34"/>
                <a:cs typeface="Tahoma" pitchFamily="34"/>
              </a:rPr>
              <a:t>,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Tehnoekspert</a:t>
            </a:r>
            <a:r>
              <a:rPr lang="hr-HR" sz="3200" baseline="30000" dirty="0">
                <a:ea typeface="Tahoma" pitchFamily="34"/>
                <a:cs typeface="Tahoma" pitchFamily="34"/>
              </a:rPr>
              <a:t>,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Zagrebinspekt</a:t>
            </a:r>
            <a:r>
              <a:rPr lang="hr-HR" sz="3200" baseline="30000" dirty="0">
                <a:ea typeface="Tahoma" pitchFamily="34"/>
                <a:cs typeface="Tahoma" pitchFamily="34"/>
              </a:rPr>
              <a:t>,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Zaštitainspekt</a:t>
            </a:r>
            <a:r>
              <a:rPr lang="hr-HR" sz="3200" baseline="30000" dirty="0">
                <a:ea typeface="Tahoma" pitchFamily="34"/>
                <a:cs typeface="Tahoma" pitchFamily="34"/>
              </a:rPr>
              <a:t> Osijek, ZIRS, ZIK, ZUS Osijek</a:t>
            </a:r>
            <a:endParaRPr lang="hr-HR" sz="3200" dirty="0">
              <a:ea typeface="Tahoma" pitchFamily="34"/>
              <a:cs typeface="Tahoma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0308"/>
            <a:ext cx="12191996" cy="14076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87" y="0"/>
            <a:ext cx="4623819" cy="5800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05852" y="0"/>
            <a:ext cx="10515600" cy="5359993"/>
          </a:xfrm>
        </p:spPr>
        <p:txBody>
          <a:bodyPr/>
          <a:lstStyle/>
          <a:p>
            <a:pPr marL="0" lvl="0" indent="0">
              <a:buNone/>
            </a:pPr>
            <a:endParaRPr lang="hr-HR" sz="3200" b="1" baseline="30000" dirty="0">
              <a:ea typeface="Tahoma" pitchFamily="34"/>
              <a:cs typeface="Tahoma" pitchFamily="34"/>
            </a:endParaRPr>
          </a:p>
          <a:p>
            <a:pPr marL="0" lvl="0" indent="0">
              <a:buNone/>
            </a:pPr>
            <a:r>
              <a:rPr lang="hr-HR" sz="3600" b="1" baseline="30000" dirty="0">
                <a:ea typeface="Tahoma" pitchFamily="34"/>
                <a:cs typeface="Tahoma" pitchFamily="34"/>
              </a:rPr>
              <a:t>Akreditacije u zaštiti na radu jučer:</a:t>
            </a:r>
            <a:endParaRPr lang="en-GB" sz="3600" b="1" baseline="30000" dirty="0">
              <a:ea typeface="Tahoma" pitchFamily="34"/>
              <a:cs typeface="Tahoma" pitchFamily="34"/>
            </a:endParaRP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U zaštiti na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radu i </a:t>
            </a:r>
            <a:r>
              <a:rPr lang="hr-HR" sz="3200" baseline="30000" dirty="0">
                <a:ea typeface="Tahoma" pitchFamily="34"/>
                <a:cs typeface="Tahoma" pitchFamily="34"/>
              </a:rPr>
              <a:t>srodnim područjima kojima se bave ovlaštene tvrtke do sada je bila obveza akreditiranja u sljedećim područjima: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emisija štetnih plinova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buke okoliša (komunalna buka)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zvučne izolacije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dizala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kanalizacije</a:t>
            </a: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Ispitivanja prije uvođenja akreditiranih postupaka</a:t>
            </a: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Uvođenje akreditacija, formiranje laboratorija prema HRN EN ISO/IEC 17025 i HRN EN ISO/IEC 17020</a:t>
            </a: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Iskustva od uvođenja navedenih akreditacija do danas </a:t>
            </a:r>
            <a:endParaRPr lang="en-GB" sz="3200" baseline="30000" dirty="0">
              <a:ea typeface="Tahoma" pitchFamily="34"/>
              <a:cs typeface="Tahoma" pitchFamily="34"/>
            </a:endParaRPr>
          </a:p>
          <a:p>
            <a:pPr marL="0" lvl="0" indent="0">
              <a:buNone/>
            </a:pPr>
            <a:endParaRPr lang="hr-HR" sz="2600" dirty="0">
              <a:ea typeface="Tahoma" pitchFamily="34"/>
              <a:cs typeface="Tahoma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0308"/>
            <a:ext cx="12191996" cy="14076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87" y="0"/>
            <a:ext cx="4623819" cy="5800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05852" y="0"/>
            <a:ext cx="10515600" cy="5359993"/>
          </a:xfrm>
        </p:spPr>
        <p:txBody>
          <a:bodyPr/>
          <a:lstStyle/>
          <a:p>
            <a:pPr marL="0" lvl="0" indent="0">
              <a:buNone/>
            </a:pPr>
            <a:endParaRPr lang="hr-HR" sz="3200" b="1" baseline="30000" dirty="0">
              <a:ea typeface="Tahoma" pitchFamily="34"/>
              <a:cs typeface="Tahoma" pitchFamily="34"/>
            </a:endParaRPr>
          </a:p>
          <a:p>
            <a:pPr marL="0" lvl="0" indent="0">
              <a:buNone/>
            </a:pPr>
            <a:r>
              <a:rPr lang="hr-HR" sz="3600" b="1" baseline="30000" dirty="0">
                <a:ea typeface="Tahoma" pitchFamily="34"/>
                <a:cs typeface="Tahoma" pitchFamily="34"/>
              </a:rPr>
              <a:t>Akreditacije u zaštiti na radu danas:</a:t>
            </a:r>
            <a:endParaRPr lang="en-GB" sz="3600" b="1" baseline="30000" dirty="0">
              <a:ea typeface="Tahoma" pitchFamily="34"/>
              <a:cs typeface="Tahoma" pitchFamily="34"/>
            </a:endParaRP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Ispitivanja u graditeljstvu – akreditacije za tvrtke u tehničkim ispitivanjima: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električnih instalacija (indirektan, direktan dodir, otpor izolacije)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gromobranskih instalacija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Ispitivanja ventilacije</a:t>
            </a:r>
          </a:p>
          <a:p>
            <a:pPr lvl="3"/>
            <a:r>
              <a:rPr lang="hr-HR" sz="3200" baseline="30000" dirty="0">
                <a:ea typeface="Tahoma" pitchFamily="34"/>
                <a:cs typeface="Tahoma" pitchFamily="34"/>
              </a:rPr>
              <a:t>Ostala ispitivanja na građevinama:</a:t>
            </a:r>
          </a:p>
          <a:p>
            <a:pPr lvl="4"/>
            <a:r>
              <a:rPr lang="hr-HR" sz="3200" baseline="30000" dirty="0">
                <a:ea typeface="Tahoma" pitchFamily="34"/>
                <a:cs typeface="Tahoma" pitchFamily="34"/>
              </a:rPr>
              <a:t>Ispitivanja plinskih instalacija</a:t>
            </a:r>
          </a:p>
          <a:p>
            <a:pPr lvl="4"/>
            <a:r>
              <a:rPr lang="hr-HR" sz="3200" baseline="30000" dirty="0">
                <a:ea typeface="Tahoma" pitchFamily="34"/>
                <a:cs typeface="Tahoma" pitchFamily="34"/>
              </a:rPr>
              <a:t>Ispitivanja vatrodojave</a:t>
            </a:r>
          </a:p>
          <a:p>
            <a:pPr lvl="4"/>
            <a:r>
              <a:rPr lang="hr-HR" sz="3200" baseline="30000" dirty="0">
                <a:ea typeface="Tahoma" pitchFamily="34"/>
                <a:cs typeface="Tahoma" pitchFamily="34"/>
              </a:rPr>
              <a:t>Ispitivanja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plinodojave</a:t>
            </a:r>
            <a:endParaRPr lang="hr-HR" sz="3200" baseline="30000" dirty="0">
              <a:ea typeface="Tahoma" pitchFamily="34"/>
              <a:cs typeface="Tahoma" pitchFamily="34"/>
            </a:endParaRPr>
          </a:p>
          <a:p>
            <a:pPr lvl="4"/>
            <a:r>
              <a:rPr lang="hr-HR" sz="3200" baseline="30000" dirty="0">
                <a:ea typeface="Tahoma" pitchFamily="34"/>
                <a:cs typeface="Tahoma" pitchFamily="34"/>
              </a:rPr>
              <a:t>Ispitivanja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sprinkler</a:t>
            </a:r>
            <a:r>
              <a:rPr lang="hr-HR" sz="3200" baseline="30000" dirty="0">
                <a:ea typeface="Tahoma" pitchFamily="34"/>
                <a:cs typeface="Tahoma" pitchFamily="34"/>
              </a:rPr>
              <a:t> i </a:t>
            </a:r>
            <a:r>
              <a:rPr lang="hr-HR" sz="3200" baseline="30000" dirty="0" err="1">
                <a:ea typeface="Tahoma" pitchFamily="34"/>
                <a:cs typeface="Tahoma" pitchFamily="34"/>
              </a:rPr>
              <a:t>drencher</a:t>
            </a:r>
            <a:r>
              <a:rPr lang="hr-HR" sz="3200" baseline="30000" dirty="0">
                <a:ea typeface="Tahoma" pitchFamily="34"/>
                <a:cs typeface="Tahoma" pitchFamily="34"/>
              </a:rPr>
              <a:t> sustava</a:t>
            </a:r>
          </a:p>
          <a:p>
            <a:pPr lvl="4"/>
            <a:r>
              <a:rPr lang="hr-HR" sz="3200" baseline="30000" dirty="0" smtClean="0">
                <a:ea typeface="Tahoma" pitchFamily="34"/>
                <a:cs typeface="Tahoma" pitchFamily="34"/>
              </a:rPr>
              <a:t>Ispitivanja </a:t>
            </a:r>
            <a:r>
              <a:rPr lang="hr-HR" sz="3200" baseline="30000" dirty="0">
                <a:ea typeface="Tahoma" pitchFamily="34"/>
                <a:cs typeface="Tahoma" pitchFamily="34"/>
              </a:rPr>
              <a:t>hidrantske mreže</a:t>
            </a: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Iskustva od uvođenja navedenih akreditacija do danas </a:t>
            </a:r>
          </a:p>
          <a:p>
            <a:pPr lvl="0"/>
            <a:r>
              <a:rPr lang="hr-HR" sz="3200" baseline="30000" dirty="0">
                <a:ea typeface="Tahoma" pitchFamily="34"/>
                <a:cs typeface="Tahoma" pitchFamily="34"/>
              </a:rPr>
              <a:t>Implementacija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važećih </a:t>
            </a:r>
            <a:r>
              <a:rPr lang="hr-HR" sz="3200" baseline="30000" dirty="0">
                <a:ea typeface="Tahoma" pitchFamily="34"/>
                <a:cs typeface="Tahoma" pitchFamily="34"/>
              </a:rPr>
              <a:t>propisa u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praksi </a:t>
            </a:r>
            <a:r>
              <a:rPr lang="hr-HR" sz="3200" baseline="30000" dirty="0">
                <a:ea typeface="Tahoma" pitchFamily="34"/>
                <a:cs typeface="Tahoma" pitchFamily="34"/>
              </a:rPr>
              <a:t>– </a:t>
            </a:r>
            <a:r>
              <a:rPr lang="hr-HR" sz="3200" baseline="30000" dirty="0" smtClean="0">
                <a:ea typeface="Tahoma" pitchFamily="34"/>
                <a:cs typeface="Tahoma" pitchFamily="34"/>
              </a:rPr>
              <a:t>propisi doneseni, </a:t>
            </a:r>
            <a:r>
              <a:rPr lang="hr-HR" sz="3200" baseline="30000" dirty="0">
                <a:ea typeface="Tahoma" pitchFamily="34"/>
                <a:cs typeface="Tahoma" pitchFamily="34"/>
              </a:rPr>
              <a:t>ali zapinje provedba u praksi</a:t>
            </a:r>
          </a:p>
          <a:p>
            <a:pPr lvl="0"/>
            <a:endParaRPr lang="en-GB" sz="3200" baseline="30000" dirty="0">
              <a:ea typeface="Tahoma" pitchFamily="34"/>
              <a:cs typeface="Tahoma" pitchFamily="34"/>
            </a:endParaRPr>
          </a:p>
          <a:p>
            <a:pPr marL="0" lvl="0" indent="0">
              <a:buNone/>
            </a:pPr>
            <a:endParaRPr lang="hr-HR" sz="2600" dirty="0">
              <a:ea typeface="Tahoma" pitchFamily="34"/>
              <a:cs typeface="Tahoma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0308"/>
            <a:ext cx="12191996" cy="14076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87" y="0"/>
            <a:ext cx="4623819" cy="5800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05852" y="0"/>
            <a:ext cx="10515600" cy="5359993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endParaRPr lang="hr-HR" sz="3000" b="1" baseline="30000" dirty="0">
              <a:ea typeface="Tahoma" pitchFamily="34"/>
              <a:cs typeface="Tahoma" pitchFamily="34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hr-HR" sz="3300" b="1" baseline="30000" dirty="0">
                <a:ea typeface="Tahoma" pitchFamily="34"/>
                <a:cs typeface="Tahoma" pitchFamily="34"/>
              </a:rPr>
              <a:t>Akreditacije u zaštiti na radu sutra:</a:t>
            </a:r>
            <a:endParaRPr lang="en-GB" sz="3300" b="1" baseline="30000" dirty="0">
              <a:ea typeface="Tahoma" pitchFamily="34"/>
              <a:cs typeface="Tahoma" pitchFamily="34"/>
            </a:endParaRPr>
          </a:p>
          <a:p>
            <a:pPr lvl="0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Uvođenje akreditiranih postupaka kao standarda u tehničkim ispitivanjima</a:t>
            </a:r>
          </a:p>
          <a:p>
            <a:pPr lvl="0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Uvođenje Norme HRN EN ISO/IEC 17020 ili</a:t>
            </a:r>
          </a:p>
          <a:p>
            <a:pPr lvl="0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Uvođenje Normi HRN EN 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ISO/IEC 17020 i 17025 u kombinaciji – zbog provođenja ispitivanja i davanja ocjene dobivenih rezultata </a:t>
            </a:r>
            <a:r>
              <a:rPr lang="hr-HR" sz="3000" baseline="30000" dirty="0">
                <a:ea typeface="Tahoma" pitchFamily="34"/>
                <a:cs typeface="Tahoma" pitchFamily="34"/>
              </a:rPr>
              <a:t>na provedenim 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ispitivanjima</a:t>
            </a:r>
            <a:endParaRPr lang="hr-HR" sz="3000" baseline="30000" dirty="0">
              <a:ea typeface="Tahoma" pitchFamily="34"/>
              <a:cs typeface="Tahoma" pitchFamily="34"/>
            </a:endParaRPr>
          </a:p>
          <a:p>
            <a:pPr lvl="0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Implementacija 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akreditacije </a:t>
            </a:r>
            <a:r>
              <a:rPr lang="hr-HR" sz="3000" baseline="30000" dirty="0">
                <a:ea typeface="Tahoma" pitchFamily="34"/>
                <a:cs typeface="Tahoma" pitchFamily="34"/>
              </a:rPr>
              <a:t>kao standarda u područje tehničkih ispitivanja 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zbog </a:t>
            </a:r>
            <a:r>
              <a:rPr lang="hr-HR" sz="3000" baseline="30000" dirty="0">
                <a:ea typeface="Tahoma" pitchFamily="34"/>
                <a:cs typeface="Tahoma" pitchFamily="34"/>
              </a:rPr>
              <a:t>stručnosti, kvalitete i neovisnosti rezultata</a:t>
            </a:r>
          </a:p>
          <a:p>
            <a:pPr lvl="0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Poboljšanja u samoj zaštiti na radu 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uvođenjem </a:t>
            </a:r>
            <a:r>
              <a:rPr lang="hr-HR" sz="3000" baseline="30000" dirty="0">
                <a:ea typeface="Tahoma" pitchFamily="34"/>
                <a:cs typeface="Tahoma" pitchFamily="34"/>
              </a:rPr>
              <a:t>akreditacija za:</a:t>
            </a:r>
          </a:p>
          <a:p>
            <a:pPr lvl="3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Ispitivanja parametara radnog okoliša (mikroklime, buke i osvijetljenosti)</a:t>
            </a:r>
          </a:p>
          <a:p>
            <a:pPr lvl="3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Ispitivanja parametara radnog okoliša (kemijske štetnosti, prašine, vibracije, EM zračenja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)</a:t>
            </a:r>
            <a:endParaRPr lang="hr-HR" sz="3000" baseline="30000" dirty="0">
              <a:ea typeface="Tahoma" pitchFamily="34"/>
              <a:cs typeface="Tahoma" pitchFamily="34"/>
            </a:endParaRPr>
          </a:p>
          <a:p>
            <a:pPr lvl="3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Ispitivanja radne opreme (ispitivanje strojeva s velikim rizicima, ispitivanje ostale radne opreme)</a:t>
            </a:r>
          </a:p>
          <a:p>
            <a:pPr marL="1828800" lvl="4" indent="0">
              <a:lnSpc>
                <a:spcPct val="70000"/>
              </a:lnSpc>
              <a:buNone/>
            </a:pPr>
            <a:endParaRPr lang="hr-HR" sz="3000" baseline="30000" dirty="0">
              <a:ea typeface="Tahoma" pitchFamily="34"/>
              <a:cs typeface="Tahoma" pitchFamily="34"/>
            </a:endParaRPr>
          </a:p>
          <a:p>
            <a:pPr lvl="0">
              <a:lnSpc>
                <a:spcPct val="70000"/>
              </a:lnSpc>
            </a:pPr>
            <a:r>
              <a:rPr lang="hr-HR" sz="3000" baseline="30000" dirty="0">
                <a:ea typeface="Tahoma" pitchFamily="34"/>
                <a:cs typeface="Tahoma" pitchFamily="34"/>
              </a:rPr>
              <a:t>Poticanje javne rasprave: </a:t>
            </a:r>
            <a:r>
              <a:rPr lang="hr-HR" sz="3000" baseline="30000" dirty="0" smtClean="0">
                <a:ea typeface="Tahoma" pitchFamily="34"/>
                <a:cs typeface="Tahoma" pitchFamily="34"/>
              </a:rPr>
              <a:t>jesu </a:t>
            </a:r>
            <a:r>
              <a:rPr lang="hr-HR" sz="3000" baseline="30000" dirty="0">
                <a:ea typeface="Tahoma" pitchFamily="34"/>
                <a:cs typeface="Tahoma" pitchFamily="34"/>
              </a:rPr>
              <a:t>li akreditacije jedan od načina povećanja kvalitete u radu ovlaštenih tvrtki</a:t>
            </a:r>
          </a:p>
          <a:p>
            <a:pPr lvl="0">
              <a:lnSpc>
                <a:spcPct val="70000"/>
              </a:lnSpc>
            </a:pPr>
            <a:endParaRPr lang="en-GB" sz="3000" baseline="30000" dirty="0">
              <a:ea typeface="Tahoma" pitchFamily="34"/>
              <a:cs typeface="Tahoma" pitchFamily="34"/>
            </a:endParaRPr>
          </a:p>
          <a:p>
            <a:pPr marL="0" lvl="0" indent="0">
              <a:lnSpc>
                <a:spcPct val="70000"/>
              </a:lnSpc>
              <a:buNone/>
            </a:pPr>
            <a:endParaRPr lang="hr-HR" sz="2400" dirty="0">
              <a:ea typeface="Tahoma" pitchFamily="34"/>
              <a:cs typeface="Tahoma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0308"/>
            <a:ext cx="12191996" cy="14076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838203" y="3014804"/>
            <a:ext cx="11030891" cy="3162159"/>
          </a:xfrm>
          <a:effectLst>
            <a:outerShdw dist="114301" dir="8100000" algn="tl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5400" b="1" baseline="30000">
                <a:latin typeface="Arial Black" pitchFamily="34"/>
              </a:rPr>
              <a:t> </a:t>
            </a:r>
            <a:endParaRPr lang="hr-HR" sz="5400" b="1" baseline="30000">
              <a:latin typeface="Arial Black" pitchFamily="34"/>
            </a:endParaRPr>
          </a:p>
          <a:p>
            <a:pPr marL="0" lvl="0" indent="0" algn="ctr">
              <a:buNone/>
            </a:pPr>
            <a:r>
              <a:rPr lang="hr-HR" sz="5400" b="1" baseline="30000">
                <a:latin typeface="Arial Black" pitchFamily="34"/>
              </a:rPr>
              <a:t>     </a:t>
            </a:r>
          </a:p>
          <a:p>
            <a:pPr marL="0" lvl="0" indent="0" algn="ctr">
              <a:buNone/>
            </a:pPr>
            <a:r>
              <a:rPr lang="hr-HR" sz="5400" b="1" baseline="30000">
                <a:latin typeface="Arial Black" pitchFamily="34"/>
              </a:rPr>
              <a:t>Hvala!</a:t>
            </a:r>
          </a:p>
          <a:p>
            <a:pPr marL="0" lvl="0" indent="0">
              <a:buNone/>
            </a:pPr>
            <a:endParaRPr lang="en-GB" sz="5400" b="1" baseline="30000">
              <a:latin typeface="Arial Black" pitchFamily="34"/>
            </a:endParaRPr>
          </a:p>
          <a:p>
            <a:pPr marL="0" lvl="0" indent="0">
              <a:buNone/>
            </a:pPr>
            <a:r>
              <a:rPr lang="hr-HR" sz="8000" b="1" baseline="30000">
                <a:latin typeface="Arial Black" pitchFamily="34"/>
              </a:rPr>
              <a:t>						     </a:t>
            </a:r>
            <a:endParaRPr lang="hr-HR" sz="8000">
              <a:latin typeface="Arial Black" pitchFamily="3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2354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404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Bell MT</vt:lpstr>
      <vt:lpstr>Broadway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Romic</dc:creator>
  <cp:lastModifiedBy>Sandra</cp:lastModifiedBy>
  <cp:revision>45</cp:revision>
  <dcterms:created xsi:type="dcterms:W3CDTF">2017-05-15T17:49:07Z</dcterms:created>
  <dcterms:modified xsi:type="dcterms:W3CDTF">2017-12-05T14:17:18Z</dcterms:modified>
</cp:coreProperties>
</file>