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53" autoAdjust="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6DB45-16B8-426E-A255-8AA93A954890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B2440-3137-434C-8F40-6A05529E3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Moje ime je Aleksandar Rajčević, radim</a:t>
            </a:r>
            <a:r>
              <a:rPr lang="hr-HR" baseline="0" dirty="0" smtClean="0"/>
              <a:t> kao Risk &amp; Compliance manageri govorit cu vam ukratko o zakonskim okviima osposobljavanja radnika za rad na siguran način,  o provoditeljima osposobljaavanja, periodikama i izazovima s kojima sam se susretao na rumunjskom tržištu tih usluga. Iz sadržaja predavanja moći cete povući paralele s hrvatskim zakonodavstvom a možda i sa izazovima o kojima cemo pričati na kraju prezentacije.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7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63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8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86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Paralele</a:t>
            </a:r>
            <a:r>
              <a:rPr lang="hr-HR" baseline="0" dirty="0" smtClean="0"/>
              <a:t> s hrvatskim zakonodavstvom su vidljive</a:t>
            </a:r>
          </a:p>
          <a:p>
            <a:endParaRPr lang="hr-HR" baseline="0" dirty="0" smtClean="0"/>
          </a:p>
          <a:p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obavljanja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posebnih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poslova</a:t>
            </a:r>
            <a:r>
              <a:rPr lang="hr-HR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van nekih uo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62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uočenim  novonastalim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opasnostima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NPR PO ZAVRŠETKU ISTRAGE OZLJEDE NA RADU IDENTIFICIRAJU SE EVENTUALNI</a:t>
            </a:r>
            <a:r>
              <a:rPr lang="hr-HR" sz="1200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SAD NEPOZNATI ILI PREBLAGO EVALOUIRANI RIZICI</a:t>
            </a: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Trošak </a:t>
            </a:r>
            <a:r>
              <a:rPr lang="hr-HR" dirty="0" smtClean="0"/>
              <a:t>snosimo mi i treninzi se odvijaju unutar radnog vremena zaposlenika</a:t>
            </a:r>
          </a:p>
          <a:p>
            <a:endParaRPr lang="hr-HR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eriodička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osposobljavanja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zaštite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radu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prema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rumunjskom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zakonu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povjerena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izravno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nadređenom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rukovoditelju</a:t>
            </a:r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(u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skladu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98.,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st.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GD 1425/2006 -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izmjenama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U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praksi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međutim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periodičko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osposobljavanje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provodi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vanjska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tvrtka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kojom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IKEA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potpisani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ugovor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97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Trošak snosimo mi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/>
              <a:t>Osim</a:t>
            </a:r>
            <a:r>
              <a:rPr lang="en-GB" sz="1200" dirty="0" smtClean="0"/>
              <a:t> </a:t>
            </a:r>
            <a:r>
              <a:rPr lang="en-GB" sz="1200" dirty="0" err="1" smtClean="0"/>
              <a:t>znanja</a:t>
            </a:r>
            <a:r>
              <a:rPr lang="en-GB" sz="1200" dirty="0" smtClean="0"/>
              <a:t> </a:t>
            </a:r>
            <a:r>
              <a:rPr lang="en-GB" sz="1200" dirty="0" err="1" smtClean="0"/>
              <a:t>potrebnih</a:t>
            </a:r>
            <a:r>
              <a:rPr lang="en-GB" sz="1200" dirty="0" smtClean="0"/>
              <a:t> </a:t>
            </a:r>
            <a:r>
              <a:rPr lang="en-GB" sz="1200" dirty="0" err="1" smtClean="0"/>
              <a:t>za</a:t>
            </a:r>
            <a:r>
              <a:rPr lang="en-GB" sz="1200" dirty="0" smtClean="0"/>
              <a:t> </a:t>
            </a:r>
            <a:r>
              <a:rPr lang="en-GB" sz="1200" dirty="0" err="1" smtClean="0"/>
              <a:t>izvođenje</a:t>
            </a:r>
            <a:r>
              <a:rPr lang="en-GB" sz="1200" dirty="0" smtClean="0"/>
              <a:t> </a:t>
            </a:r>
            <a:r>
              <a:rPr lang="en-GB" sz="1200" dirty="0" err="1" smtClean="0"/>
              <a:t>osposobljavanja</a:t>
            </a:r>
            <a:r>
              <a:rPr lang="en-GB" sz="1200" dirty="0" smtClean="0"/>
              <a:t> </a:t>
            </a:r>
            <a:r>
              <a:rPr lang="en-GB" sz="1200" dirty="0" err="1" smtClean="0"/>
              <a:t>iz</a:t>
            </a:r>
            <a:r>
              <a:rPr lang="en-GB" sz="1200" dirty="0" smtClean="0"/>
              <a:t> </a:t>
            </a:r>
            <a:r>
              <a:rPr lang="en-GB" sz="1200" dirty="0" err="1" smtClean="0"/>
              <a:t>zaštite</a:t>
            </a:r>
            <a:r>
              <a:rPr lang="en-GB" sz="1200" dirty="0" smtClean="0"/>
              <a:t> </a:t>
            </a:r>
            <a:r>
              <a:rPr lang="en-GB" sz="1200" dirty="0" err="1" smtClean="0"/>
              <a:t>na</a:t>
            </a:r>
            <a:r>
              <a:rPr lang="en-GB" sz="1200" dirty="0" smtClean="0"/>
              <a:t> </a:t>
            </a:r>
            <a:r>
              <a:rPr lang="en-GB" sz="1200" dirty="0" err="1" smtClean="0"/>
              <a:t>radu</a:t>
            </a:r>
            <a:r>
              <a:rPr lang="en-GB" sz="1200" dirty="0" smtClean="0"/>
              <a:t>, </a:t>
            </a:r>
            <a:r>
              <a:rPr lang="en-GB" sz="1200" dirty="0" err="1" smtClean="0"/>
              <a:t>nastavnik</a:t>
            </a:r>
            <a:r>
              <a:rPr lang="en-GB" sz="1200" dirty="0" smtClean="0"/>
              <a:t> mora </a:t>
            </a:r>
            <a:r>
              <a:rPr lang="en-GB" sz="1200" dirty="0" err="1" smtClean="0"/>
              <a:t>imati</a:t>
            </a:r>
            <a:r>
              <a:rPr lang="en-GB" sz="1200" dirty="0" smtClean="0"/>
              <a:t> </a:t>
            </a:r>
            <a:r>
              <a:rPr lang="hr-HR" sz="1200" dirty="0" smtClean="0"/>
              <a:t>andragoška znanja,</a:t>
            </a:r>
            <a:r>
              <a:rPr lang="hr-HR" sz="1200" baseline="0" dirty="0" smtClean="0"/>
              <a:t> </a:t>
            </a:r>
            <a:r>
              <a:rPr lang="en-GB" sz="1200" b="1" dirty="0" err="1" smtClean="0"/>
              <a:t>vještinu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javnog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govora</a:t>
            </a:r>
            <a:r>
              <a:rPr lang="en-GB" sz="1200" b="1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b="1" dirty="0" err="1" smtClean="0"/>
              <a:t>poznavati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najbolje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metode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komunikacije</a:t>
            </a:r>
            <a:r>
              <a:rPr lang="en-GB" sz="1200" dirty="0" smtClean="0"/>
              <a:t>, </a:t>
            </a:r>
            <a:endParaRPr lang="hr-H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radnom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mjestu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rumunjskom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provodi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neposredni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rukovoditelj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skladu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91.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GD HG 1425/2006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izmjenama</a:t>
            </a: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ŠTO</a:t>
            </a:r>
            <a:r>
              <a:rPr lang="hr-HR" baseline="0" dirty="0" smtClean="0"/>
              <a:t> JE I LOGIČNO JER NAJBOLJE ZNA RADNE PROCESE I OPASNOSTI S KOJIMA SE RADNICI MOGU SUSRESTI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praksi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r-HR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periodičko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povjerava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vanjskoj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tvrtki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servisu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kojim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sklopila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ugovor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</a:t>
            </a:r>
            <a:r>
              <a:rPr lang="hr-HR" sz="1200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STALNU KONTROLU KVALITETE PRUŽENE USLUGE A PO UNAPRIJED DOGOVORENOM RASPOREDU</a:t>
            </a: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5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Mi spajamo</a:t>
            </a:r>
            <a:r>
              <a:rPr lang="hr-HR" baseline="0" dirty="0" smtClean="0"/>
              <a:t> zakonki okvir osposobljavanja s osposobljavanjima iz sadržaja naših internih akata o sigurnosti i zdravlju zaposlenih koji su nerijetko opširiniji od minimuma propisanog lokalim zakonodavstvom. Na primjer Call centre, balagajne, </a:t>
            </a:r>
            <a:endParaRPr lang="hr-HR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32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0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Vjerujem da je praksa pokazala da bi se i ovakvim</a:t>
            </a:r>
            <a:r>
              <a:rPr lang="hr-HR" baseline="0" dirty="0" smtClean="0"/>
              <a:t> skračenim terminima osposobljavanja dostigla sama svrha istog te da količina prezentiranih i usvojenih znanja ne bi trebala drastično opasti</a:t>
            </a:r>
          </a:p>
          <a:p>
            <a:r>
              <a:rPr lang="hr-HR" baseline="0" dirty="0" smtClean="0"/>
              <a:t>Da ne govorimo o količini radnih sati koja se pritom oslobađa poslodavcu da poboljša produktivnost kompanije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9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Pretjerana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birokratiziranost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rumunjskog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zakonodavstva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/>
              <a:t>ZA SVE TREBA PAPIR</a:t>
            </a:r>
            <a:r>
              <a:rPr lang="hr-HR" sz="1200" baseline="0" dirty="0" smtClean="0"/>
              <a:t> KOJI DOKAZUJE DA SU ZNANJA PRENESENA I USVOJENA?</a:t>
            </a:r>
            <a:endParaRPr lang="hr-H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Sudjelovanje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svih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radnika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povremenom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/>
              <a:t>PERIODIČKA OSPOSOBLJAVANJA</a:t>
            </a:r>
            <a:r>
              <a:rPr lang="hr-HR" sz="1200" baseline="0" dirty="0" smtClean="0"/>
              <a:t> ZA ISTU SKUPINU RADNIKA ODVIJAJU SE U VIŠE TERMINA JER IH JE OPERATIVNO NEMOGUĆE IZVESTI ODJEDNOM. NARAVNO DA TO POVEČAVA SAMI TROŠAK OSPOSOBLJAVANJA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Podizanje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svijesti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zaštiti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vanjskih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radnika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obavljaju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djelatnosti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objektima</a:t>
            </a: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poslodavca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NPR.</a:t>
            </a:r>
            <a:r>
              <a:rPr lang="hr-HR" sz="1200" baseline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ČIŠĆENJE, ODRŽAVANJE, STUDENTI.... 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Razina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kvalitete</a:t>
            </a:r>
            <a:r>
              <a:rPr lang="en-GB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tih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usluga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vrlo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GB" sz="1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niska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Vrlo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malo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vanjskih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tvrtki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pruža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kvalitetnu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uslugu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zaštite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1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U </a:t>
            </a:r>
            <a:r>
              <a:rPr lang="en-GB" sz="1200" dirty="0" err="1" smtClean="0"/>
              <a:t>Rumunjskoj</a:t>
            </a:r>
            <a:r>
              <a:rPr lang="en-GB" sz="1200" dirty="0" smtClean="0"/>
              <a:t> </a:t>
            </a:r>
            <a:r>
              <a:rPr lang="en-GB" sz="1200" dirty="0" err="1" smtClean="0"/>
              <a:t>postoji</a:t>
            </a:r>
            <a:r>
              <a:rPr lang="en-GB" sz="1200" dirty="0" smtClean="0"/>
              <a:t> </a:t>
            </a:r>
            <a:r>
              <a:rPr lang="en-GB" sz="1200" dirty="0" err="1" smtClean="0"/>
              <a:t>mnogo</a:t>
            </a:r>
            <a:r>
              <a:rPr lang="en-GB" sz="1200" dirty="0" smtClean="0"/>
              <a:t> </a:t>
            </a:r>
            <a:r>
              <a:rPr lang="en-GB" sz="1200" dirty="0" err="1" smtClean="0"/>
              <a:t>vanjskih</a:t>
            </a:r>
            <a:r>
              <a:rPr lang="en-GB" sz="1200" dirty="0" smtClean="0"/>
              <a:t> </a:t>
            </a:r>
            <a:r>
              <a:rPr lang="en-GB" sz="1200" dirty="0" err="1" smtClean="0"/>
              <a:t>pružatelja</a:t>
            </a:r>
            <a:r>
              <a:rPr lang="en-GB" sz="1200" dirty="0" smtClean="0"/>
              <a:t> </a:t>
            </a:r>
            <a:r>
              <a:rPr lang="en-GB" sz="1200" dirty="0" err="1" smtClean="0"/>
              <a:t>usluga</a:t>
            </a:r>
            <a:r>
              <a:rPr lang="en-GB" sz="1200" dirty="0" smtClean="0"/>
              <a:t> </a:t>
            </a:r>
            <a:r>
              <a:rPr lang="en-GB" sz="1200" dirty="0" err="1" smtClean="0"/>
              <a:t>iz</a:t>
            </a:r>
            <a:r>
              <a:rPr lang="en-GB" sz="1200" dirty="0" smtClean="0"/>
              <a:t> </a:t>
            </a:r>
            <a:r>
              <a:rPr lang="en-GB" sz="1200" dirty="0" err="1" smtClean="0"/>
              <a:t>područja</a:t>
            </a:r>
            <a:r>
              <a:rPr lang="en-GB" sz="1200" dirty="0" smtClean="0"/>
              <a:t> </a:t>
            </a:r>
            <a:r>
              <a:rPr lang="en-GB" sz="1200" dirty="0" err="1" smtClean="0"/>
              <a:t>prevencije</a:t>
            </a:r>
            <a:r>
              <a:rPr lang="en-GB" sz="1200" dirty="0" smtClean="0"/>
              <a:t>, </a:t>
            </a:r>
            <a:r>
              <a:rPr lang="en-GB" sz="1200" dirty="0" err="1" smtClean="0"/>
              <a:t>otprilike</a:t>
            </a:r>
            <a:r>
              <a:rPr lang="en-GB" sz="1200" dirty="0" smtClean="0"/>
              <a:t> 3.200</a:t>
            </a:r>
            <a:r>
              <a:rPr lang="en-GB" sz="1200" dirty="0" smtClean="0"/>
              <a:t>.</a:t>
            </a:r>
            <a:r>
              <a:rPr lang="hr-HR" sz="1200" dirty="0" smtClean="0"/>
              <a:t> I SVEJEDNO JE BILO TEŠKO NAĆI TVRTKU KOJA RAZINOM SVOJE KVALITETE PRUŽANJA</a:t>
            </a:r>
            <a:r>
              <a:rPr lang="hr-HR" sz="1200" baseline="0" dirty="0" smtClean="0"/>
              <a:t> USLUGA ZADOVOLJAVA NAŠE POTREBE I KADROM I KVALITETOM OSPOSOBLJAVANJA.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B2440-3137-434C-8F40-6A05529E39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04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93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4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6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65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8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06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1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4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6966-449E-4AD6-AAFD-C7DB6B380B15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7118-F849-48FF-ABFF-DAB979A82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07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objekt 8" descr="BG.png"/>
          <p:cNvPicPr>
            <a:picLocks noChangeAspect="1"/>
          </p:cNvPicPr>
          <p:nvPr/>
        </p:nvPicPr>
        <p:blipFill rotWithShape="1"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9" r="4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0"/>
            <a:ext cx="112204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93012" y="500333"/>
            <a:ext cx="9144000" cy="741872"/>
          </a:xfrm>
        </p:spPr>
        <p:txBody>
          <a:bodyPr>
            <a:normAutofit fontScale="90000"/>
          </a:bodyPr>
          <a:lstStyle/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-109002" y="2374552"/>
            <a:ext cx="11999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2000" dirty="0" smtClean="0">
                <a:solidFill>
                  <a:srgbClr val="002060"/>
                </a:solidFill>
              </a:rPr>
              <a:t>?</a:t>
            </a:r>
            <a:endParaRPr lang="en-GB" sz="1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93012" y="500333"/>
            <a:ext cx="9144000" cy="741872"/>
          </a:xfrm>
        </p:spPr>
        <p:txBody>
          <a:bodyPr>
            <a:normAutofit fontScale="90000"/>
          </a:bodyPr>
          <a:lstStyle/>
          <a:p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0" y="1472148"/>
            <a:ext cx="11999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2000" dirty="0" smtClean="0">
                <a:solidFill>
                  <a:srgbClr val="002060"/>
                </a:solidFill>
              </a:rPr>
              <a:t>THANK YOU</a:t>
            </a:r>
          </a:p>
          <a:p>
            <a:pPr lvl="0" algn="ctr"/>
            <a:r>
              <a:rPr lang="hr-HR" sz="12000" dirty="0" smtClean="0">
                <a:solidFill>
                  <a:srgbClr val="002060"/>
                </a:solidFill>
              </a:rPr>
              <a:t>Hvala</a:t>
            </a:r>
            <a:endParaRPr lang="en-GB" sz="1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034" y="2586462"/>
            <a:ext cx="112919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Rumunjsko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zakonodavstvo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sigurnosti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zdravlju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preslikava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europske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smjernice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Većina</a:t>
            </a:r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pitanja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regulirana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GB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Zakonom</a:t>
            </a:r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319/2006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temeljito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usklađen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Smjernicom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89/391/CEE. 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93012" y="500333"/>
            <a:ext cx="9144000" cy="74187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Zakonski okvir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93012" y="500333"/>
            <a:ext cx="9144000" cy="741872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Zakonski okvir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340" y="1383606"/>
            <a:ext cx="1199934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319/2006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Odlukom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GD GH 1425/2006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radnika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sastoji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od tri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dijela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opć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uvodno osposobljavanje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radnom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mjestu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periodička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Poslodavac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osigurati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uvjete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svaki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radnik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dobio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primjereno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dostatno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područja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posebne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obavijesti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upute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rad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ponašanje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određenom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radnom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mjestu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to: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zapošljavanju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promjene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radnog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mjesta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premještaja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c)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uvođenja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preuređenja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opreme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d)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uvođenja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tehnologije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postupka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e)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obavljanja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posebnih</a:t>
            </a: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poslova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endParaRPr lang="hr-HR" sz="2000" dirty="0" smtClean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tabLst>
                <a:tab pos="800100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dirty="0" smtClean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93012" y="500333"/>
            <a:ext cx="9144000" cy="741872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Zakonski okvir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40" y="1375420"/>
            <a:ext cx="119993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l-PL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 moraju: </a:t>
            </a:r>
          </a:p>
          <a:p>
            <a:endParaRPr lang="pl-P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biti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postojećom procjenom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opasnosti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uočenim  novonastalim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opasnostima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periodički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ponavljati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i/ ili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provoditi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kadgod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potrebno</a:t>
            </a:r>
            <a:r>
              <a:rPr lang="hr-H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sukladno procjeni odgovornih osoba za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ZNR-u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i/ili neposrednog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rukovoditelja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hr-H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eriodička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rumunjskom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povjerena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izravno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nadređenom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rukovoditelju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98.,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GD 1425/2006 -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izmjenama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U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praksi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međutim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r-H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periodičko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provodi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kojom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tvrtka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potpisani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ugovor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Poslodavac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mora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osigurati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radnici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drugih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prostorima Poslodavca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dobivaju</a:t>
            </a: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primjerene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upute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vezi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opasnosti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zdravlje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sigurnost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tijekom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cijelog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trajanja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njihova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GB" sz="2000" dirty="0" smtClean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20328" y="830271"/>
            <a:ext cx="9144000" cy="74187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Provoditelji osposobljavanja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56" y="1790090"/>
            <a:ext cx="119993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može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izvoditi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izvan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provoditelj osposobljavanja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osposobljen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izvoditi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opće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uvodno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potrebno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da je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prošao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propisano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80-satno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ovlaštenog provoditelja osposobljavanja iz područja ZNR-u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radnom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mjestu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rumunjskom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provodi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neposredni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rukovoditelj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(u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91.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GD HG 1425/2006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izmjenama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praksi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periodično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povjerava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vanjskoj</a:t>
            </a: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servisu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tvrtka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sklopila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ugovor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Periodična osposobljavanja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provode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 unaprijed dogovorenom rasporedu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-2947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Raspored osposobljavanja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2656" y="1790090"/>
            <a:ext cx="11999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36" y="688022"/>
            <a:ext cx="8205984" cy="565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21293" y="791593"/>
            <a:ext cx="9144000" cy="74187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Sadržaj osposobljavanja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70" y="1816269"/>
            <a:ext cx="119993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tijekom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uključuju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(ali nisu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limitirane na)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Upute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poslodavaca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zdravlja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sigurnost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Uključuju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rizike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sprečavanja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nesreća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bolesti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svako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radno</a:t>
            </a: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mjesto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evakuaciju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gašenje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požara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pružanja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pomoći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Zakonske odredbe </a:t>
            </a:r>
            <a:r>
              <a:rPr lang="pl-PL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važne za radnike (obavijest o nezgodama, obveze radnika itd.). </a:t>
            </a:r>
            <a:endParaRPr lang="pl-PL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slučaja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 prakse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Gledanje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filmova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određene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20328" y="793436"/>
            <a:ext cx="9144000" cy="741872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Prosječn</a:t>
            </a:r>
            <a:r>
              <a:rPr lang="hr-H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trajanje</a:t>
            </a:r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56" y="2502871"/>
            <a:ext cx="119993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Opća</a:t>
            </a: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uvodna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8 sati (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GD 767/2016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će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skratiti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radnom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mjestu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- 8 sati (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GD 767/2016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će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skratiti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hr-H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eriodična</a:t>
            </a: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lvl="0"/>
            <a:endParaRPr lang="hr-H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hr-HR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b="1" dirty="0">
              <a:solidFill>
                <a:srgbClr val="00206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93012" y="500333"/>
            <a:ext cx="9144000" cy="741872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Izazovi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656" y="1790090"/>
            <a:ext cx="11999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Pretjerana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birokratiziranost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rumunjskog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zakonodavstva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Sudjelovanje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svih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radnika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periodičnom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2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Podizanje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svijesti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zaštiti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kod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vanjskih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radnika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obavljaju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djelatnosti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GB" sz="20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objektima</a:t>
            </a:r>
            <a:r>
              <a:rPr lang="hr-H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poslodavca</a:t>
            </a:r>
            <a:r>
              <a:rPr lang="en-GB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Razina</a:t>
            </a:r>
            <a:r>
              <a:rPr lang="en-GB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kvalitete</a:t>
            </a:r>
            <a:r>
              <a:rPr lang="en-GB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tih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usluga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vrlo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</a:t>
            </a:r>
            <a:r>
              <a:rPr lang="en-GB" sz="20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niska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Vrlo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malo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vanjskih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tvrtki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pruža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kvalitetnu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uslugu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osposobljavanja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zaštite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radu</a:t>
            </a:r>
            <a:r>
              <a:rPr lang="en-GB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/>
            <a:endParaRPr lang="hr-HR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1040</Words>
  <Application>Microsoft Office PowerPoint</Application>
  <PresentationFormat>Widescreen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Zakonski okvir</vt:lpstr>
      <vt:lpstr>Zakonski okvir</vt:lpstr>
      <vt:lpstr>Zakonski okvir</vt:lpstr>
      <vt:lpstr>Provoditelji osposobljavanja</vt:lpstr>
      <vt:lpstr>Raspored osposobljavanja</vt:lpstr>
      <vt:lpstr>Sadržaj osposobljavanja</vt:lpstr>
      <vt:lpstr>Prosječno trajanje osposobljavanja </vt:lpstr>
      <vt:lpstr>Izazovi</vt:lpstr>
      <vt:lpstr>PowerPoint Presentation</vt:lpstr>
      <vt:lpstr>PowerPoint Presentation</vt:lpstr>
    </vt:vector>
  </TitlesOfParts>
  <Company>IKEA IT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Rajcevic</dc:creator>
  <cp:lastModifiedBy>Aleksandar Rajcevic</cp:lastModifiedBy>
  <cp:revision>39</cp:revision>
  <cp:lastPrinted>2016-12-07T13:42:06Z</cp:lastPrinted>
  <dcterms:created xsi:type="dcterms:W3CDTF">2016-11-25T13:12:18Z</dcterms:created>
  <dcterms:modified xsi:type="dcterms:W3CDTF">2016-12-07T15:15:02Z</dcterms:modified>
</cp:coreProperties>
</file>