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1"/>
  </p:handoutMasterIdLst>
  <p:sldIdLst>
    <p:sldId id="256" r:id="rId2"/>
    <p:sldId id="309" r:id="rId3"/>
    <p:sldId id="257" r:id="rId4"/>
    <p:sldId id="293" r:id="rId5"/>
    <p:sldId id="279" r:id="rId6"/>
    <p:sldId id="280" r:id="rId7"/>
    <p:sldId id="282" r:id="rId8"/>
    <p:sldId id="283" r:id="rId9"/>
    <p:sldId id="299" r:id="rId10"/>
    <p:sldId id="294" r:id="rId11"/>
    <p:sldId id="312" r:id="rId12"/>
    <p:sldId id="307" r:id="rId13"/>
    <p:sldId id="295" r:id="rId14"/>
    <p:sldId id="302" r:id="rId15"/>
    <p:sldId id="281" r:id="rId16"/>
    <p:sldId id="297" r:id="rId17"/>
    <p:sldId id="285" r:id="rId18"/>
    <p:sldId id="291" r:id="rId19"/>
    <p:sldId id="298" r:id="rId20"/>
    <p:sldId id="288" r:id="rId21"/>
    <p:sldId id="289" r:id="rId22"/>
    <p:sldId id="292" r:id="rId23"/>
    <p:sldId id="306" r:id="rId24"/>
    <p:sldId id="300" r:id="rId25"/>
    <p:sldId id="305" r:id="rId26"/>
    <p:sldId id="290" r:id="rId27"/>
    <p:sldId id="310" r:id="rId28"/>
    <p:sldId id="311" r:id="rId29"/>
    <p:sldId id="308" r:id="rId30"/>
  </p:sldIdLst>
  <p:sldSz cx="9144000" cy="6858000" type="screen4x3"/>
  <p:notesSz cx="6669088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>
      <p:cViewPr varScale="1">
        <p:scale>
          <a:sx n="108" d="100"/>
          <a:sy n="108" d="100"/>
        </p:scale>
        <p:origin x="161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EB552-DB15-408A-832C-92135D470118}" type="datetimeFigureOut">
              <a:rPr lang="hr-HR" smtClean="0"/>
              <a:t>26.11.2018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777607" y="942863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28490-E54B-4C9A-9BA9-0D05A6B196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736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26.11.2018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26.11.2018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26.11.2018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26.11.2018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26.11.2018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26.11.2018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26.11.2018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26.11.2018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26.11.2018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26.11.2018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26.11.2018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3D54B31-CEFF-4F76-8492-8413689281DC}" type="datetimeFigureOut">
              <a:rPr lang="hr-HR" smtClean="0"/>
              <a:t>26.11.2018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1500509"/>
            <a:ext cx="8568952" cy="5240859"/>
          </a:xfrm>
        </p:spPr>
        <p:txBody>
          <a:bodyPr>
            <a:normAutofit/>
          </a:bodyPr>
          <a:lstStyle/>
          <a:p>
            <a:endParaRPr lang="hr-HR" sz="1800" b="1" dirty="0" smtClean="0"/>
          </a:p>
          <a:p>
            <a:endParaRPr lang="hr-HR" sz="1800" b="1" dirty="0" smtClean="0"/>
          </a:p>
          <a:p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Izmjene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i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dopune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hr-HR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hr-HR" sz="43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Zakona o zaštiti na </a:t>
            </a:r>
            <a:r>
              <a:rPr lang="hr-HR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radu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te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plan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donošenja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ostalih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propisa</a:t>
            </a:r>
            <a:endParaRPr lang="en-US" sz="4300" b="1" dirty="0" smtClean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endParaRPr lang="en-US" sz="4300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Jere Gašperov, dipl.</a:t>
            </a:r>
            <a:r>
              <a:rPr lang="hr-HR" sz="36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ing</a:t>
            </a:r>
            <a:r>
              <a:rPr lang="en-US" sz="36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voditelj</a:t>
            </a:r>
            <a:r>
              <a:rPr lang="en-US" sz="36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Službe</a:t>
            </a:r>
            <a:r>
              <a:rPr lang="en-US" sz="36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za</a:t>
            </a:r>
            <a:r>
              <a:rPr lang="en-US" sz="36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zaštitu</a:t>
            </a:r>
            <a:r>
              <a:rPr lang="en-US" sz="36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na</a:t>
            </a:r>
            <a:r>
              <a:rPr lang="en-US" sz="36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radu</a:t>
            </a:r>
            <a:endParaRPr lang="hr-HR" sz="3600" b="1" dirty="0" smtClean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endParaRPr lang="hr-HR" sz="4000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pPr lvl="0"/>
            <a:endParaRPr lang="hr-HR" sz="2000" b="1" dirty="0" smtClean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pPr lvl="0"/>
            <a:endParaRPr lang="hr-HR" sz="2000" b="1" dirty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pPr lvl="0"/>
            <a:endParaRPr lang="hr-HR" sz="2000" b="1" dirty="0" smtClean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pPr lvl="0"/>
            <a:endParaRPr lang="hr-HR" b="1" dirty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endParaRPr lang="hr-HR" sz="4000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4398913" cy="116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5273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hr-HR" sz="3200" b="1" dirty="0" smtClean="0">
                <a:effectLst/>
              </a:rPr>
              <a:t>Sudjelovanje radnika i njihovih predstavnika u izradi procjene rizika</a:t>
            </a:r>
            <a:endParaRPr lang="hr-HR" sz="32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733256"/>
          </a:xfrm>
        </p:spPr>
        <p:txBody>
          <a:bodyPr>
            <a:normAutofit fontScale="92500" lnSpcReduction="2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98. (prekršajna odredba)</a:t>
            </a:r>
          </a:p>
          <a:p>
            <a:pPr marL="0" indent="0">
              <a:buNone/>
            </a:pPr>
            <a:endParaRPr lang="en-US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Prethodna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odredba:</a:t>
            </a:r>
          </a:p>
          <a:p>
            <a:pPr marL="0" indent="0" algn="just">
              <a:buNone/>
            </a:pP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1) ako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nema izrađenu procjenu rizika izrađenu u pisanom ili elektroničkom obliku, </a:t>
            </a:r>
            <a:r>
              <a:rPr lang="vi-VN" sz="2600" b="1" dirty="0" smtClean="0">
                <a:solidFill>
                  <a:srgbClr val="00B0F0"/>
                </a:solidFill>
                <a:latin typeface="Palatino Linotype" panose="02040502050505030304" pitchFamily="18" charset="0"/>
              </a:rPr>
              <a:t>ili </a:t>
            </a:r>
            <a:r>
              <a:rPr lang="vi-VN" sz="2600" b="1" dirty="0">
                <a:solidFill>
                  <a:srgbClr val="00B0F0"/>
                </a:solidFill>
                <a:latin typeface="Palatino Linotype" panose="02040502050505030304" pitchFamily="18" charset="0"/>
              </a:rPr>
              <a:t>ako izrađena procjena rizika ne odgovara rizicima na mjestu rada i u vezi s radom, ili ne odgovara postojećim rizicima na radu i u vezi s radom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ili nije dostupna radniku na mjestu rada (članak 18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stavak 2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.)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zmjene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dopune:</a:t>
            </a: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1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) ako nije procijenio rizike za život i zdravlje radnika i osoba na radu u pisanom ili elektroničkom obliku, </a:t>
            </a:r>
            <a:r>
              <a:rPr lang="hr-HR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uzimajući u obzir poslove i njihovu prirodu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 ili ako procjena rizika nije dostupna radniku na mjestu rada, </a:t>
            </a:r>
            <a:r>
              <a:rPr lang="hr-HR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ili ako u postupku izrade procjene rizika nisu sudjelovali radnici odnosno njihovi predstavnici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(članak 18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.,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stavak 1., 2. i 5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.).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46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sz="2000" smtClean="0"/>
              <a:t> </a:t>
            </a:r>
            <a:r>
              <a:rPr lang="en-US" sz="2800" b="1" smtClean="0"/>
              <a:t>Struktura sustava upravljanja zaštitom zdravlja i sigurnosti na radu prema ISO 45001:2018</a:t>
            </a:r>
            <a:endParaRPr lang="en-US" sz="2800" b="1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7890" y="1159614"/>
            <a:ext cx="724822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48072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3200" b="1" smtClean="0">
                <a:effectLst/>
              </a:rPr>
              <a:t>Obavljanje poslova zaštite na radu</a:t>
            </a:r>
            <a:endParaRPr lang="hr-HR" sz="32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112568"/>
          </a:xfrm>
        </p:spPr>
        <p:txBody>
          <a:bodyPr>
            <a:normAutofit fontScale="92500" lnSpcReduction="10000"/>
          </a:bodyPr>
          <a:lstStyle/>
          <a:p>
            <a:endParaRPr lang="en-US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20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.,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st.7.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1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Izmjenama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se:</a:t>
            </a:r>
          </a:p>
          <a:p>
            <a:pPr marL="0" indent="0">
              <a:buNone/>
            </a:pPr>
            <a:endParaRPr lang="en-US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Napušta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pojam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mogućnost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“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Zapošljavanja zajedničkog stručnjaka zaštite na radu i utemeljenja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zajedničke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službe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za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zaštitu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radu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”,</a:t>
            </a:r>
          </a:p>
          <a:p>
            <a:pPr marL="0" indent="0" algn="just">
              <a:buNone/>
            </a:pPr>
            <a:endParaRPr lang="en-US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t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se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uvodi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>
              <a:buNone/>
            </a:pPr>
            <a:endParaRPr lang="en-US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“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Ugovaranje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zajedničkog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obavljanja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poslova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zaštite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”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   (za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poslodavce koji posluju na istoj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lokaciji)</a:t>
            </a: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81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80728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hr-HR" sz="2800" b="1" dirty="0" smtClean="0">
                <a:effectLst/>
              </a:rPr>
              <a:t>Stalno stručno usavršavanje stručnjaka zaštite na radu te izdavanje odobrenja za njihov rad</a:t>
            </a:r>
            <a:endParaRPr lang="hr-HR" sz="28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/>
          </a:bodyPr>
          <a:lstStyle/>
          <a:p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22., st. 3. </a:t>
            </a:r>
          </a:p>
          <a:p>
            <a:pPr marL="0" indent="0">
              <a:buNone/>
            </a:pPr>
            <a:endParaRPr lang="hr-HR" sz="20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Prethodnim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odredbama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bilo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je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predviđeno stalno stručno usavršavanje stručnjaka zaštite na radu na način </a:t>
            </a:r>
            <a:r>
              <a:rPr lang="hr-HR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izdavanja, oduzimanja i prestanka odobrenja za njihov rad</a:t>
            </a:r>
            <a:r>
              <a:rPr lang="en-US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,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kao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vođenje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upravn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og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postup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ka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u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vezi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s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davanjem odobrenja </a:t>
            </a:r>
          </a:p>
          <a:p>
            <a:pPr marL="0" indent="0">
              <a:buNone/>
            </a:pPr>
            <a:endParaRPr lang="hr-HR" sz="9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042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80728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hr-HR" sz="2800" b="1" dirty="0" smtClean="0">
                <a:effectLst/>
              </a:rPr>
              <a:t>Stalno stručno usavršavanje stručnjaka zaštite na radu te izdavanje odobrenja za njihov rad</a:t>
            </a:r>
            <a:endParaRPr lang="hr-HR" sz="28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760640"/>
          </a:xfrm>
        </p:spPr>
        <p:txBody>
          <a:bodyPr>
            <a:normAutofit/>
          </a:bodyPr>
          <a:lstStyle/>
          <a:p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Izmjenama</a:t>
            </a:r>
            <a:r>
              <a:rPr lang="en-US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dopunama</a:t>
            </a:r>
            <a:r>
              <a:rPr lang="en-US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ZZR-a:</a:t>
            </a:r>
            <a:r>
              <a:rPr lang="hr-HR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>
              <a:buNone/>
            </a:pPr>
            <a:endParaRPr lang="hr-HR" sz="20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Ukinuto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je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propisivanje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vođenja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upravnog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postupka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izdavanje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odobrenja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rad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stručnjacima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zaštite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</a:t>
            </a:r>
          </a:p>
          <a:p>
            <a:pPr algn="just"/>
            <a:endParaRPr lang="en-US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Zadržano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je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stalno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stručno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usavršavanje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stručnjaka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zaštite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(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postupak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tek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treba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osmisliti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regulirati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)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9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45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Učestalost održavanja sjednica odbora zaštite na radu 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34., st. 7.</a:t>
            </a:r>
          </a:p>
          <a:p>
            <a:pPr marL="0" indent="0">
              <a:buNone/>
            </a:pPr>
            <a:endParaRPr lang="hr-HR" sz="19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>
              <a:buFontTx/>
              <a:buChar char="-"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Izmjenama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je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utvrđeno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da s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e odbor zaštite na radu sastaje najmanje 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jednom u šest mjeseci</a:t>
            </a:r>
            <a:r>
              <a:rPr lang="en-US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,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 razliku od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prethodno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važeće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odredbe 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-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najmanje jednom u tri mjeseca, </a:t>
            </a:r>
            <a:endParaRPr lang="en-US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buFontTx/>
              <a:buChar char="-"/>
            </a:pPr>
            <a:endParaRPr lang="en-US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>
              <a:buFontTx/>
              <a:buChar char="-"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Izmjenama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je </a:t>
            </a:r>
            <a:r>
              <a:rPr lang="hr-HR" sz="2600" b="1" u="sng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dopu</a:t>
            </a:r>
            <a:r>
              <a:rPr lang="en-US" sz="2600" b="1" u="sng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nje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na </a:t>
            </a:r>
            <a:r>
              <a:rPr lang="hr-HR" sz="2600" b="1" u="sng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prekršajn</a:t>
            </a:r>
            <a:r>
              <a:rPr lang="en-US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a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odredbe u vezi gornje obveze,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koja je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prethodno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bila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sankcionirana samo u slučajevima neodržavanja odbora u slučaju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izvanrednih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okolnosti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(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smrtna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ozljeda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)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00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Nadzorni uređaji kao sredstva zaštite na </a:t>
            </a:r>
            <a:r>
              <a:rPr lang="hr-HR" sz="3200" b="1" smtClean="0"/>
              <a:t>radu 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U</a:t>
            </a:r>
            <a:r>
              <a:rPr lang="hr-HR" sz="2800" b="1" dirty="0" err="1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sklađivanje</a:t>
            </a:r>
            <a:r>
              <a:rPr lang="hr-HR" sz="2800" b="1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 s </a:t>
            </a:r>
            <a:r>
              <a:rPr lang="hr-HR" sz="2800" b="1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odredbama ZOR-a </a:t>
            </a:r>
            <a:endParaRPr lang="en-US" sz="2800" b="1" dirty="0" smtClean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  <a:p>
            <a:pPr marL="0" indent="0">
              <a:buNone/>
            </a:pPr>
            <a:endParaRPr lang="en-US" sz="1500" b="1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43., st. 4. i 5.</a:t>
            </a:r>
            <a:endParaRPr lang="en-US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15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Suglasnost radničkog vijeća za korištenje nadzornih uređaja tijekom čitavog radnog vremena.</a:t>
            </a:r>
            <a:endParaRPr lang="en-US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U stavku </a:t>
            </a:r>
            <a:r>
              <a:rPr lang="hr-HR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4. iza riječi: „radničkog vijeća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“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dodane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su</a:t>
            </a:r>
            <a:r>
              <a:rPr lang="en-US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riječi </a:t>
            </a:r>
            <a:r>
              <a:rPr lang="hr-H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„</a:t>
            </a:r>
            <a:r>
              <a:rPr lang="hr-HR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odnosno sindikalnog povjerenika s pravima i obvezama radničkog vijeća</a:t>
            </a:r>
            <a:r>
              <a:rPr lang="hr-H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“.</a:t>
            </a:r>
          </a:p>
          <a:p>
            <a:pPr algn="just"/>
            <a:endParaRPr lang="hr-HR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hr-HR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Stavak </a:t>
            </a:r>
            <a:r>
              <a:rPr lang="hr-H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5. </a:t>
            </a:r>
            <a:r>
              <a:rPr lang="en-US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izmijenjen</a:t>
            </a:r>
            <a:r>
              <a:rPr lang="hr-HR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 glasi: </a:t>
            </a:r>
          </a:p>
          <a:p>
            <a:pPr marL="0" indent="0" algn="just">
              <a:buNone/>
            </a:pP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hr-HR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5) Ako radničko vijeće, odnosno sindikalni povjerenik s pravima i obvezama radničkog vijeća uskrati suglasnost, poslodavac može u roku od 15 dana od dana dostave izjave o uskrati suglasnosti tražiti da tu suglasnost nadomjesti </a:t>
            </a:r>
            <a:r>
              <a:rPr lang="hr-HR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sudska ili arbitražna odluka u skladu s općim propisom o radu</a:t>
            </a:r>
            <a:r>
              <a:rPr lang="hr-HR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  <a:endParaRPr lang="hr-HR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44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Broj </a:t>
            </a:r>
            <a:r>
              <a:rPr lang="hr-HR" sz="3200" b="1" dirty="0"/>
              <a:t>osposobljenih radnika za pružanje prve pomoći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400600"/>
          </a:xfrm>
        </p:spPr>
        <p:txBody>
          <a:bodyPr>
            <a:normAutofit fontScale="77500" lnSpcReduction="2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56.  </a:t>
            </a: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Prethodno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važeća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odredba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a svakom radilištu i u radnim prostorijama gdje istodobno radi dva do 20 radnika, </a:t>
            </a:r>
            <a:r>
              <a:rPr lang="hr-HR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najmanje jedan radnik, te još po jedan do svakih sljedećih 50 radnika, mora biti osposobljen za pružanje prve pomoći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Izmjene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dopune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>
              <a:buNone/>
            </a:pPr>
            <a:endParaRPr lang="en-US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</a:t>
            </a:r>
            <a:r>
              <a:rPr lang="hr-HR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iječi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„dva do 20 radnika”, </a:t>
            </a:r>
            <a:r>
              <a:rPr lang="hr-HR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zam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ij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e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nje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ne s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u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riječima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„dva do 50 radnika”.</a:t>
            </a:r>
            <a:endParaRPr lang="pl-PL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pl-PL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D</a:t>
            </a:r>
            <a:r>
              <a:rPr lang="pl-PL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opuna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ma je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utvrđeno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pl-PL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da b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roj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osposobljenih i imenovanih radnika za pružanje prve pomoći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mora odgovarati  broju lokacija poslodavca, smjenskom radu te drugim organizacijskim okolnostima kod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poslodavca,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te da je poslodavac radnicima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osposobljenim za pružanje prve pomoći dužan uručiti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pisanu </a:t>
            </a:r>
            <a:r>
              <a:rPr lang="hr-HR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odluku o 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imenovanju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 pružanje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prve pomoći te obavijestiti sve ostale radnike o radnicima koji su osposobljeni i imenovani za pružanje prve pomoći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79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Dokumentacija na privremenim gradilištima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 lnSpcReduction="1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62., st.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3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Prethodno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važeća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odredba propis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ivala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je (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kao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iznimku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)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da se procjena rizika, dokazi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i zapisnici ne moraju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nalaziti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na radilištu na kojemu rad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ukupno traje kraće od 30 dana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ali moraju biti dostupni u roku koji odredi nadležni inspektor.</a:t>
            </a:r>
          </a:p>
          <a:p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zmjen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a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- Rok za radove od 30 dana prolongira se na rok izvođenja radova od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60 dana,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čime će se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određeni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način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rasteretiti značajan broj „manjih” izvođača radova.</a:t>
            </a: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77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Zdravstveni pregledi radnika i osoba koje poslodavac zapošljava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>
            <a:normAutofit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64.</a:t>
            </a:r>
          </a:p>
          <a:p>
            <a:pPr marL="0" indent="0">
              <a:buNone/>
            </a:pPr>
            <a:endParaRPr lang="hr-HR" sz="1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U članku 64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., </a:t>
            </a:r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stavku 4. riječ: „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radne</a:t>
            </a:r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“ 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</a:t>
            </a:r>
            <a:r>
              <a:rPr lang="hr-HR" sz="28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mijenj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en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a </a:t>
            </a:r>
            <a:r>
              <a:rPr lang="en-US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j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e </a:t>
            </a:r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riječju: „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zdravstvene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“  (sposobnosti)</a:t>
            </a:r>
          </a:p>
          <a:p>
            <a:pPr>
              <a:buFontTx/>
              <a:buChar char="-"/>
            </a:pPr>
            <a:endParaRPr lang="hr-HR" sz="14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Do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puna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: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12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5) Ministar nadležan za zdravstvo, uz prethodno mišljenje ministra,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pravilnikom propisuje sadržaj i način izdavanja isprava iz stavka 3. ovoga članka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Isprave o zdravstvenom stanju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radnika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koje izdaje specijalist medicine rada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)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23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332657"/>
            <a:ext cx="8568952" cy="6408712"/>
          </a:xfrm>
        </p:spPr>
        <p:txBody>
          <a:bodyPr>
            <a:normAutofit fontScale="92500"/>
          </a:bodyPr>
          <a:lstStyle/>
          <a:p>
            <a:endParaRPr lang="hr-HR" sz="1800" b="1" dirty="0" smtClean="0"/>
          </a:p>
          <a:p>
            <a:endParaRPr lang="hr-HR" sz="1800" b="1" dirty="0" smtClean="0"/>
          </a:p>
          <a:p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Z</a:t>
            </a:r>
            <a:r>
              <a:rPr lang="hr-HR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akon</a:t>
            </a:r>
            <a:r>
              <a:rPr lang="hr-HR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o izmjenama </a:t>
            </a:r>
            <a:r>
              <a:rPr lang="hr-HR" sz="43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i </a:t>
            </a:r>
            <a:r>
              <a:rPr lang="hr-HR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dopunama </a:t>
            </a:r>
            <a:r>
              <a:rPr lang="hr-HR" sz="43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Zakona o zaštiti na </a:t>
            </a:r>
            <a:r>
              <a:rPr lang="hr-HR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radu 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</a:p>
          <a:p>
            <a:endParaRPr lang="en-US" sz="4300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N</a:t>
            </a:r>
            <a:r>
              <a:rPr lang="hr-HR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.</a:t>
            </a:r>
            <a:r>
              <a:rPr lang="en-US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N</a:t>
            </a:r>
            <a:r>
              <a:rPr lang="hr-HR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.,</a:t>
            </a:r>
            <a:r>
              <a:rPr lang="en-US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br. 94/18</a:t>
            </a:r>
            <a:r>
              <a:rPr lang="hr-HR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.</a:t>
            </a:r>
            <a:r>
              <a:rPr lang="en-US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 od 24.10.2018.</a:t>
            </a:r>
          </a:p>
          <a:p>
            <a:r>
              <a:rPr lang="en-US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N</a:t>
            </a:r>
            <a:r>
              <a:rPr lang="hr-HR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.</a:t>
            </a:r>
            <a:r>
              <a:rPr lang="en-US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N</a:t>
            </a:r>
            <a:r>
              <a:rPr lang="hr-HR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.,</a:t>
            </a:r>
            <a:r>
              <a:rPr lang="en-US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br. 96/18</a:t>
            </a:r>
            <a:r>
              <a:rPr lang="hr-HR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.</a:t>
            </a:r>
            <a:r>
              <a:rPr lang="en-US" sz="35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– </a:t>
            </a:r>
            <a:r>
              <a:rPr lang="en-US" sz="35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ispravak</a:t>
            </a:r>
            <a:endParaRPr lang="en-US" sz="3500" b="1" dirty="0" smtClean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endParaRPr lang="en-US" sz="3500" b="1" dirty="0" smtClean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pPr lvl="0"/>
            <a:r>
              <a:rPr lang="en-US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Z</a:t>
            </a:r>
            <a:r>
              <a:rPr lang="hr-HR" sz="3900" b="1" dirty="0" err="1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akon</a:t>
            </a:r>
            <a:r>
              <a:rPr lang="hr-HR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 </a:t>
            </a:r>
            <a:r>
              <a:rPr lang="en-US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je </a:t>
            </a:r>
            <a:r>
              <a:rPr lang="en-US" sz="3900" b="1" dirty="0" err="1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stupio</a:t>
            </a:r>
            <a:r>
              <a:rPr lang="en-US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na</a:t>
            </a:r>
            <a:r>
              <a:rPr lang="en-US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snagu</a:t>
            </a:r>
            <a:r>
              <a:rPr lang="en-US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 </a:t>
            </a:r>
            <a:r>
              <a:rPr lang="en-US" sz="3900" b="1" dirty="0">
                <a:solidFill>
                  <a:srgbClr val="FF0000"/>
                </a:solidFill>
                <a:latin typeface="Palatino Linotype"/>
                <a:cs typeface="Times New Roman" panose="02020603050405020304" pitchFamily="18" charset="0"/>
              </a:rPr>
              <a:t>01.11.2018.</a:t>
            </a:r>
            <a:r>
              <a:rPr lang="en-US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osim</a:t>
            </a:r>
            <a:r>
              <a:rPr lang="en-US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odredaba</a:t>
            </a:r>
            <a:r>
              <a:rPr lang="en-US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 </a:t>
            </a:r>
            <a:r>
              <a:rPr lang="hr-HR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čl. 5., 23. i 24. Zakona </a:t>
            </a:r>
            <a:r>
              <a:rPr lang="en-US" sz="3900" b="1" dirty="0" err="1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koje</a:t>
            </a:r>
            <a:r>
              <a:rPr lang="en-US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stupaju</a:t>
            </a:r>
            <a:r>
              <a:rPr lang="en-US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na</a:t>
            </a:r>
            <a:r>
              <a:rPr lang="en-US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snagu</a:t>
            </a:r>
            <a:r>
              <a:rPr lang="en-US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 </a:t>
            </a:r>
            <a:r>
              <a:rPr lang="en-US" sz="3900" b="1" u="sng" dirty="0" smtClean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1.1.2019</a:t>
            </a:r>
            <a:r>
              <a:rPr lang="en-US" sz="3900" b="1" dirty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. </a:t>
            </a:r>
            <a:r>
              <a:rPr lang="en-US" sz="3900" b="1" dirty="0" err="1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godine</a:t>
            </a:r>
            <a:endParaRPr lang="hr-HR" sz="3900" b="1" dirty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endParaRPr lang="hr-HR" sz="4300" b="1" dirty="0" smtClean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endParaRPr lang="hr-HR" sz="4000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pPr lvl="0"/>
            <a:endParaRPr lang="hr-HR" sz="2000" b="1" dirty="0" smtClean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pPr lvl="0"/>
            <a:endParaRPr lang="hr-HR" sz="2000" b="1" dirty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pPr lvl="0"/>
            <a:endParaRPr lang="hr-HR" b="1" dirty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endParaRPr lang="hr-HR" sz="4000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2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Obavijest inspekcijskom tijelu o ozljedama na mjestu rada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>
            <a:normAutofit fontScale="85000" lnSpcReduction="2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65., st. 1. i 2. </a:t>
            </a: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Prethodno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važeće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odredba:</a:t>
            </a: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(1) Poslodavac je obvezan obavijestiti tijelo nadležno za inspekcijski nadzor o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smrtnoj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i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teškoj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ozljedi nastaloj u prostoriji ili na prostoru u kojem poslodavac obavlja rad.</a:t>
            </a:r>
          </a:p>
          <a:p>
            <a:pPr marL="0" indent="0" algn="just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(2) Obavijest iz stavka 1. ovoga članka poslodavac je obvezan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dostaviti odmah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 nastanku ozljede.</a:t>
            </a: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Postojeća odredba je sankcionirana, ali nije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bila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dovoljno jasna i transparentna</a:t>
            </a: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zmjena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i dopuna: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>
              <a:buFontTx/>
              <a:buChar char="-"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Napušta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se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pojam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“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teške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ozljede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” 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 potrebe ZZR-a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)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te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se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nastoji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definirati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pojam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obveza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„odmah po nastanku ozljede” 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25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Obavijest inspekcijskom tijelu o ozljedama na mjestu rada- nastavak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544616"/>
          </a:xfrm>
        </p:spPr>
        <p:txBody>
          <a:bodyPr>
            <a:normAutofit lnSpcReduction="1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65. 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zmjena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i dopuna:</a:t>
            </a:r>
          </a:p>
          <a:p>
            <a:pPr marL="0" indent="0" algn="just">
              <a:buNone/>
            </a:pP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1) Poslodavac je obvezan obavijestiti tijelo nadležno za inspekcijski nadzor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 smrtnoj ozljedi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nastaloj u prostoriji ili na prostoru u kojem poslodavac obavlja rad.</a:t>
            </a:r>
          </a:p>
          <a:p>
            <a:pPr marL="0" indent="0">
              <a:buNone/>
            </a:pPr>
            <a:endParaRPr lang="vi-VN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(2) Poslodavac je obvezan obavijestiti tijelo nadležno za inspekcijski nadzor o ozljedi nastaloj u prostoriji ili na prostoru u kojem poslodavac obavlja rad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zbog koje je radniku ili osobi na radu pružena hitna medicinska pomoć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 zbog koje je ozlijeđena osoba </a:t>
            </a:r>
            <a:r>
              <a:rPr lang="vi-VN" sz="2600" b="1" u="sng" dirty="0">
                <a:solidFill>
                  <a:srgbClr val="0070C0"/>
                </a:solidFill>
                <a:latin typeface="Palatino Linotype" panose="02040502050505030304" pitchFamily="18" charset="0"/>
              </a:rPr>
              <a:t>zadržana na liječenju</a:t>
            </a:r>
            <a:r>
              <a:rPr lang="vi-VN" sz="26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 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u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stacionarnoj 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zdravstvenoj ustanovi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ili dnevnoj bolnici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 </a:t>
            </a:r>
            <a:endParaRPr lang="vi-VN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02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Obavijest inspekcijskom tijelu o ozljedama na mjestu rada - nastavak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65. </a:t>
            </a: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3) Obavijest iz stavka 1. i 2. ovoga članka poslodavac je obvezan dostaviti odmah po nastanku ozljede.</a:t>
            </a:r>
          </a:p>
          <a:p>
            <a:pPr marL="0" indent="0" algn="just">
              <a:buNone/>
            </a:pP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(4) Smatra se da je poslodavac ispunio obvezu iz stavka 3. ovoga članka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ako je nakon isključenja izvora ozljede, pružanja prve pomoći ozlijeđenoj osobi te pozivanja hitne medicinske pomoći ili </a:t>
            </a:r>
            <a:r>
              <a:rPr lang="vi-VN" sz="2600" b="1" u="sng" dirty="0">
                <a:solidFill>
                  <a:srgbClr val="0070C0"/>
                </a:solidFill>
                <a:latin typeface="Palatino Linotype" panose="02040502050505030304" pitchFamily="18" charset="0"/>
              </a:rPr>
              <a:t>zbrinjavanja ozlijeđene osobe</a:t>
            </a:r>
            <a:r>
              <a:rPr lang="vi-VN" sz="26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u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stacionarnu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zdravstvenu ustanovu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ili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dnevnu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bolnicu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,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bez odlaganja obavijestio mjesno nadležni ured tijela nadležnog za inspekcijski nadzor na broj telefona objavljen na službenim stranicama toga tijela ili na jedinstveni telefonski broj za hitne službe 112.“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640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Obavijest inspekcijskom tijelu o ozljedama na mjestu rada - nastavak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968552"/>
          </a:xfrm>
        </p:spPr>
        <p:txBody>
          <a:bodyPr>
            <a:normAutofit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65. </a:t>
            </a: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Pojam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“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zadržana</a:t>
            </a:r>
            <a:r>
              <a:rPr lang="en-US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liječenju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” (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st.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2.)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te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pojam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“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zbrinjavanje</a:t>
            </a:r>
            <a:r>
              <a:rPr lang="en-US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ozlijeđene</a:t>
            </a:r>
            <a:r>
              <a:rPr lang="en-US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osobe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” (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st.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4.)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imaju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isto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značenje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predstavljaju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“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hospitalizaciju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radi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liječenja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”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ozlijeđene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osobe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 </a:t>
            </a:r>
          </a:p>
          <a:p>
            <a:pPr marL="0" indent="0" algn="just">
              <a:buNone/>
            </a:pPr>
            <a:endParaRPr lang="en-US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Hitna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medicinska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pomoć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podrazumijeva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stručnu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medicinsku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pomoć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koja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je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pružena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zbog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događaja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ozljede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nastale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zbog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neposrednog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kratkotrajnog djelovanja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izvora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opasnosti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mjestu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rada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  <a:endParaRPr lang="vi-VN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193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sz="3200" b="1" smtClean="0"/>
              <a:t>Primjer događaja koji ne iziskuje obvezu prijave inspek. tijelu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F</a:t>
            </a:r>
            <a:r>
              <a:rPr lang="hr-HR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raktur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a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malog prsta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radnika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zbog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koje ozljede je radniku pružena hitna medicinska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pomoć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ali radnik nije zadržan na liječenju u stacionarnoj zdravstvenoj ustanovi ili dnevnoj bolnici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, već je nakon medicinske intervencije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otpušten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na kućnu njegu. </a:t>
            </a: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Prijavljivanje nadležnom inspekcijskom tijelu ne utječe na obvezu prijavljivanja u skladu s propisima iz područja zdravstvenog osiguranja.</a:t>
            </a:r>
            <a:endParaRPr lang="en-US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452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pPr>
              <a:lnSpc>
                <a:spcPts val="2800"/>
              </a:lnSpc>
            </a:pP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Vlad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a RH je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2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. kolovoza 2018. g.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donijela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Zaključak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kojim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se prihvaća prijedlog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smanjenja broja agencija, zavoda, fondova, instituta, zaklada, trgovačkih društava i drugih pravnih osoba s javnim ovlastima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među koje je uvršten i Zavod za unapređivanje zaštite na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radu,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a zbog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čega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je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bilo potrebno pristupiti odgovarajućim izmjenama i dopunama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Zakona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o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zaštiti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778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sz="3200" smtClean="0"/>
              <a:t>Prijelazne i završne odredbe Zakona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>
              <a:buFontTx/>
              <a:buChar char="-"/>
            </a:pP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Zavod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za unapređivanje zaštite na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prestaje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s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radom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dan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1.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siječnja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2019.,</a:t>
            </a:r>
          </a:p>
          <a:p>
            <a:pPr algn="just">
              <a:buFontTx/>
              <a:buChar char="-"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Poslove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Zavoda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radnike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ostalo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preuzima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Ministarstvo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mirovinskoga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sustava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(MRMS),</a:t>
            </a:r>
          </a:p>
          <a:p>
            <a:pPr algn="just">
              <a:buFontTx/>
              <a:buChar char="-"/>
            </a:pP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MRMS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postupa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rješava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u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upravnim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stvarima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u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prvostupanjskom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postupku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(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ovlaštene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osobe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Vlada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RH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Uredbom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uređuje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unutarnji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ustroj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MRMS,</a:t>
            </a:r>
          </a:p>
          <a:p>
            <a:pPr algn="just">
              <a:buFontTx/>
              <a:buChar char="-"/>
            </a:pP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MRMS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će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uskladiti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Pravilnik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o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unutarnjem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redu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nakon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stupanja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snagu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Uredbe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Vlade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RH </a:t>
            </a: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82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sz="3200" smtClean="0"/>
              <a:t>Plan donošenja ostalih propisa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>
              <a:buFontTx/>
              <a:buChar char="-"/>
            </a:pP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Usklađivanja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s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Direktivom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EU 2004/37/EZ –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zaštita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rizika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zbog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izloženosti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karcinogenima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odnosno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mutagenima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radu</a:t>
            </a:r>
            <a:endParaRPr lang="en-US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buFontTx/>
              <a:buChar char="-"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Proces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se </a:t>
            </a:r>
            <a:r>
              <a:rPr lang="hr-HR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ov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odi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donošenjem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“tri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paketa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”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izmjena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Direktive</a:t>
            </a:r>
            <a:endParaRPr lang="en-US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>
              <a:buFontTx/>
              <a:buChar char="-"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Prvi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paket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implementiran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donošenjem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Pravilnika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zaštiti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radnika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od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izloženosti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opasnim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kemikalijama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radu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graničnim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vrijednostima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izloženosti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biološkim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graničnim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vrijednostima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(N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br. 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91/18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ostala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“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dva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paketa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”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rasprava</a:t>
            </a:r>
            <a:r>
              <a:rPr lang="hr-HR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lja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se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u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tijelima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EU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-a.</a:t>
            </a: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524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sz="3200" smtClean="0"/>
              <a:t>Plan donošenja ostalih propisa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>
              <a:buFontTx/>
              <a:buChar char="-"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Izmjene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Pravilnika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o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ovlaštenjima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poslove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zaštite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radu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(N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 br. 112/14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84/15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   (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izdavanje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ovlaštenja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preuzima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MRMS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umjesto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 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prethodno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ZUZNR od 1.1.2019.)</a:t>
            </a:r>
          </a:p>
          <a:p>
            <a:pPr algn="just">
              <a:buFontTx/>
              <a:buChar char="-"/>
            </a:pP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MRMS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postaje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prvostupanjsko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tijelo</a:t>
            </a:r>
            <a:endParaRPr lang="en-US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>
              <a:buFontTx/>
              <a:buChar char="-"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Nema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drugostupanjskog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tijela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–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upravni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spor</a:t>
            </a:r>
            <a:endParaRPr lang="en-US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buFontTx/>
              <a:buChar char="-"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Ostalo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(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prema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prioritetima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)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906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4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Zahvaljujem na pažnji !</a:t>
            </a:r>
          </a:p>
          <a:p>
            <a:pPr marL="0" indent="0" algn="ctr">
              <a:buNone/>
            </a:pPr>
            <a:endParaRPr lang="en-US" sz="4800" b="1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4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jere.gasperov@mrms.hr</a:t>
            </a:r>
            <a:endParaRPr lang="hr-HR" sz="4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95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hr-HR" sz="3600" b="1" dirty="0" smtClean="0"/>
              <a:t>Ciljevi izmjena i dopuna ZZR-a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73325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hr-HR" sz="3600" b="1" dirty="0" smtClean="0">
                <a:solidFill>
                  <a:schemeClr val="tx2"/>
                </a:solidFill>
                <a:latin typeface="+mn-lt"/>
              </a:rPr>
              <a:t>Provedba Akcijskog plana Vlade RH za administrativno rasterećenje gospodarstva, po pitanjima:  </a:t>
            </a:r>
          </a:p>
          <a:p>
            <a:pPr marL="0" indent="0" algn="just">
              <a:buNone/>
            </a:pPr>
            <a:endParaRPr lang="hr-HR" sz="2800" b="1" u="sng" dirty="0" smtClean="0">
              <a:solidFill>
                <a:srgbClr val="FF0000"/>
              </a:solidFill>
              <a:latin typeface="+mn-lt"/>
            </a:endParaRPr>
          </a:p>
          <a:p>
            <a:pPr algn="just">
              <a:buFontTx/>
              <a:buChar char="-"/>
            </a:pPr>
            <a:r>
              <a:rPr lang="hr-HR" sz="3600" b="1" dirty="0" smtClean="0">
                <a:solidFill>
                  <a:srgbClr val="FF0000"/>
                </a:solidFill>
                <a:latin typeface="+mn-lt"/>
              </a:rPr>
              <a:t>Smanjenja učestalosti održavanja sjednica Odbora zaštite na radu,</a:t>
            </a:r>
          </a:p>
          <a:p>
            <a:pPr algn="just">
              <a:buFontTx/>
              <a:buChar char="-"/>
            </a:pPr>
            <a:r>
              <a:rPr lang="hr-HR" sz="3600" b="1" dirty="0" smtClean="0">
                <a:solidFill>
                  <a:srgbClr val="FF0000"/>
                </a:solidFill>
                <a:latin typeface="+mn-lt"/>
              </a:rPr>
              <a:t>Smanjenja broja osposobljenih radnika za pružanje prve pomoći na radu u odnosu na ukupan broj radnika kod poslodavca,</a:t>
            </a:r>
          </a:p>
          <a:p>
            <a:pPr algn="just">
              <a:buFontTx/>
              <a:buChar char="-"/>
            </a:pPr>
            <a:r>
              <a:rPr lang="hr-HR" sz="3600" b="1" dirty="0" smtClean="0">
                <a:solidFill>
                  <a:srgbClr val="FF0000"/>
                </a:solidFill>
                <a:latin typeface="+mn-lt"/>
              </a:rPr>
              <a:t>Jasnije utvrđivanje obveza u vezi s prijavljivanjem ozljeda na mjestu radu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+mn-lt"/>
              </a:rPr>
              <a:t>tijelu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+mn-lt"/>
              </a:rPr>
              <a:t>inspekcije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+mn-lt"/>
              </a:rPr>
              <a:t>rada</a:t>
            </a:r>
            <a:r>
              <a:rPr lang="hr-HR" sz="3600" b="1" dirty="0" smtClean="0">
                <a:solidFill>
                  <a:srgbClr val="FF0000"/>
                </a:solidFill>
                <a:latin typeface="+mn-lt"/>
              </a:rPr>
              <a:t>,</a:t>
            </a:r>
          </a:p>
          <a:p>
            <a:pPr algn="just">
              <a:buFontTx/>
              <a:buChar char="-"/>
            </a:pPr>
            <a:r>
              <a:rPr lang="hr-HR" sz="3600" b="1" dirty="0" smtClean="0">
                <a:solidFill>
                  <a:srgbClr val="FF0000"/>
                </a:solidFill>
                <a:latin typeface="+mn-lt"/>
              </a:rPr>
              <a:t>Redukcija obveza o pitanju posjedovanja dokumentacije iz zaštite na radu na privremenom gradilištu u odnosu na rok trajanja radova</a:t>
            </a:r>
          </a:p>
          <a:p>
            <a:pPr marL="0" indent="0" algn="just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lvl="0" algn="just"/>
            <a:endParaRPr lang="hr-HR" sz="3600" b="1" dirty="0">
              <a:solidFill>
                <a:srgbClr val="2F5897"/>
              </a:solidFill>
              <a:latin typeface="Palatino Linotype"/>
            </a:endParaRPr>
          </a:p>
          <a:p>
            <a:pPr lvl="0" algn="just"/>
            <a:r>
              <a:rPr lang="hr-HR" sz="3600" b="1" dirty="0" smtClean="0">
                <a:solidFill>
                  <a:srgbClr val="2F5897"/>
                </a:solidFill>
                <a:latin typeface="Palatino Linotype"/>
              </a:rPr>
              <a:t>Usklađivanje pojedinih odredbi ZZR-a s drugim propisima (Zakonu o radu, Zakonu o ograničavanju uporabe duhanskih i drugih proizvoda i Zakona o gradnji)</a:t>
            </a:r>
            <a:endParaRPr lang="hr-HR" sz="3600" b="1" dirty="0">
              <a:solidFill>
                <a:srgbClr val="2F5897"/>
              </a:solidFill>
              <a:latin typeface="Palatino Linotype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  <a:p>
            <a:endParaRPr lang="hr-HR" sz="28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33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hr-HR" sz="3600" b="1" dirty="0" smtClean="0"/>
              <a:t>Ciljevi izmjena i dopuna ZZR-a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68863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n-lt"/>
              </a:rPr>
              <a:t>Ostalo</a:t>
            </a:r>
          </a:p>
          <a:p>
            <a:pPr algn="just">
              <a:buFontTx/>
              <a:buChar char="-"/>
            </a:pPr>
            <a:r>
              <a:rPr lang="hr-HR" sz="3200" b="1" dirty="0" smtClean="0">
                <a:solidFill>
                  <a:schemeClr val="tx2"/>
                </a:solidFill>
                <a:latin typeface="+mn-lt"/>
              </a:rPr>
              <a:t>Naglasak na sudjelovanju radnika u procjenjivanju rizika i dopuna prekršajne odredbe u vezi s tim,</a:t>
            </a:r>
          </a:p>
          <a:p>
            <a:pPr algn="just">
              <a:buFontTx/>
              <a:buChar char="-"/>
            </a:pPr>
            <a:r>
              <a:rPr lang="en-US" sz="3200" b="1" dirty="0" err="1" smtClean="0">
                <a:solidFill>
                  <a:srgbClr val="2F5897"/>
                </a:solidFill>
                <a:latin typeface="Palatino Linotype"/>
              </a:rPr>
              <a:t>Dopuna</a:t>
            </a:r>
            <a:r>
              <a:rPr lang="en-US" sz="3200" b="1" dirty="0" smtClean="0">
                <a:solidFill>
                  <a:srgbClr val="2F5897"/>
                </a:solidFill>
                <a:latin typeface="Palatino Linotype"/>
              </a:rPr>
              <a:t> </a:t>
            </a:r>
            <a:r>
              <a:rPr lang="hr-HR" sz="3200" b="1" dirty="0" smtClean="0">
                <a:solidFill>
                  <a:srgbClr val="2F5897"/>
                </a:solidFill>
                <a:latin typeface="Palatino Linotype"/>
              </a:rPr>
              <a:t>prekršajne </a:t>
            </a:r>
            <a:r>
              <a:rPr lang="hr-HR" sz="3200" b="1" dirty="0">
                <a:solidFill>
                  <a:srgbClr val="2F5897"/>
                </a:solidFill>
                <a:latin typeface="Palatino Linotype"/>
              </a:rPr>
              <a:t>odredbe </a:t>
            </a:r>
            <a:r>
              <a:rPr lang="hr-HR" sz="3200" b="1" dirty="0" smtClean="0">
                <a:solidFill>
                  <a:srgbClr val="2F5897"/>
                </a:solidFill>
                <a:latin typeface="Palatino Linotype"/>
              </a:rPr>
              <a:t>u </a:t>
            </a:r>
            <a:r>
              <a:rPr lang="hr-HR" sz="3200" b="1" dirty="0">
                <a:solidFill>
                  <a:srgbClr val="2F5897"/>
                </a:solidFill>
                <a:latin typeface="Palatino Linotype"/>
              </a:rPr>
              <a:t>vezi s </a:t>
            </a:r>
            <a:r>
              <a:rPr lang="en-US" sz="3200" b="1" dirty="0" err="1" smtClean="0">
                <a:solidFill>
                  <a:srgbClr val="2F5897"/>
                </a:solidFill>
                <a:latin typeface="Palatino Linotype"/>
              </a:rPr>
              <a:t>obvezom</a:t>
            </a:r>
            <a:r>
              <a:rPr lang="en-US" sz="3200" b="1" dirty="0" smtClean="0">
                <a:solidFill>
                  <a:srgbClr val="2F5897"/>
                </a:solidFill>
                <a:latin typeface="Palatino Linotype"/>
              </a:rPr>
              <a:t> </a:t>
            </a:r>
            <a:r>
              <a:rPr lang="hr-HR" sz="3200" b="1" dirty="0" err="1" smtClean="0">
                <a:solidFill>
                  <a:srgbClr val="2F5897"/>
                </a:solidFill>
                <a:latin typeface="Palatino Linotype"/>
              </a:rPr>
              <a:t>održavanj</a:t>
            </a:r>
            <a:r>
              <a:rPr lang="en-US" sz="3200" b="1" dirty="0" smtClean="0">
                <a:solidFill>
                  <a:srgbClr val="2F5897"/>
                </a:solidFill>
                <a:latin typeface="Palatino Linotype"/>
              </a:rPr>
              <a:t>a</a:t>
            </a:r>
            <a:r>
              <a:rPr lang="hr-HR" sz="3200" b="1" dirty="0" smtClean="0">
                <a:solidFill>
                  <a:srgbClr val="2F5897"/>
                </a:solidFill>
                <a:latin typeface="Palatino Linotype"/>
              </a:rPr>
              <a:t> sjednica odbora za zaštitu na radu,</a:t>
            </a:r>
          </a:p>
          <a:p>
            <a:pPr algn="just">
              <a:buFontTx/>
              <a:buChar char="-"/>
            </a:pPr>
            <a:r>
              <a:rPr lang="hr-HR" sz="3200" b="1" dirty="0">
                <a:solidFill>
                  <a:srgbClr val="2F5897"/>
                </a:solidFill>
                <a:latin typeface="Palatino Linotype"/>
              </a:rPr>
              <a:t>Redefiniranje prekršajne odredbe u vezi s </a:t>
            </a:r>
            <a:r>
              <a:rPr lang="hr-HR" sz="3200" b="1" dirty="0" smtClean="0">
                <a:solidFill>
                  <a:srgbClr val="2F5897"/>
                </a:solidFill>
                <a:latin typeface="Palatino Linotype"/>
              </a:rPr>
              <a:t>obvezom procjenjivanja rizika</a:t>
            </a:r>
            <a:r>
              <a:rPr lang="en-US" sz="3200" b="1" dirty="0">
                <a:solidFill>
                  <a:srgbClr val="2F5897"/>
                </a:solidFill>
                <a:latin typeface="Palatino Linotype"/>
              </a:rPr>
              <a:t>.</a:t>
            </a:r>
            <a:endParaRPr lang="hr-HR" sz="2800" b="1" dirty="0">
              <a:solidFill>
                <a:schemeClr val="tx2"/>
              </a:solidFill>
              <a:latin typeface="+mn-lt"/>
            </a:endParaRPr>
          </a:p>
          <a:p>
            <a:endParaRPr lang="hr-HR" sz="28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15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hr-HR" sz="4000" b="1" dirty="0" smtClean="0"/>
              <a:t>Obrtnici i samozaposlene osobe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4.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(dopuna, novi stavci 2. i 3.)</a:t>
            </a:r>
          </a:p>
          <a:p>
            <a:pPr marL="0" indent="0">
              <a:buNone/>
            </a:pPr>
            <a:endParaRPr lang="hr-HR" sz="19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O</a:t>
            </a:r>
            <a:r>
              <a:rPr lang="hr-HR" sz="2800" b="1" dirty="0" err="1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dredbe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ZR-a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2800" b="1" u="sng" dirty="0">
                <a:solidFill>
                  <a:schemeClr val="tx2"/>
                </a:solidFill>
                <a:latin typeface="Palatino Linotype" panose="02040502050505030304" pitchFamily="18" charset="0"/>
              </a:rPr>
              <a:t>ne odnose se na obrtnika koji obrt obavlja sam kao niti na poslodavca kojeg zastupa jedna fizička osoba koja je ujedno i jedini radnik kod poslodavca</a:t>
            </a:r>
            <a:r>
              <a:rPr lang="vi-VN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osim kada za 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njih 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obavljaju </a:t>
            </a:r>
            <a:r>
              <a:rPr lang="vi-VN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određene aktivnosti osobe na 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(volonteri, naučnici, učenici na praksi i sl.) te osim </a:t>
            </a:r>
            <a:r>
              <a:rPr lang="vi-VN" sz="28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kada </a:t>
            </a:r>
            <a:r>
              <a:rPr lang="hr-HR" sz="28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one </a:t>
            </a:r>
            <a:r>
              <a:rPr lang="vi-VN" sz="28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zajedno </a:t>
            </a:r>
            <a:r>
              <a:rPr lang="vi-VN" sz="2800" b="1" u="sng" dirty="0">
                <a:solidFill>
                  <a:schemeClr val="tx2"/>
                </a:solidFill>
                <a:latin typeface="Palatino Linotype" panose="02040502050505030304" pitchFamily="18" charset="0"/>
              </a:rPr>
              <a:t>s drugom osobom ili više drugih osoba obavljaju radove na istom mjestu </a:t>
            </a:r>
            <a:r>
              <a:rPr lang="vi-VN" sz="28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rada</a:t>
            </a:r>
            <a:r>
              <a:rPr lang="en-US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-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</a:t>
            </a:r>
            <a:r>
              <a:rPr lang="hr-HR" sz="28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ahtjev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Direktive 92/57/EEZ – sigurnost i zaštita zdravlja na privremenim gradilištima.</a:t>
            </a:r>
          </a:p>
          <a:p>
            <a:pPr marL="0" indent="0">
              <a:buNone/>
            </a:pPr>
            <a:endParaRPr lang="hr-HR" sz="2800" b="1" u="sng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87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052736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hr-HR" sz="3200" b="1" dirty="0" smtClean="0"/>
              <a:t>Provedba zaštite na radu pri obavljanju pojedinih specifičnih poslova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661248"/>
          </a:xfrm>
        </p:spPr>
        <p:txBody>
          <a:bodyPr>
            <a:normAutofit fontScale="77500" lnSpcReduction="2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4.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(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izmjena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,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novi stavak 4.)</a:t>
            </a: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Redefinira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je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odredba 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 tome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da se 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odredbe ZZR-a ne primjenjuju p</a:t>
            </a:r>
            <a:r>
              <a:rPr lang="vi-VN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ri </a:t>
            </a:r>
            <a:r>
              <a:rPr lang="vi-VN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obavljanju pojedinih specifičnih </a:t>
            </a:r>
            <a:r>
              <a:rPr lang="vi-VN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poslova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,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zbog njihovih posebnosti i neizbježne proturječnosti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s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primjen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om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34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opć</a:t>
            </a:r>
            <a:r>
              <a:rPr lang="hr-HR" sz="34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ih</a:t>
            </a:r>
            <a:r>
              <a:rPr lang="vi-VN" sz="34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3400" b="1" u="sng" dirty="0">
                <a:solidFill>
                  <a:schemeClr val="tx2"/>
                </a:solidFill>
                <a:latin typeface="Palatino Linotype" panose="02040502050505030304" pitchFamily="18" charset="0"/>
              </a:rPr>
              <a:t>načela prevencije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kao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što su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pojedini poslovi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Oružanih snaga Republike Hrvatske,  policije,  zaštite i spašavanja,  zaštite osoba i imovine,  vatrogasaca i pirotehničara te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drugi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Prethodna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odredba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stvarala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je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određenu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zabunu,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tako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da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izmjenama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dopunama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glasi: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vi-VN" sz="29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Pri </a:t>
            </a:r>
            <a:r>
              <a:rPr lang="vi-VN" sz="29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obavljanju pojedinih specifičnih poslova </a:t>
            </a:r>
            <a:r>
              <a:rPr lang="vi-VN" sz="29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kod kojih se zbog njihovih posebnosti i neizbježne proturječnosti s ovim Zakonom ne mogu u cijelosti primijeniti opća načela prevencije, kao pri pojedinim </a:t>
            </a:r>
            <a:r>
              <a:rPr lang="vi-VN" sz="29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poslovima </a:t>
            </a:r>
            <a:r>
              <a:rPr lang="vi-VN" sz="29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Oružanih snaga Republike Hrvatske,  policije,  zaštite i spašavanja,  zaštite osoba i imovine,  vatrogasaca i pirotehničara te drugim specifičnim poslovima, </a:t>
            </a:r>
            <a:r>
              <a:rPr lang="vi-VN" sz="29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zaštita na radu uređuju se posebnim </a:t>
            </a:r>
            <a:r>
              <a:rPr lang="hr-HR" sz="29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propisima ili priznatim pravilima zaštite na radu</a:t>
            </a:r>
            <a:r>
              <a:rPr lang="vi-VN" sz="29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  <a:endParaRPr lang="hr-HR" sz="29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41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5273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hr-HR" sz="3200" b="1" smtClean="0">
                <a:effectLst/>
              </a:rPr>
              <a:t>Pro</a:t>
            </a:r>
            <a:r>
              <a:rPr lang="en-US" sz="3200" b="1" smtClean="0">
                <a:effectLst/>
              </a:rPr>
              <a:t>mjena sastava </a:t>
            </a:r>
            <a:r>
              <a:rPr lang="hr-HR" sz="3200" b="1" smtClean="0">
                <a:effectLst/>
              </a:rPr>
              <a:t>članova </a:t>
            </a:r>
            <a:r>
              <a:rPr lang="hr-HR" sz="3200" b="1" dirty="0" smtClean="0">
                <a:effectLst/>
              </a:rPr>
              <a:t>Nacionalnog </a:t>
            </a:r>
            <a:r>
              <a:rPr lang="hr-HR" sz="3200" b="1" smtClean="0">
                <a:effectLst/>
              </a:rPr>
              <a:t>vijeća za </a:t>
            </a:r>
            <a:r>
              <a:rPr lang="hr-HR" sz="3200" b="1" dirty="0" smtClean="0">
                <a:effectLst/>
              </a:rPr>
              <a:t>zaštitu na radu</a:t>
            </a:r>
            <a:endParaRPr lang="hr-HR" sz="32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904656"/>
          </a:xfrm>
        </p:spPr>
        <p:txBody>
          <a:bodyPr>
            <a:normAutofit fontScale="85000" lnSpcReduction="1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6.  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n-US" sz="28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Izmijenjen</a:t>
            </a:r>
            <a:r>
              <a:rPr lang="en-US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je 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sastav</a:t>
            </a:r>
            <a:r>
              <a:rPr lang="en-US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članova</a:t>
            </a:r>
            <a:r>
              <a:rPr lang="en-US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Nacionalnog</a:t>
            </a:r>
            <a:r>
              <a:rPr lang="en-US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vijeća</a:t>
            </a:r>
            <a:r>
              <a:rPr lang="en-US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na način da </a:t>
            </a:r>
            <a:r>
              <a:rPr lang="en-US" sz="2800" b="1" u="sng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jednog</a:t>
            </a:r>
            <a:r>
              <a:rPr lang="en-US" sz="28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sz="28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člana predlaže ministar zdravstva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tako</a:t>
            </a:r>
            <a:r>
              <a:rPr lang="en-US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da 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u sastavu NV b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ude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zastupljen i segment „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zaštite</a:t>
            </a:r>
            <a:r>
              <a:rPr lang="en-US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zdravlja” koji za sada nije zastupljen</a:t>
            </a:r>
            <a:r>
              <a:rPr lang="en-US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</a:t>
            </a:r>
          </a:p>
          <a:p>
            <a:pPr algn="just"/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Članove Nacionalnog vijeća 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imenuje </a:t>
            </a:r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Vlada odlukom kao svoje savjetodavno tijelo za zaštitu na radu, a čine 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ga</a:t>
            </a:r>
            <a:r>
              <a:rPr lang="en-US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:</a:t>
            </a:r>
          </a:p>
          <a:p>
            <a:pPr algn="just"/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dva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predstavnika koje predlaže ministar nadležan za rad</a:t>
            </a:r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endParaRPr lang="en-US" sz="28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jedan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predstavnik kojeg predlaže ministar nadležan za zdravstvo</a:t>
            </a:r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endParaRPr lang="en-US" sz="2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po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dva predstavnika poslodavaca i radnika koje predlažu reprezentativne udruge poslodavaca i radnika više razine prema posebnom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propisu</a:t>
            </a: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87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5273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hr-HR" sz="3200" b="1" dirty="0" smtClean="0">
                <a:effectLst/>
              </a:rPr>
              <a:t>Sudjelovanje radnika i njihovih predstavnika u izradi procjene rizika</a:t>
            </a:r>
            <a:endParaRPr lang="hr-HR" sz="32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endParaRPr lang="hr-HR" sz="11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18., st. 5.  </a:t>
            </a:r>
          </a:p>
          <a:p>
            <a:pPr marL="0" indent="0">
              <a:buNone/>
            </a:pPr>
            <a:endParaRPr lang="hr-HR" sz="18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Prethodna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odredba:</a:t>
            </a:r>
          </a:p>
          <a:p>
            <a:pPr marL="0" indent="0" algn="just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(5) Poslodavac je obvezan radnike i njihove predstavnike uključiti u postupak procjene rizika na način propisan ovim Zakonom.</a:t>
            </a:r>
          </a:p>
          <a:p>
            <a:pPr marL="0" indent="0" algn="just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zmjen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a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i </a:t>
            </a:r>
            <a:r>
              <a:rPr lang="hr-HR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dopun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a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5) Poslodavac je obvezan radnike odnosno njihove predstavnike uključiti u postupak procjene rizika </a:t>
            </a:r>
            <a:r>
              <a:rPr lang="hr-HR" sz="2600" b="1" u="sng" dirty="0">
                <a:solidFill>
                  <a:schemeClr val="tx2"/>
                </a:solidFill>
                <a:latin typeface="Palatino Linotype" panose="02040502050505030304" pitchFamily="18" charset="0"/>
              </a:rPr>
              <a:t>i o tome 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imati dokumentirane informacije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76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64704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3200" b="1" smtClean="0">
                <a:effectLst/>
              </a:rPr>
              <a:t>Novi pojam – </a:t>
            </a:r>
            <a:r>
              <a:rPr lang="en-US" sz="3200" b="1" smtClean="0">
                <a:solidFill>
                  <a:srgbClr val="FF0000"/>
                </a:solidFill>
                <a:effectLst/>
              </a:rPr>
              <a:t>Dokumentirane informacije</a:t>
            </a:r>
            <a:endParaRPr lang="hr-HR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72608"/>
          </a:xfrm>
        </p:spPr>
        <p:txBody>
          <a:bodyPr>
            <a:normAutofit/>
          </a:bodyPr>
          <a:lstStyle/>
          <a:p>
            <a:endParaRPr lang="hr-HR" sz="11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Primjerice: 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HRN ISO 45001 : 2018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 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-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Zahtjevi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sustava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upravljanja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sigurnošću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zaštitom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zdravlja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endParaRPr lang="hr-HR" sz="18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</a:t>
            </a:r>
            <a:r>
              <a:rPr lang="hr-HR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okumentiranim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informacijama smatraju se informacije koje organizacija mora kontrolirati i održavati kao i medije na kojima se one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nalaze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Dokumentirane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informacije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čine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u="sng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sv</a:t>
            </a:r>
            <a:r>
              <a:rPr lang="en-US" sz="2600" b="1" u="sng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zapis</a:t>
            </a:r>
            <a:r>
              <a:rPr lang="en-US" sz="2600" b="1" u="sng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bilo </a:t>
            </a:r>
            <a:r>
              <a:rPr lang="hr-HR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u pisanom ili elektroničkom 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obliku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o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sudjelovanju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radnika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odnosno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njihovih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predstavnika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u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procjenjivanju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rizika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 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73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2222</TotalTime>
  <Words>2331</Words>
  <Application>Microsoft Office PowerPoint</Application>
  <PresentationFormat>On-screen Show (4:3)</PresentationFormat>
  <Paragraphs>337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Century Gothic</vt:lpstr>
      <vt:lpstr>Courier New</vt:lpstr>
      <vt:lpstr>Palatino Linotype</vt:lpstr>
      <vt:lpstr>Times New Roman</vt:lpstr>
      <vt:lpstr>Izvršno</vt:lpstr>
      <vt:lpstr>PowerPoint Presentation</vt:lpstr>
      <vt:lpstr>PowerPoint Presentation</vt:lpstr>
      <vt:lpstr>Ciljevi izmjena i dopuna ZZR-a</vt:lpstr>
      <vt:lpstr>Ciljevi izmjena i dopuna ZZR-a</vt:lpstr>
      <vt:lpstr>Obrtnici i samozaposlene osobe</vt:lpstr>
      <vt:lpstr>Provedba zaštite na radu pri obavljanju pojedinih specifičnih poslova</vt:lpstr>
      <vt:lpstr>Promjena sastava članova Nacionalnog vijeća za zaštitu na radu</vt:lpstr>
      <vt:lpstr>Sudjelovanje radnika i njihovih predstavnika u izradi procjene rizika</vt:lpstr>
      <vt:lpstr>Novi pojam – Dokumentirane informacije</vt:lpstr>
      <vt:lpstr>Sudjelovanje radnika i njihovih predstavnika u izradi procjene rizika</vt:lpstr>
      <vt:lpstr> Struktura sustava upravljanja zaštitom zdravlja i sigurnosti na radu prema ISO 45001:2018</vt:lpstr>
      <vt:lpstr>Obavljanje poslova zaštite na radu</vt:lpstr>
      <vt:lpstr>Stalno stručno usavršavanje stručnjaka zaštite na radu te izdavanje odobrenja za njihov rad</vt:lpstr>
      <vt:lpstr>Stalno stručno usavršavanje stručnjaka zaštite na radu te izdavanje odobrenja za njihov rad</vt:lpstr>
      <vt:lpstr>Učestalost održavanja sjednica odbora zaštite na radu </vt:lpstr>
      <vt:lpstr>Nadzorni uređaji kao sredstva zaštite na radu </vt:lpstr>
      <vt:lpstr>Broj osposobljenih radnika za pružanje prve pomoći</vt:lpstr>
      <vt:lpstr>Dokumentacija na privremenim gradilištima</vt:lpstr>
      <vt:lpstr>Zdravstveni pregledi radnika i osoba koje poslodavac zapošljava</vt:lpstr>
      <vt:lpstr>Obavijest inspekcijskom tijelu o ozljedama na mjestu rada </vt:lpstr>
      <vt:lpstr>Obavijest inspekcijskom tijelu o ozljedama na mjestu rada- nastavak</vt:lpstr>
      <vt:lpstr>Obavijest inspekcijskom tijelu o ozljedama na mjestu rada - nastavak</vt:lpstr>
      <vt:lpstr>Obavijest inspekcijskom tijelu o ozljedama na mjestu rada - nastavak</vt:lpstr>
      <vt:lpstr>Primjer događaja koji ne iziskuje obvezu prijave inspek. tijelu</vt:lpstr>
      <vt:lpstr>PowerPoint Presentation</vt:lpstr>
      <vt:lpstr>Prijelazne i završne odredbe Zakona</vt:lpstr>
      <vt:lpstr>Plan donošenja ostalih propisa</vt:lpstr>
      <vt:lpstr>Plan donošenja ostalih propisa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Jere Gašperov</dc:creator>
  <cp:lastModifiedBy>Sandra</cp:lastModifiedBy>
  <cp:revision>257</cp:revision>
  <cp:lastPrinted>2018-02-15T12:44:33Z</cp:lastPrinted>
  <dcterms:created xsi:type="dcterms:W3CDTF">2017-05-15T12:20:15Z</dcterms:created>
  <dcterms:modified xsi:type="dcterms:W3CDTF">2018-11-26T09:38:31Z</dcterms:modified>
</cp:coreProperties>
</file>