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993" r:id="rId2"/>
  </p:sldMasterIdLst>
  <p:notesMasterIdLst>
    <p:notesMasterId r:id="rId25"/>
  </p:notesMasterIdLst>
  <p:handoutMasterIdLst>
    <p:handoutMasterId r:id="rId26"/>
  </p:handoutMasterIdLst>
  <p:sldIdLst>
    <p:sldId id="281" r:id="rId3"/>
    <p:sldId id="287" r:id="rId4"/>
    <p:sldId id="314" r:id="rId5"/>
    <p:sldId id="288" r:id="rId6"/>
    <p:sldId id="300" r:id="rId7"/>
    <p:sldId id="301" r:id="rId8"/>
    <p:sldId id="298" r:id="rId9"/>
    <p:sldId id="289" r:id="rId10"/>
    <p:sldId id="303" r:id="rId11"/>
    <p:sldId id="304" r:id="rId12"/>
    <p:sldId id="305" r:id="rId13"/>
    <p:sldId id="306" r:id="rId14"/>
    <p:sldId id="307" r:id="rId15"/>
    <p:sldId id="308" r:id="rId16"/>
    <p:sldId id="302" r:id="rId17"/>
    <p:sldId id="309" r:id="rId18"/>
    <p:sldId id="310" r:id="rId19"/>
    <p:sldId id="311" r:id="rId20"/>
    <p:sldId id="312" r:id="rId21"/>
    <p:sldId id="316" r:id="rId22"/>
    <p:sldId id="315" r:id="rId23"/>
    <p:sldId id="313" r:id="rId24"/>
  </p:sldIdLst>
  <p:sldSz cx="12188825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29B"/>
    <a:srgbClr val="6E6E6E"/>
    <a:srgbClr val="336699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354" autoAdjust="0"/>
  </p:normalViewPr>
  <p:slideViewPr>
    <p:cSldViewPr>
      <p:cViewPr varScale="1">
        <p:scale>
          <a:sx n="114" d="100"/>
          <a:sy n="114" d="100"/>
        </p:scale>
        <p:origin x="336" y="4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>
      <p:cViewPr varScale="1">
        <p:scale>
          <a:sx n="82" d="100"/>
          <a:sy n="82" d="100"/>
        </p:scale>
        <p:origin x="1008" y="6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9CF9E-4A5A-4303-B2DA-2A5F14963394}" type="doc">
      <dgm:prSet loTypeId="urn:microsoft.com/office/officeart/2005/8/layout/vList6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C803ED74-87E0-4D89-8589-EC64CF2DEE53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Izrada prethodne procjene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C32C8-C0B3-404C-9648-3553C6C9E925}" type="sibTrans" cxnId="{24C16A66-1003-4A43-8E48-2E931B81F3B3}">
      <dgm:prSet/>
      <dgm:spPr/>
      <dgm:t>
        <a:bodyPr/>
        <a:lstStyle/>
        <a:p>
          <a:endParaRPr lang="hr-HR" sz="1600"/>
        </a:p>
      </dgm:t>
    </dgm:pt>
    <dgm:pt modelId="{7F6FC003-AA0F-4AF9-8B46-46BE9239574A}" type="parTrans" cxnId="{24C16A66-1003-4A43-8E48-2E931B81F3B3}">
      <dgm:prSet/>
      <dgm:spPr/>
      <dgm:t>
        <a:bodyPr/>
        <a:lstStyle/>
        <a:p>
          <a:endParaRPr lang="hr-HR" sz="1600"/>
        </a:p>
      </dgm:t>
    </dgm:pt>
    <dgm:pt modelId="{64070261-F3C2-49BC-92D3-47F09C6864F8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Izrada prijedloga plana zakonodavnih aktivnosti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D09A7-215E-4527-B3A5-A1AB5A53C5B4}" type="parTrans" cxnId="{7BF84FFD-A30A-4086-B9EB-4C5BB67A7BA0}">
      <dgm:prSet/>
      <dgm:spPr/>
      <dgm:t>
        <a:bodyPr/>
        <a:lstStyle/>
        <a:p>
          <a:endParaRPr lang="hr-HR"/>
        </a:p>
      </dgm:t>
    </dgm:pt>
    <dgm:pt modelId="{4F786F46-77F2-40D0-A219-1CC7CB25734C}" type="sibTrans" cxnId="{7BF84FFD-A30A-4086-B9EB-4C5BB67A7BA0}">
      <dgm:prSet/>
      <dgm:spPr/>
      <dgm:t>
        <a:bodyPr/>
        <a:lstStyle/>
        <a:p>
          <a:endParaRPr lang="hr-HR"/>
        </a:p>
      </dgm:t>
    </dgm:pt>
    <dgm:pt modelId="{64FBFA9A-8261-4EBE-9CEC-FF33F1CBACEF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Izrada plana zakonodavnih aktivnosti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F2CA7-FCE6-4CE7-8798-AAB8F5CE7B97}" type="parTrans" cxnId="{2B2F9611-DCDC-4ABD-870A-213586A03C7E}">
      <dgm:prSet/>
      <dgm:spPr/>
      <dgm:t>
        <a:bodyPr/>
        <a:lstStyle/>
        <a:p>
          <a:endParaRPr lang="hr-HR"/>
        </a:p>
      </dgm:t>
    </dgm:pt>
    <dgm:pt modelId="{B77536E5-A814-445B-BDB8-B92FB83CF3CE}" type="sibTrans" cxnId="{2B2F9611-DCDC-4ABD-870A-213586A03C7E}">
      <dgm:prSet/>
      <dgm:spPr/>
      <dgm:t>
        <a:bodyPr/>
        <a:lstStyle/>
        <a:p>
          <a:endParaRPr lang="hr-HR"/>
        </a:p>
      </dgm:t>
    </dgm:pt>
    <dgm:pt modelId="{B4735AE8-E390-46BD-A485-73A996352741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Izrada iskaza o procjeni učinaka propisa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BF06D-20E9-40E2-AAB0-E53B4C8B1665}" type="parTrans" cxnId="{CCDA7866-FF83-478A-92DB-C33911B9DECE}">
      <dgm:prSet/>
      <dgm:spPr/>
      <dgm:t>
        <a:bodyPr/>
        <a:lstStyle/>
        <a:p>
          <a:endParaRPr lang="hr-HR"/>
        </a:p>
      </dgm:t>
    </dgm:pt>
    <dgm:pt modelId="{F0073A20-4D57-45D8-8405-95CA94A06FF0}" type="sibTrans" cxnId="{CCDA7866-FF83-478A-92DB-C33911B9DECE}">
      <dgm:prSet/>
      <dgm:spPr/>
      <dgm:t>
        <a:bodyPr/>
        <a:lstStyle/>
        <a:p>
          <a:endParaRPr lang="hr-HR"/>
        </a:p>
      </dgm:t>
    </dgm:pt>
    <dgm:pt modelId="{CEE2B46E-D6A2-499D-8744-F37A062FF86B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Savjetovanje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BF975-17C4-435D-A46A-F8DF4E712FD9}" type="parTrans" cxnId="{F0A7D97D-DAF5-489F-AE83-5827CD7E07DB}">
      <dgm:prSet/>
      <dgm:spPr/>
      <dgm:t>
        <a:bodyPr/>
        <a:lstStyle/>
        <a:p>
          <a:endParaRPr lang="hr-HR"/>
        </a:p>
      </dgm:t>
    </dgm:pt>
    <dgm:pt modelId="{6C272676-C710-4AF6-9789-175363B542B8}" type="sibTrans" cxnId="{F0A7D97D-DAF5-489F-AE83-5827CD7E07DB}">
      <dgm:prSet/>
      <dgm:spPr/>
      <dgm:t>
        <a:bodyPr/>
        <a:lstStyle/>
        <a:p>
          <a:endParaRPr lang="hr-HR"/>
        </a:p>
      </dgm:t>
    </dgm:pt>
    <dgm:pt modelId="{1A4435E8-D342-45DC-A219-43D819BED998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Konzultacije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E1561-6C9B-479F-B60F-631F463F33F3}" type="parTrans" cxnId="{F7992379-A71C-47E8-BF11-72832C82C2D4}">
      <dgm:prSet/>
      <dgm:spPr/>
      <dgm:t>
        <a:bodyPr/>
        <a:lstStyle/>
        <a:p>
          <a:endParaRPr lang="hr-HR"/>
        </a:p>
      </dgm:t>
    </dgm:pt>
    <dgm:pt modelId="{748DED7C-E590-4395-9E21-DC7C5DD5C468}" type="sibTrans" cxnId="{F7992379-A71C-47E8-BF11-72832C82C2D4}">
      <dgm:prSet/>
      <dgm:spPr/>
      <dgm:t>
        <a:bodyPr/>
        <a:lstStyle/>
        <a:p>
          <a:endParaRPr lang="hr-HR"/>
        </a:p>
      </dgm:t>
    </dgm:pt>
    <dgm:pt modelId="{7170BFCC-E890-4729-B3CB-9AA3B1389C3E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r>
            <a:rPr lang="hr-HR" sz="2800" dirty="0" smtClean="0">
              <a:latin typeface="Arial" panose="020B0604020202020204" pitchFamily="34" charset="0"/>
              <a:cs typeface="Arial" panose="020B0604020202020204" pitchFamily="34" charset="0"/>
            </a:rPr>
            <a:t>Upućivanje nacrta prijedloga zakona i iskaza u proceduru Vlade RH</a:t>
          </a: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BC9C4-E882-4177-9BC1-C43B5B2BA59F}" type="parTrans" cxnId="{B92F9637-9125-43B3-B12B-D739011397A5}">
      <dgm:prSet/>
      <dgm:spPr/>
      <dgm:t>
        <a:bodyPr/>
        <a:lstStyle/>
        <a:p>
          <a:endParaRPr lang="hr-HR"/>
        </a:p>
      </dgm:t>
    </dgm:pt>
    <dgm:pt modelId="{CF77DF7A-C22B-4ECD-8225-3BE01D0FC68A}" type="sibTrans" cxnId="{B92F9637-9125-43B3-B12B-D739011397A5}">
      <dgm:prSet/>
      <dgm:spPr/>
      <dgm:t>
        <a:bodyPr/>
        <a:lstStyle/>
        <a:p>
          <a:endParaRPr lang="hr-HR"/>
        </a:p>
      </dgm:t>
    </dgm:pt>
    <dgm:pt modelId="{F1E78F8A-9151-4B1E-AF98-D72AB016D791}">
      <dgm:prSet phldrT="[Tekst]" custT="1"/>
      <dgm:spPr/>
      <dgm:t>
        <a:bodyPr/>
        <a:lstStyle/>
        <a:p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145B7-A8CD-48E1-8FB5-CDB36757C4D0}" type="sibTrans" cxnId="{832D678C-67CF-4E15-8428-9BCAD744E151}">
      <dgm:prSet/>
      <dgm:spPr/>
      <dgm:t>
        <a:bodyPr/>
        <a:lstStyle/>
        <a:p>
          <a:endParaRPr lang="hr-HR" sz="1600"/>
        </a:p>
      </dgm:t>
    </dgm:pt>
    <dgm:pt modelId="{6C51B30F-67D2-4199-9D99-9A0A23FE13FF}" type="parTrans" cxnId="{832D678C-67CF-4E15-8428-9BCAD744E151}">
      <dgm:prSet/>
      <dgm:spPr/>
      <dgm:t>
        <a:bodyPr/>
        <a:lstStyle/>
        <a:p>
          <a:endParaRPr lang="hr-HR" sz="1600"/>
        </a:p>
      </dgm:t>
    </dgm:pt>
    <dgm:pt modelId="{CCE69B71-4ECD-437C-B532-1EDC30F298BC}">
      <dgm:prSet phldrT="[Tekst]" custT="1"/>
      <dgm:spPr/>
      <dgm:t>
        <a:bodyPr/>
        <a:lstStyle/>
        <a:p>
          <a:pPr algn="l">
            <a:spcBef>
              <a:spcPts val="600"/>
            </a:spcBef>
          </a:pPr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8210B-E358-44F7-B288-16F606851664}" type="parTrans" cxnId="{8EE3348E-97E1-4233-9756-17D485AAF845}">
      <dgm:prSet/>
      <dgm:spPr/>
      <dgm:t>
        <a:bodyPr/>
        <a:lstStyle/>
        <a:p>
          <a:endParaRPr lang="hr-HR"/>
        </a:p>
      </dgm:t>
    </dgm:pt>
    <dgm:pt modelId="{F2D44D11-A08C-4CDB-A483-3FA644F1E4D7}" type="sibTrans" cxnId="{8EE3348E-97E1-4233-9756-17D485AAF845}">
      <dgm:prSet/>
      <dgm:spPr/>
      <dgm:t>
        <a:bodyPr/>
        <a:lstStyle/>
        <a:p>
          <a:endParaRPr lang="hr-HR"/>
        </a:p>
      </dgm:t>
    </dgm:pt>
    <dgm:pt modelId="{2E8B21C1-62D3-486D-9095-EC40FC1BB45B}" type="pres">
      <dgm:prSet presAssocID="{82B9CF9E-4A5A-4303-B2DA-2A5F149633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1108152-F4B9-47A1-BEA1-9DA7E79AF7CC}" type="pres">
      <dgm:prSet presAssocID="{F1E78F8A-9151-4B1E-AF98-D72AB016D791}" presName="linNode" presStyleCnt="0"/>
      <dgm:spPr/>
      <dgm:t>
        <a:bodyPr/>
        <a:lstStyle/>
        <a:p>
          <a:endParaRPr lang="hr-HR"/>
        </a:p>
      </dgm:t>
    </dgm:pt>
    <dgm:pt modelId="{8F1A0FC9-60E3-488C-BCDC-DE4CDAE6A562}" type="pres">
      <dgm:prSet presAssocID="{F1E78F8A-9151-4B1E-AF98-D72AB016D791}" presName="parentShp" presStyleLbl="node1" presStyleIdx="0" presStyleCnt="1" custScaleX="1355" custScaleY="302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955CD2-96F1-4CF7-8BE3-DFB0D69F2E6A}" type="pres">
      <dgm:prSet presAssocID="{F1E78F8A-9151-4B1E-AF98-D72AB016D791}" presName="childShp" presStyleLbl="bgAccFollowNode1" presStyleIdx="0" presStyleCnt="1" custScaleX="214292" custLinFactNeighborX="299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CDA7866-FF83-478A-92DB-C33911B9DECE}" srcId="{F1E78F8A-9151-4B1E-AF98-D72AB016D791}" destId="{B4735AE8-E390-46BD-A485-73A996352741}" srcOrd="4" destOrd="0" parTransId="{DDCBF06D-20E9-40E2-AAB0-E53B4C8B1665}" sibTransId="{F0073A20-4D57-45D8-8405-95CA94A06FF0}"/>
    <dgm:cxn modelId="{F241CDC8-395F-4CCB-B880-C863BE3A384D}" type="presOf" srcId="{F1E78F8A-9151-4B1E-AF98-D72AB016D791}" destId="{8F1A0FC9-60E3-488C-BCDC-DE4CDAE6A562}" srcOrd="0" destOrd="0" presId="urn:microsoft.com/office/officeart/2005/8/layout/vList6"/>
    <dgm:cxn modelId="{8D0851C1-009D-433E-B253-2FC3019BD6E9}" type="presOf" srcId="{B4735AE8-E390-46BD-A485-73A996352741}" destId="{C3955CD2-96F1-4CF7-8BE3-DFB0D69F2E6A}" srcOrd="0" destOrd="4" presId="urn:microsoft.com/office/officeart/2005/8/layout/vList6"/>
    <dgm:cxn modelId="{B92F9637-9125-43B3-B12B-D739011397A5}" srcId="{F1E78F8A-9151-4B1E-AF98-D72AB016D791}" destId="{7170BFCC-E890-4729-B3CB-9AA3B1389C3E}" srcOrd="7" destOrd="0" parTransId="{BFFBC9C4-E882-4177-9BC1-C43B5B2BA59F}" sibTransId="{CF77DF7A-C22B-4ECD-8225-3BE01D0FC68A}"/>
    <dgm:cxn modelId="{832D678C-67CF-4E15-8428-9BCAD744E151}" srcId="{82B9CF9E-4A5A-4303-B2DA-2A5F14963394}" destId="{F1E78F8A-9151-4B1E-AF98-D72AB016D791}" srcOrd="0" destOrd="0" parTransId="{6C51B30F-67D2-4199-9D99-9A0A23FE13FF}" sibTransId="{048145B7-A8CD-48E1-8FB5-CDB36757C4D0}"/>
    <dgm:cxn modelId="{1B71373F-9121-485C-BA71-3AF3EB1A77C6}" type="presOf" srcId="{CCE69B71-4ECD-437C-B532-1EDC30F298BC}" destId="{C3955CD2-96F1-4CF7-8BE3-DFB0D69F2E6A}" srcOrd="0" destOrd="0" presId="urn:microsoft.com/office/officeart/2005/8/layout/vList6"/>
    <dgm:cxn modelId="{7BF84FFD-A30A-4086-B9EB-4C5BB67A7BA0}" srcId="{F1E78F8A-9151-4B1E-AF98-D72AB016D791}" destId="{64070261-F3C2-49BC-92D3-47F09C6864F8}" srcOrd="2" destOrd="0" parTransId="{76BD09A7-215E-4527-B3A5-A1AB5A53C5B4}" sibTransId="{4F786F46-77F2-40D0-A219-1CC7CB25734C}"/>
    <dgm:cxn modelId="{96303A9A-725D-4FAB-B1FA-2298AF1148F6}" type="presOf" srcId="{64070261-F3C2-49BC-92D3-47F09C6864F8}" destId="{C3955CD2-96F1-4CF7-8BE3-DFB0D69F2E6A}" srcOrd="0" destOrd="2" presId="urn:microsoft.com/office/officeart/2005/8/layout/vList6"/>
    <dgm:cxn modelId="{F7992379-A71C-47E8-BF11-72832C82C2D4}" srcId="{F1E78F8A-9151-4B1E-AF98-D72AB016D791}" destId="{1A4435E8-D342-45DC-A219-43D819BED998}" srcOrd="6" destOrd="0" parTransId="{38AE1561-6C9B-479F-B60F-631F463F33F3}" sibTransId="{748DED7C-E590-4395-9E21-DC7C5DD5C468}"/>
    <dgm:cxn modelId="{188A11FE-1E48-448F-AD9C-CBD88B528B2C}" type="presOf" srcId="{64FBFA9A-8261-4EBE-9CEC-FF33F1CBACEF}" destId="{C3955CD2-96F1-4CF7-8BE3-DFB0D69F2E6A}" srcOrd="0" destOrd="3" presId="urn:microsoft.com/office/officeart/2005/8/layout/vList6"/>
    <dgm:cxn modelId="{2B7E5142-AE92-4E20-A358-7B88298BF41F}" type="presOf" srcId="{CEE2B46E-D6A2-499D-8744-F37A062FF86B}" destId="{C3955CD2-96F1-4CF7-8BE3-DFB0D69F2E6A}" srcOrd="0" destOrd="5" presId="urn:microsoft.com/office/officeart/2005/8/layout/vList6"/>
    <dgm:cxn modelId="{8EE3348E-97E1-4233-9756-17D485AAF845}" srcId="{F1E78F8A-9151-4B1E-AF98-D72AB016D791}" destId="{CCE69B71-4ECD-437C-B532-1EDC30F298BC}" srcOrd="0" destOrd="0" parTransId="{A968210B-E358-44F7-B288-16F606851664}" sibTransId="{F2D44D11-A08C-4CDB-A483-3FA644F1E4D7}"/>
    <dgm:cxn modelId="{06CE6C71-C772-4E03-ADE2-33DB93AF341D}" type="presOf" srcId="{1A4435E8-D342-45DC-A219-43D819BED998}" destId="{C3955CD2-96F1-4CF7-8BE3-DFB0D69F2E6A}" srcOrd="0" destOrd="6" presId="urn:microsoft.com/office/officeart/2005/8/layout/vList6"/>
    <dgm:cxn modelId="{F0A7D97D-DAF5-489F-AE83-5827CD7E07DB}" srcId="{F1E78F8A-9151-4B1E-AF98-D72AB016D791}" destId="{CEE2B46E-D6A2-499D-8744-F37A062FF86B}" srcOrd="5" destOrd="0" parTransId="{F52BF975-17C4-435D-A46A-F8DF4E712FD9}" sibTransId="{6C272676-C710-4AF6-9789-175363B542B8}"/>
    <dgm:cxn modelId="{24C16A66-1003-4A43-8E48-2E931B81F3B3}" srcId="{F1E78F8A-9151-4B1E-AF98-D72AB016D791}" destId="{C803ED74-87E0-4D89-8589-EC64CF2DEE53}" srcOrd="1" destOrd="0" parTransId="{7F6FC003-AA0F-4AF9-8B46-46BE9239574A}" sibTransId="{1DFC32C8-C0B3-404C-9648-3553C6C9E925}"/>
    <dgm:cxn modelId="{2B2F9611-DCDC-4ABD-870A-213586A03C7E}" srcId="{F1E78F8A-9151-4B1E-AF98-D72AB016D791}" destId="{64FBFA9A-8261-4EBE-9CEC-FF33F1CBACEF}" srcOrd="3" destOrd="0" parTransId="{01DF2CA7-FCE6-4CE7-8798-AAB8F5CE7B97}" sibTransId="{B77536E5-A814-445B-BDB8-B92FB83CF3CE}"/>
    <dgm:cxn modelId="{57BB6538-5DA3-4450-B852-A582B14EA264}" type="presOf" srcId="{82B9CF9E-4A5A-4303-B2DA-2A5F14963394}" destId="{2E8B21C1-62D3-486D-9095-EC40FC1BB45B}" srcOrd="0" destOrd="0" presId="urn:microsoft.com/office/officeart/2005/8/layout/vList6"/>
    <dgm:cxn modelId="{1BD9C6A7-4EDB-4D2F-8A4D-DC171A199CAD}" type="presOf" srcId="{C803ED74-87E0-4D89-8589-EC64CF2DEE53}" destId="{C3955CD2-96F1-4CF7-8BE3-DFB0D69F2E6A}" srcOrd="0" destOrd="1" presId="urn:microsoft.com/office/officeart/2005/8/layout/vList6"/>
    <dgm:cxn modelId="{7139798D-8BB8-448D-91C7-97AC0F3B345E}" type="presOf" srcId="{7170BFCC-E890-4729-B3CB-9AA3B1389C3E}" destId="{C3955CD2-96F1-4CF7-8BE3-DFB0D69F2E6A}" srcOrd="0" destOrd="7" presId="urn:microsoft.com/office/officeart/2005/8/layout/vList6"/>
    <dgm:cxn modelId="{00FAFD24-1E71-4076-93C6-8A08598CF3CC}" type="presParOf" srcId="{2E8B21C1-62D3-486D-9095-EC40FC1BB45B}" destId="{C1108152-F4B9-47A1-BEA1-9DA7E79AF7CC}" srcOrd="0" destOrd="0" presId="urn:microsoft.com/office/officeart/2005/8/layout/vList6"/>
    <dgm:cxn modelId="{839B5B9D-ABFC-4D2F-BE7C-F98D7BA60F56}" type="presParOf" srcId="{C1108152-F4B9-47A1-BEA1-9DA7E79AF7CC}" destId="{8F1A0FC9-60E3-488C-BCDC-DE4CDAE6A562}" srcOrd="0" destOrd="0" presId="urn:microsoft.com/office/officeart/2005/8/layout/vList6"/>
    <dgm:cxn modelId="{7CF8E69F-2BE5-44B5-A7B6-3CA7DE058635}" type="presParOf" srcId="{C1108152-F4B9-47A1-BEA1-9DA7E79AF7CC}" destId="{C3955CD2-96F1-4CF7-8BE3-DFB0D69F2E6A}" srcOrd="1" destOrd="0" presId="urn:microsoft.com/office/officeart/2005/8/layout/vList6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0A17C-8873-42BC-AD0D-E493C50B54D6}" type="doc">
      <dgm:prSet loTypeId="urn:microsoft.com/office/officeart/2005/8/layout/radial4" loCatId="relationship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2341E41F-7C80-475F-AA76-2FC4DE479938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PROBLEM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B247F-CEA7-4E32-A518-D8CE6C5341C5}" type="parTrans" cxnId="{4F4F3565-C46D-44F8-B757-AAAD5B5DC445}">
      <dgm:prSet/>
      <dgm:spPr/>
      <dgm:t>
        <a:bodyPr/>
        <a:lstStyle/>
        <a:p>
          <a:endParaRPr lang="hr-HR"/>
        </a:p>
      </dgm:t>
    </dgm:pt>
    <dgm:pt modelId="{ECB44CAA-02F0-45E7-96AB-D00601CCCA2D}" type="sibTrans" cxnId="{4F4F3565-C46D-44F8-B757-AAAD5B5DC445}">
      <dgm:prSet/>
      <dgm:spPr/>
      <dgm:t>
        <a:bodyPr/>
        <a:lstStyle/>
        <a:p>
          <a:endParaRPr lang="hr-HR"/>
        </a:p>
      </dgm:t>
    </dgm:pt>
    <dgm:pt modelId="{02FBA513-8A06-4B0C-8691-66FED05DA2A9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Terminološka neusklađenost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4712E-8EAD-4DB8-8502-B2E848C8BA50}" type="parTrans" cxnId="{206F45F5-F757-43C1-9AE3-7EFA4BDCE251}">
      <dgm:prSet/>
      <dgm:spPr/>
      <dgm:t>
        <a:bodyPr/>
        <a:lstStyle/>
        <a:p>
          <a:endParaRPr lang="hr-HR"/>
        </a:p>
      </dgm:t>
    </dgm:pt>
    <dgm:pt modelId="{FC6B5D23-AF89-4121-847F-D8BDD90DC9B5}" type="sibTrans" cxnId="{206F45F5-F757-43C1-9AE3-7EFA4BDCE251}">
      <dgm:prSet/>
      <dgm:spPr/>
      <dgm:t>
        <a:bodyPr/>
        <a:lstStyle/>
        <a:p>
          <a:endParaRPr lang="hr-HR"/>
        </a:p>
      </dgm:t>
    </dgm:pt>
    <dgm:pt modelId="{FF2514E1-EB8D-4EA3-9CFE-7D9C4AAF7147}">
      <dgm:prSet phldrT="[Tekst]"/>
      <dgm:spPr/>
      <dgm:t>
        <a:bodyPr/>
        <a:lstStyle/>
        <a:p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Preopćenitost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9D8F8-D75A-4938-BAFD-2D77D573FEF4}" type="parTrans" cxnId="{A2329714-FF13-48D1-838D-97DE12865416}">
      <dgm:prSet/>
      <dgm:spPr/>
      <dgm:t>
        <a:bodyPr/>
        <a:lstStyle/>
        <a:p>
          <a:endParaRPr lang="hr-HR"/>
        </a:p>
      </dgm:t>
    </dgm:pt>
    <dgm:pt modelId="{D36D1466-B084-492B-A4FC-F5842D3307E1}" type="sibTrans" cxnId="{A2329714-FF13-48D1-838D-97DE12865416}">
      <dgm:prSet/>
      <dgm:spPr/>
      <dgm:t>
        <a:bodyPr/>
        <a:lstStyle/>
        <a:p>
          <a:endParaRPr lang="hr-HR"/>
        </a:p>
      </dgm:t>
    </dgm:pt>
    <dgm:pt modelId="{1AF5A9BF-4850-4844-AF1E-E052D2603F5C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Zastarjelost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19035-D55E-44ED-B152-5866A057CAC4}" type="parTrans" cxnId="{136C591F-18CB-4D0C-B035-5062AF377A1D}">
      <dgm:prSet/>
      <dgm:spPr/>
      <dgm:t>
        <a:bodyPr/>
        <a:lstStyle/>
        <a:p>
          <a:endParaRPr lang="hr-HR"/>
        </a:p>
      </dgm:t>
    </dgm:pt>
    <dgm:pt modelId="{9F9B9922-FBA5-4105-9E6B-CB96F7B8A22C}" type="sibTrans" cxnId="{136C591F-18CB-4D0C-B035-5062AF377A1D}">
      <dgm:prSet/>
      <dgm:spPr/>
      <dgm:t>
        <a:bodyPr/>
        <a:lstStyle/>
        <a:p>
          <a:endParaRPr lang="hr-HR"/>
        </a:p>
      </dgm:t>
    </dgm:pt>
    <dgm:pt modelId="{F3EB19E4-544D-4C52-B5ED-83339B987F4F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Pravna praznina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B07CF-3F1A-42AB-BB90-B1EE521102FB}" type="parTrans" cxnId="{88DCB1EA-CD1D-400F-A641-4A9C3FA3DFF7}">
      <dgm:prSet/>
      <dgm:spPr/>
      <dgm:t>
        <a:bodyPr/>
        <a:lstStyle/>
        <a:p>
          <a:endParaRPr lang="hr-HR"/>
        </a:p>
      </dgm:t>
    </dgm:pt>
    <dgm:pt modelId="{90F1FA9C-8B4D-405D-B8F3-738EF9EDC5DF}" type="sibTrans" cxnId="{88DCB1EA-CD1D-400F-A641-4A9C3FA3DFF7}">
      <dgm:prSet/>
      <dgm:spPr/>
      <dgm:t>
        <a:bodyPr/>
        <a:lstStyle/>
        <a:p>
          <a:endParaRPr lang="hr-HR"/>
        </a:p>
      </dgm:t>
    </dgm:pt>
    <dgm:pt modelId="{C6E4C654-1AC4-4C50-986A-C20717F8854E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Neusklađenost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62C50-D22B-4695-817B-0E8969AD3C8E}" type="parTrans" cxnId="{91E986C7-6025-4724-BF98-1D908511885E}">
      <dgm:prSet/>
      <dgm:spPr/>
      <dgm:t>
        <a:bodyPr/>
        <a:lstStyle/>
        <a:p>
          <a:endParaRPr lang="hr-HR"/>
        </a:p>
      </dgm:t>
    </dgm:pt>
    <dgm:pt modelId="{20EA9B89-AF6A-477B-8F1B-4D979C314182}" type="sibTrans" cxnId="{91E986C7-6025-4724-BF98-1D908511885E}">
      <dgm:prSet/>
      <dgm:spPr/>
      <dgm:t>
        <a:bodyPr/>
        <a:lstStyle/>
        <a:p>
          <a:endParaRPr lang="hr-HR"/>
        </a:p>
      </dgm:t>
    </dgm:pt>
    <dgm:pt modelId="{39D56650-EB88-45B9-9D60-E6775F02AEA3}" type="pres">
      <dgm:prSet presAssocID="{D920A17C-8873-42BC-AD0D-E493C50B54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76D5B6D-3E6F-4384-BFBF-BEC97FC1E8AF}" type="pres">
      <dgm:prSet presAssocID="{2341E41F-7C80-475F-AA76-2FC4DE479938}" presName="centerShape" presStyleLbl="node0" presStyleIdx="0" presStyleCnt="1" custScaleX="157601"/>
      <dgm:spPr/>
      <dgm:t>
        <a:bodyPr/>
        <a:lstStyle/>
        <a:p>
          <a:endParaRPr lang="hr-HR"/>
        </a:p>
      </dgm:t>
    </dgm:pt>
    <dgm:pt modelId="{51C396CC-522B-4D50-93D9-EAAF148D38B2}" type="pres">
      <dgm:prSet presAssocID="{AC54712E-8EAD-4DB8-8502-B2E848C8BA50}" presName="parTrans" presStyleLbl="bgSibTrans2D1" presStyleIdx="0" presStyleCnt="5" custAng="21468095" custLinFactNeighborX="3659" custLinFactNeighborY="9731"/>
      <dgm:spPr/>
      <dgm:t>
        <a:bodyPr/>
        <a:lstStyle/>
        <a:p>
          <a:endParaRPr lang="hr-HR"/>
        </a:p>
      </dgm:t>
    </dgm:pt>
    <dgm:pt modelId="{CE704849-9577-4411-8520-1E10E07F53F6}" type="pres">
      <dgm:prSet presAssocID="{02FBA513-8A06-4B0C-8691-66FED05DA2A9}" presName="node" presStyleLbl="node1" presStyleIdx="0" presStyleCnt="5" custScaleX="125205" custRadScaleRad="123039" custRadScaleInc="56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4A1FED-7DAB-44C4-A70E-0B44E22BE311}" type="pres">
      <dgm:prSet presAssocID="{11E9D8F8-D75A-4938-BAFD-2D77D573FEF4}" presName="parTrans" presStyleLbl="bgSibTrans2D1" presStyleIdx="1" presStyleCnt="5" custLinFactNeighborX="-8522" custLinFactNeighborY="36221"/>
      <dgm:spPr/>
      <dgm:t>
        <a:bodyPr/>
        <a:lstStyle/>
        <a:p>
          <a:endParaRPr lang="hr-HR"/>
        </a:p>
      </dgm:t>
    </dgm:pt>
    <dgm:pt modelId="{AD3BE23B-771A-445D-8677-016C7C594089}" type="pres">
      <dgm:prSet presAssocID="{FF2514E1-EB8D-4EA3-9CFE-7D9C4AAF7147}" presName="node" presStyleLbl="node1" presStyleIdx="1" presStyleCnt="5" custScaleX="157601" custRadScaleRad="121275" custRadScaleInc="-124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C10097-54D0-416F-B1EA-73294A4D453E}" type="pres">
      <dgm:prSet presAssocID="{B4D19035-D55E-44ED-B152-5866A057CAC4}" presName="parTrans" presStyleLbl="bgSibTrans2D1" presStyleIdx="2" presStyleCnt="5" custAng="21118319" custLinFactNeighborX="-2322" custLinFactNeighborY="11773"/>
      <dgm:spPr/>
      <dgm:t>
        <a:bodyPr/>
        <a:lstStyle/>
        <a:p>
          <a:endParaRPr lang="hr-HR"/>
        </a:p>
      </dgm:t>
    </dgm:pt>
    <dgm:pt modelId="{490F83EA-8451-4B96-8828-606B51B6A7CE}" type="pres">
      <dgm:prSet presAssocID="{1AF5A9BF-4850-4844-AF1E-E052D2603F5C}" presName="node" presStyleLbl="node1" presStyleIdx="2" presStyleCnt="5" custScaleX="157601" custRadScaleRad="101026" custRadScaleInc="223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78D751-A8E8-49BF-A5DC-D6731EFBD5DC}" type="pres">
      <dgm:prSet presAssocID="{6BB62C50-D22B-4695-817B-0E8969AD3C8E}" presName="parTrans" presStyleLbl="bgSibTrans2D1" presStyleIdx="3" presStyleCnt="5" custLinFactNeighborX="3584" custLinFactNeighborY="39313"/>
      <dgm:spPr/>
      <dgm:t>
        <a:bodyPr/>
        <a:lstStyle/>
        <a:p>
          <a:endParaRPr lang="hr-HR"/>
        </a:p>
      </dgm:t>
    </dgm:pt>
    <dgm:pt modelId="{D65AE9A1-D125-472B-B819-A3F3C6F73C92}" type="pres">
      <dgm:prSet presAssocID="{C6E4C654-1AC4-4C50-986A-C20717F8854E}" presName="node" presStyleLbl="node1" presStyleIdx="3" presStyleCnt="5" custScaleX="118817" custRadScaleRad="132877" custRadScaleInc="302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C5B038-6A49-4069-9AD2-579C233B3AB7}" type="pres">
      <dgm:prSet presAssocID="{E0CB07CF-3F1A-42AB-BB90-B1EE521102FB}" presName="parTrans" presStyleLbl="bgSibTrans2D1" presStyleIdx="4" presStyleCnt="5" custLinFactNeighborX="-5480" custLinFactNeighborY="-1631"/>
      <dgm:spPr/>
      <dgm:t>
        <a:bodyPr/>
        <a:lstStyle/>
        <a:p>
          <a:endParaRPr lang="hr-HR"/>
        </a:p>
      </dgm:t>
    </dgm:pt>
    <dgm:pt modelId="{40428270-DED2-4D79-89D8-B9433E357016}" type="pres">
      <dgm:prSet presAssocID="{F3EB19E4-544D-4C52-B5ED-83339B987F4F}" presName="node" presStyleLbl="node1" presStyleIdx="4" presStyleCnt="5" custScaleX="101164" custRadScaleRad="122083" custRadScaleInc="26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BDD7099-D6A3-40C5-A4CB-401CB0A36FF1}" type="presOf" srcId="{1AF5A9BF-4850-4844-AF1E-E052D2603F5C}" destId="{490F83EA-8451-4B96-8828-606B51B6A7CE}" srcOrd="0" destOrd="0" presId="urn:microsoft.com/office/officeart/2005/8/layout/radial4"/>
    <dgm:cxn modelId="{0883BEB3-99A3-4F1F-AD37-EB6FEEE8C857}" type="presOf" srcId="{B4D19035-D55E-44ED-B152-5866A057CAC4}" destId="{4CC10097-54D0-416F-B1EA-73294A4D453E}" srcOrd="0" destOrd="0" presId="urn:microsoft.com/office/officeart/2005/8/layout/radial4"/>
    <dgm:cxn modelId="{91E986C7-6025-4724-BF98-1D908511885E}" srcId="{2341E41F-7C80-475F-AA76-2FC4DE479938}" destId="{C6E4C654-1AC4-4C50-986A-C20717F8854E}" srcOrd="3" destOrd="0" parTransId="{6BB62C50-D22B-4695-817B-0E8969AD3C8E}" sibTransId="{20EA9B89-AF6A-477B-8F1B-4D979C314182}"/>
    <dgm:cxn modelId="{136C591F-18CB-4D0C-B035-5062AF377A1D}" srcId="{2341E41F-7C80-475F-AA76-2FC4DE479938}" destId="{1AF5A9BF-4850-4844-AF1E-E052D2603F5C}" srcOrd="2" destOrd="0" parTransId="{B4D19035-D55E-44ED-B152-5866A057CAC4}" sibTransId="{9F9B9922-FBA5-4105-9E6B-CB96F7B8A22C}"/>
    <dgm:cxn modelId="{84D5A7A4-730D-4755-BCEB-CC632AAAA797}" type="presOf" srcId="{02FBA513-8A06-4B0C-8691-66FED05DA2A9}" destId="{CE704849-9577-4411-8520-1E10E07F53F6}" srcOrd="0" destOrd="0" presId="urn:microsoft.com/office/officeart/2005/8/layout/radial4"/>
    <dgm:cxn modelId="{067FEEF5-9B83-499F-AED8-95F4FDE9E6B2}" type="presOf" srcId="{D920A17C-8873-42BC-AD0D-E493C50B54D6}" destId="{39D56650-EB88-45B9-9D60-E6775F02AEA3}" srcOrd="0" destOrd="0" presId="urn:microsoft.com/office/officeart/2005/8/layout/radial4"/>
    <dgm:cxn modelId="{88DCB1EA-CD1D-400F-A641-4A9C3FA3DFF7}" srcId="{2341E41F-7C80-475F-AA76-2FC4DE479938}" destId="{F3EB19E4-544D-4C52-B5ED-83339B987F4F}" srcOrd="4" destOrd="0" parTransId="{E0CB07CF-3F1A-42AB-BB90-B1EE521102FB}" sibTransId="{90F1FA9C-8B4D-405D-B8F3-738EF9EDC5DF}"/>
    <dgm:cxn modelId="{6488F424-92E8-41DC-ABB3-B0108EEA27D6}" type="presOf" srcId="{11E9D8F8-D75A-4938-BAFD-2D77D573FEF4}" destId="{C14A1FED-7DAB-44C4-A70E-0B44E22BE311}" srcOrd="0" destOrd="0" presId="urn:microsoft.com/office/officeart/2005/8/layout/radial4"/>
    <dgm:cxn modelId="{4F4F3565-C46D-44F8-B757-AAAD5B5DC445}" srcId="{D920A17C-8873-42BC-AD0D-E493C50B54D6}" destId="{2341E41F-7C80-475F-AA76-2FC4DE479938}" srcOrd="0" destOrd="0" parTransId="{188B247F-CEA7-4E32-A518-D8CE6C5341C5}" sibTransId="{ECB44CAA-02F0-45E7-96AB-D00601CCCA2D}"/>
    <dgm:cxn modelId="{DD10ED91-63EA-4E8B-B71D-BA309DF150E5}" type="presOf" srcId="{C6E4C654-1AC4-4C50-986A-C20717F8854E}" destId="{D65AE9A1-D125-472B-B819-A3F3C6F73C92}" srcOrd="0" destOrd="0" presId="urn:microsoft.com/office/officeart/2005/8/layout/radial4"/>
    <dgm:cxn modelId="{247471A8-580C-4B32-B4BD-E3F13A92C42C}" type="presOf" srcId="{F3EB19E4-544D-4C52-B5ED-83339B987F4F}" destId="{40428270-DED2-4D79-89D8-B9433E357016}" srcOrd="0" destOrd="0" presId="urn:microsoft.com/office/officeart/2005/8/layout/radial4"/>
    <dgm:cxn modelId="{A9321211-D97E-4431-9F29-026283CE4F5C}" type="presOf" srcId="{FF2514E1-EB8D-4EA3-9CFE-7D9C4AAF7147}" destId="{AD3BE23B-771A-445D-8677-016C7C594089}" srcOrd="0" destOrd="0" presId="urn:microsoft.com/office/officeart/2005/8/layout/radial4"/>
    <dgm:cxn modelId="{8137B229-E2EB-43A6-9387-C16C876E463F}" type="presOf" srcId="{6BB62C50-D22B-4695-817B-0E8969AD3C8E}" destId="{8878D751-A8E8-49BF-A5DC-D6731EFBD5DC}" srcOrd="0" destOrd="0" presId="urn:microsoft.com/office/officeart/2005/8/layout/radial4"/>
    <dgm:cxn modelId="{36707B31-8801-44FE-8409-1CBFCA8DB764}" type="presOf" srcId="{E0CB07CF-3F1A-42AB-BB90-B1EE521102FB}" destId="{73C5B038-6A49-4069-9AD2-579C233B3AB7}" srcOrd="0" destOrd="0" presId="urn:microsoft.com/office/officeart/2005/8/layout/radial4"/>
    <dgm:cxn modelId="{206F45F5-F757-43C1-9AE3-7EFA4BDCE251}" srcId="{2341E41F-7C80-475F-AA76-2FC4DE479938}" destId="{02FBA513-8A06-4B0C-8691-66FED05DA2A9}" srcOrd="0" destOrd="0" parTransId="{AC54712E-8EAD-4DB8-8502-B2E848C8BA50}" sibTransId="{FC6B5D23-AF89-4121-847F-D8BDD90DC9B5}"/>
    <dgm:cxn modelId="{64DB3E80-C7E7-4077-B14B-A212FDA1C783}" type="presOf" srcId="{2341E41F-7C80-475F-AA76-2FC4DE479938}" destId="{976D5B6D-3E6F-4384-BFBF-BEC97FC1E8AF}" srcOrd="0" destOrd="0" presId="urn:microsoft.com/office/officeart/2005/8/layout/radial4"/>
    <dgm:cxn modelId="{13C99241-455E-4CFB-80C8-490FB3326D2A}" type="presOf" srcId="{AC54712E-8EAD-4DB8-8502-B2E848C8BA50}" destId="{51C396CC-522B-4D50-93D9-EAAF148D38B2}" srcOrd="0" destOrd="0" presId="urn:microsoft.com/office/officeart/2005/8/layout/radial4"/>
    <dgm:cxn modelId="{A2329714-FF13-48D1-838D-97DE12865416}" srcId="{2341E41F-7C80-475F-AA76-2FC4DE479938}" destId="{FF2514E1-EB8D-4EA3-9CFE-7D9C4AAF7147}" srcOrd="1" destOrd="0" parTransId="{11E9D8F8-D75A-4938-BAFD-2D77D573FEF4}" sibTransId="{D36D1466-B084-492B-A4FC-F5842D3307E1}"/>
    <dgm:cxn modelId="{5B44822B-DC53-4AB7-B456-365933F0A5E1}" type="presParOf" srcId="{39D56650-EB88-45B9-9D60-E6775F02AEA3}" destId="{976D5B6D-3E6F-4384-BFBF-BEC97FC1E8AF}" srcOrd="0" destOrd="0" presId="urn:microsoft.com/office/officeart/2005/8/layout/radial4"/>
    <dgm:cxn modelId="{D42BE784-B88A-4B5A-8177-91FF6E96CD11}" type="presParOf" srcId="{39D56650-EB88-45B9-9D60-E6775F02AEA3}" destId="{51C396CC-522B-4D50-93D9-EAAF148D38B2}" srcOrd="1" destOrd="0" presId="urn:microsoft.com/office/officeart/2005/8/layout/radial4"/>
    <dgm:cxn modelId="{860DD9DC-A9D1-4495-B200-035213DACA69}" type="presParOf" srcId="{39D56650-EB88-45B9-9D60-E6775F02AEA3}" destId="{CE704849-9577-4411-8520-1E10E07F53F6}" srcOrd="2" destOrd="0" presId="urn:microsoft.com/office/officeart/2005/8/layout/radial4"/>
    <dgm:cxn modelId="{1391483F-2FAB-4676-B3DC-A44A052D28E4}" type="presParOf" srcId="{39D56650-EB88-45B9-9D60-E6775F02AEA3}" destId="{C14A1FED-7DAB-44C4-A70E-0B44E22BE311}" srcOrd="3" destOrd="0" presId="urn:microsoft.com/office/officeart/2005/8/layout/radial4"/>
    <dgm:cxn modelId="{F336429C-FC31-45A5-87B4-C6C98025DD24}" type="presParOf" srcId="{39D56650-EB88-45B9-9D60-E6775F02AEA3}" destId="{AD3BE23B-771A-445D-8677-016C7C594089}" srcOrd="4" destOrd="0" presId="urn:microsoft.com/office/officeart/2005/8/layout/radial4"/>
    <dgm:cxn modelId="{8D2E6566-FD94-4733-B432-6A42824D573C}" type="presParOf" srcId="{39D56650-EB88-45B9-9D60-E6775F02AEA3}" destId="{4CC10097-54D0-416F-B1EA-73294A4D453E}" srcOrd="5" destOrd="0" presId="urn:microsoft.com/office/officeart/2005/8/layout/radial4"/>
    <dgm:cxn modelId="{180EDFFF-8499-4B03-941D-BCD98B162130}" type="presParOf" srcId="{39D56650-EB88-45B9-9D60-E6775F02AEA3}" destId="{490F83EA-8451-4B96-8828-606B51B6A7CE}" srcOrd="6" destOrd="0" presId="urn:microsoft.com/office/officeart/2005/8/layout/radial4"/>
    <dgm:cxn modelId="{FABACE31-A9FC-45A6-B6C7-49F7E417680F}" type="presParOf" srcId="{39D56650-EB88-45B9-9D60-E6775F02AEA3}" destId="{8878D751-A8E8-49BF-A5DC-D6731EFBD5DC}" srcOrd="7" destOrd="0" presId="urn:microsoft.com/office/officeart/2005/8/layout/radial4"/>
    <dgm:cxn modelId="{CFED5E32-26AA-452A-B4FC-88226A93974F}" type="presParOf" srcId="{39D56650-EB88-45B9-9D60-E6775F02AEA3}" destId="{D65AE9A1-D125-472B-B819-A3F3C6F73C92}" srcOrd="8" destOrd="0" presId="urn:microsoft.com/office/officeart/2005/8/layout/radial4"/>
    <dgm:cxn modelId="{F8023AD5-4294-4DA1-B69D-ABF5D7BAB5B8}" type="presParOf" srcId="{39D56650-EB88-45B9-9D60-E6775F02AEA3}" destId="{73C5B038-6A49-4069-9AD2-579C233B3AB7}" srcOrd="9" destOrd="0" presId="urn:microsoft.com/office/officeart/2005/8/layout/radial4"/>
    <dgm:cxn modelId="{EFC4062F-9F87-492B-90B0-4CC1DD21F7C4}" type="presParOf" srcId="{39D56650-EB88-45B9-9D60-E6775F02AEA3}" destId="{40428270-DED2-4D79-89D8-B9433E35701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DF106C-49E5-474C-B240-6EBCC6A8E161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07F59116-60BF-41C1-866C-BED1E9C1395E}">
      <dgm:prSet phldrT="[Tekst]"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r-HR" sz="1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UREĐENO PRAVO NA RADNIČKU PARTICIPACIJU</a:t>
          </a:r>
          <a:endParaRPr lang="hr-HR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10447-FD79-421A-A607-A59C31A55CE5}" type="parTrans" cxnId="{A912B4BA-A8DF-4FA7-BBED-31EB47E2E0AD}">
      <dgm:prSet/>
      <dgm:spPr/>
      <dgm:t>
        <a:bodyPr/>
        <a:lstStyle/>
        <a:p>
          <a:endParaRPr lang="hr-HR"/>
        </a:p>
      </dgm:t>
    </dgm:pt>
    <dgm:pt modelId="{404481F2-78AE-4398-8FE1-3AEA5B310B2D}" type="sibTrans" cxnId="{A912B4BA-A8DF-4FA7-BBED-31EB47E2E0AD}">
      <dgm:prSet/>
      <dgm:spPr/>
      <dgm:t>
        <a:bodyPr/>
        <a:lstStyle/>
        <a:p>
          <a:endParaRPr lang="hr-HR"/>
        </a:p>
      </dgm:t>
    </dgm:pt>
    <dgm:pt modelId="{8873F3FC-4C1A-4AC7-8254-417F5A1A67EE}">
      <dgm:prSet phldrT="[Tekst]"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hr-H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U PRAVU EU SURADNJA POSLODAVACA  S RADNIČKIM PREDSTAVNICIMA TEMELJNA JE AKTIVNOST U PROVEDBI ZAŠTITE NA RADU </a:t>
          </a:r>
        </a:p>
        <a:p>
          <a:pPr algn="ctr"/>
          <a:r>
            <a:rPr lang="hr-HR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(PRETHODI SVIM ODLUKAMA POSLODAVACA)</a:t>
          </a:r>
          <a:endParaRPr lang="hr-HR" sz="1200" b="1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2941F-A597-4011-9560-CD972164567C}" type="parTrans" cxnId="{533A0402-AC68-4EB8-A9AC-A667896C2227}">
      <dgm:prSet/>
      <dgm:spPr/>
      <dgm:t>
        <a:bodyPr/>
        <a:lstStyle/>
        <a:p>
          <a:endParaRPr lang="hr-HR"/>
        </a:p>
      </dgm:t>
    </dgm:pt>
    <dgm:pt modelId="{EA73F154-4F7B-4D02-9A5D-C44B3BDF2579}" type="sibTrans" cxnId="{533A0402-AC68-4EB8-A9AC-A667896C2227}">
      <dgm:prSet/>
      <dgm:spPr/>
      <dgm:t>
        <a:bodyPr/>
        <a:lstStyle/>
        <a:p>
          <a:endParaRPr lang="hr-HR"/>
        </a:p>
      </dgm:t>
    </dgm:pt>
    <dgm:pt modelId="{A4F911C4-D579-4731-84F7-2185FA8E7434}">
      <dgm:prSet phldrT="[Tekst]"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r-HR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POSLODAVAC MORA RADNIČKIM PREDSTAVNICIMA OMOGUĆITI ODGOVARAJUĆE VRIJEME ZA OBNAŠANJE DUŽNOSTI, KAO I NJIHOVO OSPOSOBLJAVANJE </a:t>
          </a:r>
        </a:p>
        <a:p>
          <a:r>
            <a:rPr lang="hr-HR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(U RADNO VRIJEME I O TROŠKU POSLODAVCA)</a:t>
          </a:r>
          <a:endParaRPr lang="hr-HR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36AAD-71EB-4F33-B2C2-141471BDC3BC}" type="parTrans" cxnId="{1309EDE3-EC79-4300-A2BD-F016DE0FB337}">
      <dgm:prSet/>
      <dgm:spPr/>
      <dgm:t>
        <a:bodyPr/>
        <a:lstStyle/>
        <a:p>
          <a:endParaRPr lang="hr-HR"/>
        </a:p>
      </dgm:t>
    </dgm:pt>
    <dgm:pt modelId="{338E52CE-8D70-4B6B-9C2E-63C16C82335D}" type="sibTrans" cxnId="{1309EDE3-EC79-4300-A2BD-F016DE0FB337}">
      <dgm:prSet/>
      <dgm:spPr/>
      <dgm:t>
        <a:bodyPr/>
        <a:lstStyle/>
        <a:p>
          <a:endParaRPr lang="hr-HR"/>
        </a:p>
      </dgm:t>
    </dgm:pt>
    <dgm:pt modelId="{A70C6F52-D668-47A8-985B-3638E6E0CBB9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r-HR" sz="1200" b="1" dirty="0" smtClean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rPr>
            <a:t>POSLODAVAC SE MORA SAVJETOVATI S RADNICIMA I NJIHOVIM PREDSTAVNICIMA O SVIM PITANJIMA ZAŠTITE NA RADU</a:t>
          </a:r>
          <a:endParaRPr lang="hr-HR" sz="1200" b="1" dirty="0">
            <a:solidFill>
              <a:srgbClr val="99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CF696-EA27-40D6-B336-D98A4E26BADE}" type="parTrans" cxnId="{4C2A29AA-B418-4D62-AFBB-62314FF042CD}">
      <dgm:prSet/>
      <dgm:spPr/>
      <dgm:t>
        <a:bodyPr/>
        <a:lstStyle/>
        <a:p>
          <a:endParaRPr lang="hr-HR"/>
        </a:p>
      </dgm:t>
    </dgm:pt>
    <dgm:pt modelId="{D091240E-B283-481A-A1A0-7AD6808D5A1D}" type="sibTrans" cxnId="{4C2A29AA-B418-4D62-AFBB-62314FF042CD}">
      <dgm:prSet/>
      <dgm:spPr/>
      <dgm:t>
        <a:bodyPr/>
        <a:lstStyle/>
        <a:p>
          <a:endParaRPr lang="hr-HR"/>
        </a:p>
      </dgm:t>
    </dgm:pt>
    <dgm:pt modelId="{5764B50F-B569-4C78-A138-AC0308819215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r-HR" sz="12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rPr>
            <a:t>SAVJETOVANJE UNAPRIJED I NA VRIJEME O SVAKOJ MJERI </a:t>
          </a:r>
        </a:p>
        <a:p>
          <a:r>
            <a:rPr lang="hr-HR" sz="12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rPr>
            <a:t>(ZAŠTITA NA RADU I ZDRAVLJE)</a:t>
          </a:r>
          <a:endParaRPr lang="hr-HR" sz="1200" b="1" dirty="0">
            <a:solidFill>
              <a:srgbClr val="FF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3AC4A-4BF6-4146-92B0-C4E3203D1F8C}" type="parTrans" cxnId="{44CC6130-84DA-4EAC-B9DD-FC84E8AC0988}">
      <dgm:prSet/>
      <dgm:spPr/>
      <dgm:t>
        <a:bodyPr/>
        <a:lstStyle/>
        <a:p>
          <a:endParaRPr lang="hr-HR"/>
        </a:p>
      </dgm:t>
    </dgm:pt>
    <dgm:pt modelId="{89CC7317-3857-423F-811C-36AD7E8424BC}" type="sibTrans" cxnId="{44CC6130-84DA-4EAC-B9DD-FC84E8AC0988}">
      <dgm:prSet/>
      <dgm:spPr/>
      <dgm:t>
        <a:bodyPr/>
        <a:lstStyle/>
        <a:p>
          <a:endParaRPr lang="hr-HR"/>
        </a:p>
      </dgm:t>
    </dgm:pt>
    <dgm:pt modelId="{A3348A19-A8D7-4758-879F-6C2A262E0CDA}" type="pres">
      <dgm:prSet presAssocID="{E6DF106C-49E5-474C-B240-6EBCC6A8E161}" presName="compositeShape" presStyleCnt="0">
        <dgm:presLayoutVars>
          <dgm:dir/>
          <dgm:resizeHandles/>
        </dgm:presLayoutVars>
      </dgm:prSet>
      <dgm:spPr/>
    </dgm:pt>
    <dgm:pt modelId="{8B965104-7AF8-45E8-9840-AF9D713C628D}" type="pres">
      <dgm:prSet presAssocID="{E6DF106C-49E5-474C-B240-6EBCC6A8E161}" presName="pyramid" presStyleLbl="node1" presStyleIdx="0" presStyleCnt="1"/>
      <dgm:spPr>
        <a:solidFill>
          <a:srgbClr val="336699">
            <a:alpha val="72157"/>
          </a:srgb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9A81DFC2-5B7B-43D0-B083-8B16A77C0561}" type="pres">
      <dgm:prSet presAssocID="{E6DF106C-49E5-474C-B240-6EBCC6A8E161}" presName="theList" presStyleCnt="0"/>
      <dgm:spPr/>
    </dgm:pt>
    <dgm:pt modelId="{A959FF3F-FD01-4B87-8738-464B8ED1E411}" type="pres">
      <dgm:prSet presAssocID="{07F59116-60BF-41C1-866C-BED1E9C1395E}" presName="aNode" presStyleLbl="fgAcc1" presStyleIdx="0" presStyleCnt="5" custLinFactY="201" custLinFactNeighborX="-1272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0900D8-5A45-4D97-83F4-AED0CA3D5BBA}" type="pres">
      <dgm:prSet presAssocID="{07F59116-60BF-41C1-866C-BED1E9C1395E}" presName="aSpace" presStyleCnt="0"/>
      <dgm:spPr/>
    </dgm:pt>
    <dgm:pt modelId="{3AC4CB07-9035-4C5D-8138-E3002EE83057}" type="pres">
      <dgm:prSet presAssocID="{8873F3FC-4C1A-4AC7-8254-417F5A1A67EE}" presName="aNode" presStyleLbl="fgAcc1" presStyleIdx="1" presStyleCnt="5" custScaleY="178710" custLinFactNeighborX="-1272" custLinFactNeighborY="879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DFEC46-6599-418C-BFA6-A451FAF725F4}" type="pres">
      <dgm:prSet presAssocID="{8873F3FC-4C1A-4AC7-8254-417F5A1A67EE}" presName="aSpace" presStyleCnt="0"/>
      <dgm:spPr/>
    </dgm:pt>
    <dgm:pt modelId="{71E76529-F244-4C2C-9F6F-492AEDE1D450}" type="pres">
      <dgm:prSet presAssocID="{A70C6F52-D668-47A8-985B-3638E6E0CBB9}" presName="aNode" presStyleLbl="fgAcc1" presStyleIdx="2" presStyleCnt="5" custScaleY="128242" custLinFactY="15625" custLinFactNeighborX="-1272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6421C-8A0A-4556-813C-5F66A8B4D59E}" type="pres">
      <dgm:prSet presAssocID="{A70C6F52-D668-47A8-985B-3638E6E0CBB9}" presName="aSpace" presStyleCnt="0"/>
      <dgm:spPr/>
    </dgm:pt>
    <dgm:pt modelId="{33E78A48-1A7F-47C0-ACEC-89B4B8DABE04}" type="pres">
      <dgm:prSet presAssocID="{5764B50F-B569-4C78-A138-AC0308819215}" presName="aNode" presStyleLbl="fgAcc1" presStyleIdx="3" presStyleCnt="5" custScaleY="155806" custLinFactY="32757" custLinFactNeighborX="-1272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5D6D68-496E-4B26-8A6D-4D4ADB657AD7}" type="pres">
      <dgm:prSet presAssocID="{5764B50F-B569-4C78-A138-AC0308819215}" presName="aSpace" presStyleCnt="0"/>
      <dgm:spPr/>
    </dgm:pt>
    <dgm:pt modelId="{4F266460-D6F8-445B-9C14-A9419C2591B7}" type="pres">
      <dgm:prSet presAssocID="{A4F911C4-D579-4731-84F7-2185FA8E7434}" presName="aNode" presStyleLbl="fgAcc1" presStyleIdx="4" presStyleCnt="5" custScaleX="101303" custScaleY="292308" custLinFactY="59661" custLinFactNeighborX="-620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F16FD8-9ABF-43FE-8B8D-DBE9119A9B3F}" type="pres">
      <dgm:prSet presAssocID="{A4F911C4-D579-4731-84F7-2185FA8E7434}" presName="aSpace" presStyleCnt="0"/>
      <dgm:spPr/>
    </dgm:pt>
  </dgm:ptLst>
  <dgm:cxnLst>
    <dgm:cxn modelId="{4C2A29AA-B418-4D62-AFBB-62314FF042CD}" srcId="{E6DF106C-49E5-474C-B240-6EBCC6A8E161}" destId="{A70C6F52-D668-47A8-985B-3638E6E0CBB9}" srcOrd="2" destOrd="0" parTransId="{F5DCF696-EA27-40D6-B336-D98A4E26BADE}" sibTransId="{D091240E-B283-481A-A1A0-7AD6808D5A1D}"/>
    <dgm:cxn modelId="{4B28E823-C333-4C09-AF6F-847ED167F9E4}" type="presOf" srcId="{A4F911C4-D579-4731-84F7-2185FA8E7434}" destId="{4F266460-D6F8-445B-9C14-A9419C2591B7}" srcOrd="0" destOrd="0" presId="urn:microsoft.com/office/officeart/2005/8/layout/pyramid2"/>
    <dgm:cxn modelId="{A912B4BA-A8DF-4FA7-BBED-31EB47E2E0AD}" srcId="{E6DF106C-49E5-474C-B240-6EBCC6A8E161}" destId="{07F59116-60BF-41C1-866C-BED1E9C1395E}" srcOrd="0" destOrd="0" parTransId="{5BC10447-FD79-421A-A607-A59C31A55CE5}" sibTransId="{404481F2-78AE-4398-8FE1-3AEA5B310B2D}"/>
    <dgm:cxn modelId="{4EDA3432-9D37-4542-9A94-8C5F6CEB02F6}" type="presOf" srcId="{5764B50F-B569-4C78-A138-AC0308819215}" destId="{33E78A48-1A7F-47C0-ACEC-89B4B8DABE04}" srcOrd="0" destOrd="0" presId="urn:microsoft.com/office/officeart/2005/8/layout/pyramid2"/>
    <dgm:cxn modelId="{533A0402-AC68-4EB8-A9AC-A667896C2227}" srcId="{E6DF106C-49E5-474C-B240-6EBCC6A8E161}" destId="{8873F3FC-4C1A-4AC7-8254-417F5A1A67EE}" srcOrd="1" destOrd="0" parTransId="{8C02941F-A597-4011-9560-CD972164567C}" sibTransId="{EA73F154-4F7B-4D02-9A5D-C44B3BDF2579}"/>
    <dgm:cxn modelId="{1B99DA4E-1E5F-4AA7-BDC2-6B52D91036D6}" type="presOf" srcId="{07F59116-60BF-41C1-866C-BED1E9C1395E}" destId="{A959FF3F-FD01-4B87-8738-464B8ED1E411}" srcOrd="0" destOrd="0" presId="urn:microsoft.com/office/officeart/2005/8/layout/pyramid2"/>
    <dgm:cxn modelId="{44CC6130-84DA-4EAC-B9DD-FC84E8AC0988}" srcId="{E6DF106C-49E5-474C-B240-6EBCC6A8E161}" destId="{5764B50F-B569-4C78-A138-AC0308819215}" srcOrd="3" destOrd="0" parTransId="{1313AC4A-4BF6-4146-92B0-C4E3203D1F8C}" sibTransId="{89CC7317-3857-423F-811C-36AD7E8424BC}"/>
    <dgm:cxn modelId="{322372FC-D317-4371-82DA-5D9519A0E691}" type="presOf" srcId="{8873F3FC-4C1A-4AC7-8254-417F5A1A67EE}" destId="{3AC4CB07-9035-4C5D-8138-E3002EE83057}" srcOrd="0" destOrd="0" presId="urn:microsoft.com/office/officeart/2005/8/layout/pyramid2"/>
    <dgm:cxn modelId="{FE77FF39-73F3-4834-A238-766CA951A95C}" type="presOf" srcId="{E6DF106C-49E5-474C-B240-6EBCC6A8E161}" destId="{A3348A19-A8D7-4758-879F-6C2A262E0CDA}" srcOrd="0" destOrd="0" presId="urn:microsoft.com/office/officeart/2005/8/layout/pyramid2"/>
    <dgm:cxn modelId="{1309EDE3-EC79-4300-A2BD-F016DE0FB337}" srcId="{E6DF106C-49E5-474C-B240-6EBCC6A8E161}" destId="{A4F911C4-D579-4731-84F7-2185FA8E7434}" srcOrd="4" destOrd="0" parTransId="{53436AAD-71EB-4F33-B2C2-141471BDC3BC}" sibTransId="{338E52CE-8D70-4B6B-9C2E-63C16C82335D}"/>
    <dgm:cxn modelId="{A64CE45E-2D33-4050-BF1E-3C583F45427D}" type="presOf" srcId="{A70C6F52-D668-47A8-985B-3638E6E0CBB9}" destId="{71E76529-F244-4C2C-9F6F-492AEDE1D450}" srcOrd="0" destOrd="0" presId="urn:microsoft.com/office/officeart/2005/8/layout/pyramid2"/>
    <dgm:cxn modelId="{883201F4-9BA7-4A25-A0F5-AB017B730906}" type="presParOf" srcId="{A3348A19-A8D7-4758-879F-6C2A262E0CDA}" destId="{8B965104-7AF8-45E8-9840-AF9D713C628D}" srcOrd="0" destOrd="0" presId="urn:microsoft.com/office/officeart/2005/8/layout/pyramid2"/>
    <dgm:cxn modelId="{1AD64E64-8D8F-4A77-9618-10C5AAEFD84B}" type="presParOf" srcId="{A3348A19-A8D7-4758-879F-6C2A262E0CDA}" destId="{9A81DFC2-5B7B-43D0-B083-8B16A77C0561}" srcOrd="1" destOrd="0" presId="urn:microsoft.com/office/officeart/2005/8/layout/pyramid2"/>
    <dgm:cxn modelId="{69CA5EA3-77BD-4934-8462-2F0B30743811}" type="presParOf" srcId="{9A81DFC2-5B7B-43D0-B083-8B16A77C0561}" destId="{A959FF3F-FD01-4B87-8738-464B8ED1E411}" srcOrd="0" destOrd="0" presId="urn:microsoft.com/office/officeart/2005/8/layout/pyramid2"/>
    <dgm:cxn modelId="{8FD89A6D-0564-4E90-AD29-C93F94086891}" type="presParOf" srcId="{9A81DFC2-5B7B-43D0-B083-8B16A77C0561}" destId="{940900D8-5A45-4D97-83F4-AED0CA3D5BBA}" srcOrd="1" destOrd="0" presId="urn:microsoft.com/office/officeart/2005/8/layout/pyramid2"/>
    <dgm:cxn modelId="{B232F8F1-7C69-4257-9F2B-9C1C26923615}" type="presParOf" srcId="{9A81DFC2-5B7B-43D0-B083-8B16A77C0561}" destId="{3AC4CB07-9035-4C5D-8138-E3002EE83057}" srcOrd="2" destOrd="0" presId="urn:microsoft.com/office/officeart/2005/8/layout/pyramid2"/>
    <dgm:cxn modelId="{E9ABA182-908D-4B0D-BE7F-80DC371A8332}" type="presParOf" srcId="{9A81DFC2-5B7B-43D0-B083-8B16A77C0561}" destId="{3FDFEC46-6599-418C-BFA6-A451FAF725F4}" srcOrd="3" destOrd="0" presId="urn:microsoft.com/office/officeart/2005/8/layout/pyramid2"/>
    <dgm:cxn modelId="{1EAE9B1F-E8EF-4D31-8D54-32485554FF80}" type="presParOf" srcId="{9A81DFC2-5B7B-43D0-B083-8B16A77C0561}" destId="{71E76529-F244-4C2C-9F6F-492AEDE1D450}" srcOrd="4" destOrd="0" presId="urn:microsoft.com/office/officeart/2005/8/layout/pyramid2"/>
    <dgm:cxn modelId="{42A35A88-1FC1-4107-A164-6DCAFC2A013A}" type="presParOf" srcId="{9A81DFC2-5B7B-43D0-B083-8B16A77C0561}" destId="{9DB6421C-8A0A-4556-813C-5F66A8B4D59E}" srcOrd="5" destOrd="0" presId="urn:microsoft.com/office/officeart/2005/8/layout/pyramid2"/>
    <dgm:cxn modelId="{301E15D0-EE92-478E-A2F4-E405363DB06B}" type="presParOf" srcId="{9A81DFC2-5B7B-43D0-B083-8B16A77C0561}" destId="{33E78A48-1A7F-47C0-ACEC-89B4B8DABE04}" srcOrd="6" destOrd="0" presId="urn:microsoft.com/office/officeart/2005/8/layout/pyramid2"/>
    <dgm:cxn modelId="{C50ECFCC-48AB-4128-B5F2-4ED1CC6453A1}" type="presParOf" srcId="{9A81DFC2-5B7B-43D0-B083-8B16A77C0561}" destId="{AE5D6D68-496E-4B26-8A6D-4D4ADB657AD7}" srcOrd="7" destOrd="0" presId="urn:microsoft.com/office/officeart/2005/8/layout/pyramid2"/>
    <dgm:cxn modelId="{751A764C-1D2F-4601-BD63-0581686AA79A}" type="presParOf" srcId="{9A81DFC2-5B7B-43D0-B083-8B16A77C0561}" destId="{4F266460-D6F8-445B-9C14-A9419C2591B7}" srcOrd="8" destOrd="0" presId="urn:microsoft.com/office/officeart/2005/8/layout/pyramid2"/>
    <dgm:cxn modelId="{6E36B9CD-096F-4A55-B55D-20D8CDEFB965}" type="presParOf" srcId="{9A81DFC2-5B7B-43D0-B083-8B16A77C0561}" destId="{BDF16FD8-9ABF-43FE-8B8D-DBE9119A9B3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55CD2-96F1-4CF7-8BE3-DFB0D69F2E6A}">
      <dsp:nvSpPr>
        <dsp:cNvPr id="0" name=""/>
        <dsp:cNvSpPr/>
      </dsp:nvSpPr>
      <dsp:spPr>
        <a:xfrm>
          <a:off x="43500" y="0"/>
          <a:ext cx="10083360" cy="54172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Izrada prethodne procjene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Izrada prijedloga plana zakonodavnih aktivnosti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Izrada plana zakonodavnih aktivnosti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Izrada iskaza o procjeni učinaka propisa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Savjetovanje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Konzultacije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Upućivanje nacrta prijedloga zakona i iskaza u proceduru Vlade RH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00" y="677157"/>
        <a:ext cx="8051889" cy="4062942"/>
      </dsp:txXfrm>
    </dsp:sp>
    <dsp:sp modelId="{8F1A0FC9-60E3-488C-BCDC-DE4CDAE6A562}">
      <dsp:nvSpPr>
        <dsp:cNvPr id="0" name=""/>
        <dsp:cNvSpPr/>
      </dsp:nvSpPr>
      <dsp:spPr>
        <a:xfrm>
          <a:off x="497" y="1888861"/>
          <a:ext cx="42505" cy="163953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2" y="1890936"/>
        <a:ext cx="38355" cy="163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D5B6D-3E6F-4384-BFBF-BEC97FC1E8AF}">
      <dsp:nvSpPr>
        <dsp:cNvPr id="0" name=""/>
        <dsp:cNvSpPr/>
      </dsp:nvSpPr>
      <dsp:spPr>
        <a:xfrm>
          <a:off x="3391837" y="3111066"/>
          <a:ext cx="3632668" cy="2304978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PROBLEM</a:t>
          </a:r>
          <a:endParaRPr lang="hr-HR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3829" y="3448622"/>
        <a:ext cx="2568684" cy="1629866"/>
      </dsp:txXfrm>
    </dsp:sp>
    <dsp:sp modelId="{51C396CC-522B-4D50-93D9-EAAF148D38B2}">
      <dsp:nvSpPr>
        <dsp:cNvPr id="0" name=""/>
        <dsp:cNvSpPr/>
      </dsp:nvSpPr>
      <dsp:spPr>
        <a:xfrm rot="10800000">
          <a:off x="1440168" y="3888429"/>
          <a:ext cx="1914398" cy="6569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04849-9577-4411-8520-1E10E07F53F6}">
      <dsp:nvSpPr>
        <dsp:cNvPr id="0" name=""/>
        <dsp:cNvSpPr/>
      </dsp:nvSpPr>
      <dsp:spPr>
        <a:xfrm>
          <a:off x="0" y="3240354"/>
          <a:ext cx="2741650" cy="1751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Terminološka neusklađenost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08" y="3291662"/>
        <a:ext cx="2639034" cy="1649167"/>
      </dsp:txXfrm>
    </dsp:sp>
    <dsp:sp modelId="{C14A1FED-7DAB-44C4-A70E-0B44E22BE311}">
      <dsp:nvSpPr>
        <dsp:cNvPr id="0" name=""/>
        <dsp:cNvSpPr/>
      </dsp:nvSpPr>
      <dsp:spPr>
        <a:xfrm rot="13230389">
          <a:off x="1565740" y="2328730"/>
          <a:ext cx="2534975" cy="6569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2211"/>
                <a:satOff val="-812"/>
                <a:lumOff val="6111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12211"/>
                <a:satOff val="-812"/>
                <a:lumOff val="6111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12211"/>
                <a:satOff val="-812"/>
                <a:lumOff val="6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BE23B-771A-445D-8677-016C7C594089}">
      <dsp:nvSpPr>
        <dsp:cNvPr id="0" name=""/>
        <dsp:cNvSpPr/>
      </dsp:nvSpPr>
      <dsp:spPr>
        <a:xfrm>
          <a:off x="360029" y="720079"/>
          <a:ext cx="3451035" cy="1751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2232"/>
                <a:satOff val="-639"/>
                <a:lumOff val="678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12232"/>
                <a:satOff val="-639"/>
                <a:lumOff val="678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12232"/>
                <a:satOff val="-639"/>
                <a:lumOff val="67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Preopćenitost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337" y="771387"/>
        <a:ext cx="3348419" cy="1649167"/>
      </dsp:txXfrm>
    </dsp:sp>
    <dsp:sp modelId="{4CC10097-54D0-416F-B1EA-73294A4D453E}">
      <dsp:nvSpPr>
        <dsp:cNvPr id="0" name=""/>
        <dsp:cNvSpPr/>
      </dsp:nvSpPr>
      <dsp:spPr>
        <a:xfrm rot="16200000">
          <a:off x="4418311" y="1683059"/>
          <a:ext cx="2137523" cy="6569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4422"/>
                <a:satOff val="-1625"/>
                <a:lumOff val="12222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24422"/>
                <a:satOff val="-1625"/>
                <a:lumOff val="12222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24422"/>
                <a:satOff val="-1625"/>
                <a:lumOff val="1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F83EA-8451-4B96-8828-606B51B6A7CE}">
      <dsp:nvSpPr>
        <dsp:cNvPr id="0" name=""/>
        <dsp:cNvSpPr/>
      </dsp:nvSpPr>
      <dsp:spPr>
        <a:xfrm>
          <a:off x="3960448" y="0"/>
          <a:ext cx="3451035" cy="1751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24464"/>
                <a:satOff val="-1278"/>
                <a:lumOff val="1356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24464"/>
                <a:satOff val="-1278"/>
                <a:lumOff val="1356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24464"/>
                <a:satOff val="-1278"/>
                <a:lumOff val="135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Zastarjelost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1756" y="51308"/>
        <a:ext cx="3348419" cy="1649167"/>
      </dsp:txXfrm>
    </dsp:sp>
    <dsp:sp modelId="{8878D751-A8E8-49BF-A5DC-D6731EFBD5DC}">
      <dsp:nvSpPr>
        <dsp:cNvPr id="0" name=""/>
        <dsp:cNvSpPr/>
      </dsp:nvSpPr>
      <dsp:spPr>
        <a:xfrm rot="19517801">
          <a:off x="6420598" y="2460655"/>
          <a:ext cx="2778337" cy="6569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6633"/>
                <a:satOff val="-2437"/>
                <a:lumOff val="18334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36633"/>
                <a:satOff val="-2437"/>
                <a:lumOff val="18334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36633"/>
                <a:satOff val="-2437"/>
                <a:lumOff val="18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AE9A1-D125-472B-B819-A3F3C6F73C92}">
      <dsp:nvSpPr>
        <dsp:cNvPr id="0" name=""/>
        <dsp:cNvSpPr/>
      </dsp:nvSpPr>
      <dsp:spPr>
        <a:xfrm>
          <a:off x="7551357" y="864077"/>
          <a:ext cx="2601770" cy="1751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36696"/>
                <a:satOff val="-1918"/>
                <a:lumOff val="2034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36696"/>
                <a:satOff val="-1918"/>
                <a:lumOff val="2034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36696"/>
                <a:satOff val="-1918"/>
                <a:lumOff val="203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Neusklađenost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02665" y="915385"/>
        <a:ext cx="2499154" cy="1649167"/>
      </dsp:txXfrm>
    </dsp:sp>
    <dsp:sp modelId="{73C5B038-6A49-4069-9AD2-579C233B3AB7}">
      <dsp:nvSpPr>
        <dsp:cNvPr id="0" name=""/>
        <dsp:cNvSpPr/>
      </dsp:nvSpPr>
      <dsp:spPr>
        <a:xfrm rot="61567">
          <a:off x="7030111" y="3976002"/>
          <a:ext cx="1910846" cy="6569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48843"/>
                <a:satOff val="-3250"/>
                <a:lumOff val="24445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48843"/>
                <a:satOff val="-3250"/>
                <a:lumOff val="24445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48843"/>
                <a:satOff val="-3250"/>
                <a:lumOff val="24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28270-DED2-4D79-89D8-B9433E357016}">
      <dsp:nvSpPr>
        <dsp:cNvPr id="0" name=""/>
        <dsp:cNvSpPr/>
      </dsp:nvSpPr>
      <dsp:spPr>
        <a:xfrm>
          <a:off x="7937910" y="3456394"/>
          <a:ext cx="2215217" cy="1751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48928"/>
                <a:satOff val="-2557"/>
                <a:lumOff val="271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48928"/>
                <a:satOff val="-2557"/>
                <a:lumOff val="271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48928"/>
                <a:satOff val="-2557"/>
                <a:lumOff val="271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Pravna praznina</a:t>
          </a: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9218" y="3507702"/>
        <a:ext cx="2112601" cy="164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65104-7AF8-45E8-9840-AF9D713C628D}">
      <dsp:nvSpPr>
        <dsp:cNvPr id="0" name=""/>
        <dsp:cNvSpPr/>
      </dsp:nvSpPr>
      <dsp:spPr>
        <a:xfrm>
          <a:off x="936548" y="0"/>
          <a:ext cx="5417256" cy="5417256"/>
        </a:xfrm>
        <a:prstGeom prst="triangle">
          <a:avLst/>
        </a:prstGeom>
        <a:solidFill>
          <a:srgbClr val="336699">
            <a:alpha val="72157"/>
          </a:srgbClr>
        </a:solidFill>
        <a:ln w="25400" cap="flat" cmpd="sng" algn="ctr">
          <a:noFill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9FF3F-FD01-4B87-8738-464B8ED1E411}">
      <dsp:nvSpPr>
        <dsp:cNvPr id="0" name=""/>
        <dsp:cNvSpPr/>
      </dsp:nvSpPr>
      <dsp:spPr>
        <a:xfrm>
          <a:off x="3600387" y="603594"/>
          <a:ext cx="3521216" cy="4718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UREĐENO PRAVO NA RADNIČKU PARTICIPACIJU</a:t>
          </a:r>
          <a:endParaRPr lang="hr-HR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3423" y="626630"/>
        <a:ext cx="3475144" cy="425821"/>
      </dsp:txXfrm>
    </dsp:sp>
    <dsp:sp modelId="{3AC4CB07-9035-4C5D-8138-E3002EE83057}">
      <dsp:nvSpPr>
        <dsp:cNvPr id="0" name=""/>
        <dsp:cNvSpPr/>
      </dsp:nvSpPr>
      <dsp:spPr>
        <a:xfrm>
          <a:off x="3600387" y="1126417"/>
          <a:ext cx="3521216" cy="843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U PRAVU EU SURADNJA POSLODAVACA  S RADNIČKIM PREDSTAVNICIMA TEMELJNA JE AKTIVNOST U PROVEDBI ZAŠTITE NA RADU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(PRETHODI SVIM ODLUKAMA POSLODAVACA)</a:t>
          </a:r>
          <a:endParaRPr lang="hr-HR" sz="1200" b="1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1555" y="1167585"/>
        <a:ext cx="3438880" cy="760985"/>
      </dsp:txXfrm>
    </dsp:sp>
    <dsp:sp modelId="{71E76529-F244-4C2C-9F6F-492AEDE1D450}">
      <dsp:nvSpPr>
        <dsp:cNvPr id="0" name=""/>
        <dsp:cNvSpPr/>
      </dsp:nvSpPr>
      <dsp:spPr>
        <a:xfrm>
          <a:off x="3600387" y="2109568"/>
          <a:ext cx="3521216" cy="605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rPr>
            <a:t>POSLODAVAC SE MORA SAVJETOVATI S RADNICIMA I NJIHOVIM PREDSTAVNICIMA O SVIM PITANJIMA ZAŠTITE NA RADU</a:t>
          </a:r>
          <a:endParaRPr lang="hr-HR" sz="1200" b="1" kern="1200" dirty="0">
            <a:solidFill>
              <a:srgbClr val="99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9929" y="2139110"/>
        <a:ext cx="3462132" cy="546082"/>
      </dsp:txXfrm>
    </dsp:sp>
    <dsp:sp modelId="{33E78A48-1A7F-47C0-ACEC-89B4B8DABE04}">
      <dsp:nvSpPr>
        <dsp:cNvPr id="0" name=""/>
        <dsp:cNvSpPr/>
      </dsp:nvSpPr>
      <dsp:spPr>
        <a:xfrm>
          <a:off x="3600387" y="2854565"/>
          <a:ext cx="3521216" cy="73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rPr>
            <a:t>SAVJETOVANJE UNAPRIJED I NA VRIJEME O SVAKOJ MJERI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rPr>
            <a:t>(ZAŠTITA NA RADU I ZDRAVLJE)</a:t>
          </a:r>
          <a:endParaRPr lang="hr-HR" sz="1200" b="1" kern="1200" dirty="0">
            <a:solidFill>
              <a:srgbClr val="FF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6278" y="2890456"/>
        <a:ext cx="3449434" cy="663456"/>
      </dsp:txXfrm>
    </dsp:sp>
    <dsp:sp modelId="{4F266460-D6F8-445B-9C14-A9419C2591B7}">
      <dsp:nvSpPr>
        <dsp:cNvPr id="0" name=""/>
        <dsp:cNvSpPr/>
      </dsp:nvSpPr>
      <dsp:spPr>
        <a:xfrm>
          <a:off x="3600404" y="3775749"/>
          <a:ext cx="3567097" cy="1379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POSLODAVAC MORA RADNIČKIM PREDSTAVNICIMA OMOGUĆITI ODGOVARAJUĆE VRIJEME ZA OBNAŠANJE DUŽNOSTI, KAO I NJIHOVO OSPOSOBLJAVANJE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(U RADNO VRIJEME I O TROŠKU POSLODAVCA)</a:t>
          </a:r>
          <a:endParaRPr lang="hr-HR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740" y="3843085"/>
        <a:ext cx="3432425" cy="124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1756C150-3443-4962-BC47-5EB55FA3362E}" type="datetimeFigureOut">
              <a:rPr lang="hr-HR"/>
              <a:pPr>
                <a:defRPr/>
              </a:pPr>
              <a:t>26.11.2018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26DF34E-5762-4CDA-A9B5-7312F5A2803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607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EEF324F8-AF7F-462E-B03E-B27C58A5A38D}" type="datetimeFigureOut">
              <a:rPr lang="hr-HR"/>
              <a:pPr>
                <a:defRPr/>
              </a:pPr>
              <a:t>26.11.2018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DF06F66-A84F-4539-9DDC-54A6DC58692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586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443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2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75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61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170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1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4070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521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sz="11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869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sz="11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6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537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883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42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sz="11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496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217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06F66-A84F-4539-9DDC-54A6DC586924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45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 noEditPoints="1"/>
          </p:cNvSpPr>
          <p:nvPr/>
        </p:nvSpPr>
        <p:spPr bwMode="auto">
          <a:xfrm>
            <a:off x="3805238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6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33375"/>
            <a:ext cx="24447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1924" y="2988939"/>
            <a:ext cx="9917359" cy="8801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0"/>
          </p:nvPr>
        </p:nvSpPr>
        <p:spPr>
          <a:xfrm>
            <a:off x="234280" y="6021288"/>
            <a:ext cx="3384550" cy="647700"/>
          </a:xfrm>
          <a:prstGeom prst="rect">
            <a:avLst/>
          </a:prstGeom>
        </p:spPr>
        <p:txBody>
          <a:bodyPr/>
          <a:lstStyle>
            <a:lvl2pPr marL="273050" indent="0">
              <a:buNone/>
              <a:defRPr b="1">
                <a:solidFill>
                  <a:srgbClr val="002060"/>
                </a:solidFill>
                <a:latin typeface="Book Antiqua" panose="02040602050305030304" pitchFamily="18" charset="0"/>
              </a:defRPr>
            </a:lvl2pPr>
          </a:lstStyle>
          <a:p>
            <a:pPr lvl="1"/>
            <a:endParaRPr lang="hr-HR" dirty="0"/>
          </a:p>
        </p:txBody>
      </p:sp>
      <p:sp>
        <p:nvSpPr>
          <p:cNvPr id="11" name="Rezervirano mjesto teksta 9"/>
          <p:cNvSpPr>
            <a:spLocks noGrp="1"/>
          </p:cNvSpPr>
          <p:nvPr>
            <p:ph type="body" sz="quarter" idx="11"/>
          </p:nvPr>
        </p:nvSpPr>
        <p:spPr>
          <a:xfrm>
            <a:off x="8614692" y="6021288"/>
            <a:ext cx="3384550" cy="647700"/>
          </a:xfrm>
          <a:prstGeom prst="rect">
            <a:avLst/>
          </a:prstGeom>
        </p:spPr>
        <p:txBody>
          <a:bodyPr/>
          <a:lstStyle>
            <a:lvl2pPr marL="273050" indent="0">
              <a:buNone/>
              <a:defRPr b="1">
                <a:solidFill>
                  <a:srgbClr val="002060"/>
                </a:solidFill>
                <a:latin typeface="Book Antiqua" panose="02040602050305030304" pitchFamily="18" charset="0"/>
              </a:defRPr>
            </a:lvl2pPr>
          </a:lstStyle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638689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 userDrawn="1"/>
        </p:nvCxnSpPr>
        <p:spPr>
          <a:xfrm>
            <a:off x="622300" y="836613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4" y="1828800"/>
            <a:ext cx="9753600" cy="4696544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942284" y="64304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10855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 userDrawn="1"/>
        </p:nvCxnSpPr>
        <p:spPr>
          <a:xfrm>
            <a:off x="11555413" y="333375"/>
            <a:ext cx="73025" cy="629602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333375"/>
            <a:ext cx="5143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335346" y="2132856"/>
            <a:ext cx="844353" cy="3175248"/>
          </a:xfrm>
          <a:prstGeom prst="rect">
            <a:avLst/>
          </a:prstGeom>
        </p:spPr>
        <p:txBody>
          <a:bodyPr vert="eaVert"/>
          <a:lstStyle>
            <a:lvl1pPr algn="ctr"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08836" y="548680"/>
            <a:ext cx="8917338" cy="5486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29540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341884" y="3605798"/>
            <a:ext cx="9917359" cy="8801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61764" y="6165304"/>
            <a:ext cx="3724670" cy="4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Mjesto, datum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6" y="394126"/>
            <a:ext cx="2963706" cy="1522706"/>
          </a:xfrm>
          <a:prstGeom prst="rect">
            <a:avLst/>
          </a:prstGeom>
        </p:spPr>
      </p:pic>
      <p:sp>
        <p:nvSpPr>
          <p:cNvPr id="6" name="Pravokutnik 5"/>
          <p:cNvSpPr/>
          <p:nvPr userDrawn="1"/>
        </p:nvSpPr>
        <p:spPr>
          <a:xfrm>
            <a:off x="6886500" y="3356992"/>
            <a:ext cx="45719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hr-HR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 userDrawn="1"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726260" y="56696"/>
            <a:ext cx="2088232" cy="624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77788" y="764704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74050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01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Pravokutnik 9"/>
          <p:cNvSpPr/>
          <p:nvPr userDrawn="1"/>
        </p:nvSpPr>
        <p:spPr>
          <a:xfrm>
            <a:off x="2422004" y="4149080"/>
            <a:ext cx="3622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Prilaz</a:t>
            </a: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Ivana </a:t>
            </a:r>
            <a:r>
              <a:rPr lang="it-IT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Visina</a:t>
            </a: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1-3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 </a:t>
            </a:r>
            <a:r>
              <a:rPr lang="it-IT" dirty="0" err="1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endParaRPr lang="it-IT" dirty="0" smtClean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</a:t>
            </a:r>
            <a:r>
              <a:rPr lang="hr-HR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+385 1 6459 220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Fax.: +385 1 6459 221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ravnateljstvo@zuznr.hr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http://www.zuznr.hr</a:t>
            </a:r>
            <a:endParaRPr lang="hr-HR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836712"/>
            <a:ext cx="2686003" cy="13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Naslov 1"/>
          <p:cNvSpPr>
            <a:spLocks noGrp="1"/>
          </p:cNvSpPr>
          <p:nvPr>
            <p:ph type="title" hasCustomPrompt="1"/>
          </p:nvPr>
        </p:nvSpPr>
        <p:spPr>
          <a:xfrm>
            <a:off x="4897897" y="169562"/>
            <a:ext cx="2088232" cy="523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77788" y="764704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85733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05780" y="764704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4882658" y="132566"/>
            <a:ext cx="2088232" cy="560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60648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 hasCustomPrompt="1"/>
          </p:nvPr>
        </p:nvSpPr>
        <p:spPr>
          <a:xfrm>
            <a:off x="4942284" y="77556"/>
            <a:ext cx="2088232" cy="570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8" name="Ravni poveznik 7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26809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1216792"/>
            <a:ext cx="3886200" cy="35076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4" y="1124744"/>
            <a:ext cx="5638800" cy="5047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9" name="Ravni poveznik 8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09533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1268760"/>
            <a:ext cx="3886200" cy="3744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1268760"/>
            <a:ext cx="5638800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5820" y="5152738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15952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 2"/>
          <p:cNvSpPr>
            <a:spLocks noEditPoints="1"/>
          </p:cNvSpPr>
          <p:nvPr userDrawn="1"/>
        </p:nvSpPr>
        <p:spPr bwMode="auto">
          <a:xfrm>
            <a:off x="3805238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4"/>
          <p:cNvCxnSpPr/>
          <p:nvPr userDrawn="1"/>
        </p:nvCxnSpPr>
        <p:spPr>
          <a:xfrm>
            <a:off x="622300" y="723900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2284" y="64304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370890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4" y="1828800"/>
            <a:ext cx="9753600" cy="4696544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Naslov 1"/>
          <p:cNvSpPr>
            <a:spLocks noGrp="1"/>
          </p:cNvSpPr>
          <p:nvPr>
            <p:ph type="title" hasCustomPrompt="1"/>
          </p:nvPr>
        </p:nvSpPr>
        <p:spPr>
          <a:xfrm>
            <a:off x="4870276" y="58953"/>
            <a:ext cx="2088232" cy="58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cxnSp>
        <p:nvCxnSpPr>
          <p:cNvPr id="8" name="Ravni poveznik 7"/>
          <p:cNvCxnSpPr/>
          <p:nvPr userDrawn="1"/>
        </p:nvCxnSpPr>
        <p:spPr>
          <a:xfrm>
            <a:off x="477788" y="692696"/>
            <a:ext cx="112332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95021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11423004" y="2132856"/>
            <a:ext cx="666624" cy="3175248"/>
          </a:xfrm>
          <a:prstGeom prst="rect">
            <a:avLst/>
          </a:prstGeom>
        </p:spPr>
        <p:txBody>
          <a:bodyPr vert="eaVert"/>
          <a:lstStyle>
            <a:lvl1pPr algn="ctr">
              <a:defRPr sz="36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08836" y="548680"/>
            <a:ext cx="8917338" cy="5486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cxnSp>
        <p:nvCxnSpPr>
          <p:cNvPr id="10" name="Ravni poveznik 9"/>
          <p:cNvCxnSpPr/>
          <p:nvPr userDrawn="1"/>
        </p:nvCxnSpPr>
        <p:spPr>
          <a:xfrm>
            <a:off x="11350996" y="372818"/>
            <a:ext cx="72008" cy="629674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0271" y="653312"/>
            <a:ext cx="792088" cy="4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22225"/>
            <a:ext cx="1218565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ravokutnik 2"/>
          <p:cNvSpPr>
            <a:spLocks noChangeArrowheads="1"/>
          </p:cNvSpPr>
          <p:nvPr userDrawn="1"/>
        </p:nvSpPr>
        <p:spPr bwMode="auto">
          <a:xfrm>
            <a:off x="2422525" y="4149725"/>
            <a:ext cx="3622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sr-Latn-R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Prilaz</a:t>
            </a: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Ivana </a:t>
            </a:r>
            <a:r>
              <a:rPr lang="it-IT" altLang="sr-Latn-R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Visina</a:t>
            </a: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sr-Latn-R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1-3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 </a:t>
            </a:r>
            <a:r>
              <a:rPr lang="it-IT" altLang="sr-Latn-RS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endParaRPr lang="it-IT" altLang="sr-Latn-RS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</a:t>
            </a:r>
            <a:r>
              <a:rPr lang="hr-HR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+385 1 6459 220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Fax.: +385 1 6459 221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ravnateljstvo@zuznr.hr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http://www.zuznr.hr</a:t>
            </a:r>
            <a:endParaRPr lang="hr-HR" altLang="sr-Latn-RS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20713"/>
            <a:ext cx="3168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154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163"/>
            <a:ext cx="12185650" cy="685800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ravokutnik 2"/>
          <p:cNvSpPr>
            <a:spLocks noChangeArrowheads="1"/>
          </p:cNvSpPr>
          <p:nvPr userDrawn="1"/>
        </p:nvSpPr>
        <p:spPr bwMode="auto">
          <a:xfrm>
            <a:off x="1054100" y="3716338"/>
            <a:ext cx="36226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Prilaz Ivana Visina br. 1-3</a:t>
            </a:r>
          </a:p>
          <a:p>
            <a:pPr eaLnBrk="1" hangingPunct="1">
              <a:defRPr/>
            </a:pP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 Zagreb</a:t>
            </a:r>
          </a:p>
          <a:p>
            <a:pPr eaLnBrk="1" hangingPunct="1">
              <a:defRPr/>
            </a:pP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</a:t>
            </a:r>
            <a:r>
              <a:rPr lang="hr-HR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+385 1 6459 220</a:t>
            </a:r>
          </a:p>
          <a:p>
            <a:pPr eaLnBrk="1" hangingPunct="1">
              <a:defRPr/>
            </a:pP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Fax.: +385 1 6459 221</a:t>
            </a:r>
          </a:p>
          <a:p>
            <a:pPr eaLnBrk="1" hangingPunct="1">
              <a:defRPr/>
            </a:pP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ravnateljstvo@zuznr.hr</a:t>
            </a:r>
          </a:p>
          <a:p>
            <a:pPr eaLnBrk="1" hangingPunct="1">
              <a:defRPr/>
            </a:pPr>
            <a:r>
              <a:rPr lang="it-IT" altLang="sr-Latn-RS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http://www.zuznr.hr</a:t>
            </a:r>
            <a:endParaRPr lang="hr-HR" altLang="sr-Latn-RS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13100"/>
            <a:ext cx="70993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171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ni poveznik 4"/>
          <p:cNvCxnSpPr/>
          <p:nvPr userDrawn="1"/>
        </p:nvCxnSpPr>
        <p:spPr>
          <a:xfrm>
            <a:off x="622300" y="723900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4942284" y="50404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0241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 userDrawn="1"/>
        </p:nvCxnSpPr>
        <p:spPr>
          <a:xfrm>
            <a:off x="622300" y="706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4798268" y="64304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27675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ni poveznik 2"/>
          <p:cNvCxnSpPr/>
          <p:nvPr userDrawn="1"/>
        </p:nvCxnSpPr>
        <p:spPr>
          <a:xfrm>
            <a:off x="622300" y="715963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942284" y="50060"/>
            <a:ext cx="2088232" cy="763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08554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6" name="Ravni poveznik 5"/>
          <p:cNvCxnSpPr/>
          <p:nvPr userDrawn="1"/>
        </p:nvCxnSpPr>
        <p:spPr>
          <a:xfrm>
            <a:off x="622300" y="72548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1216792"/>
            <a:ext cx="3886200" cy="35076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4" y="1124744"/>
            <a:ext cx="5638800" cy="5047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416271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6" name="Ravni poveznik 5"/>
          <p:cNvCxnSpPr/>
          <p:nvPr userDrawn="1"/>
        </p:nvCxnSpPr>
        <p:spPr>
          <a:xfrm>
            <a:off x="622300" y="717550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1268760"/>
            <a:ext cx="3886200" cy="3744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1268760"/>
            <a:ext cx="5638800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5820" y="5152738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6247842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 userDrawn="1"/>
        </p:nvSpPr>
        <p:spPr bwMode="auto">
          <a:xfrm>
            <a:off x="3808413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8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15487" r="20615" b="3888"/>
          <a:stretch/>
        </p:blipFill>
        <p:spPr>
          <a:xfrm>
            <a:off x="8470676" y="620688"/>
            <a:ext cx="3240360" cy="4680520"/>
          </a:xfrm>
          <a:prstGeom prst="rect">
            <a:avLst/>
          </a:prstGeom>
        </p:spPr>
      </p:pic>
      <p:sp>
        <p:nvSpPr>
          <p:cNvPr id="15364" name="TekstniOkvir 6"/>
          <p:cNvSpPr txBox="1">
            <a:spLocks noChangeArrowheads="1"/>
          </p:cNvSpPr>
          <p:nvPr/>
        </p:nvSpPr>
        <p:spPr bwMode="auto">
          <a:xfrm>
            <a:off x="1629916" y="2898810"/>
            <a:ext cx="82809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ANALIZA PROPISA U PODRUČJU ZAŠTITE NA RADU I PRIJEDLOZI PROMJENA</a:t>
            </a:r>
            <a:endParaRPr lang="hr-HR" altLang="sr-Latn-RS" sz="4000" b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niOkvir 6"/>
          <p:cNvSpPr txBox="1">
            <a:spLocks noChangeArrowheads="1"/>
          </p:cNvSpPr>
          <p:nvPr/>
        </p:nvSpPr>
        <p:spPr bwMode="auto">
          <a:xfrm>
            <a:off x="3846865" y="6193185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hr-HR" altLang="sr-Latn-RS" sz="2000" b="1" i="1" dirty="0" smtClean="0">
                <a:solidFill>
                  <a:srgbClr val="3C529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Zagreb, 6. prosinca 2018.</a:t>
            </a:r>
            <a:endParaRPr lang="hr-HR" altLang="sr-Latn-RS" sz="2000" b="1" i="1" dirty="0">
              <a:solidFill>
                <a:srgbClr val="3C529B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kstniOkvir 6"/>
          <p:cNvSpPr txBox="1">
            <a:spLocks noChangeArrowheads="1"/>
          </p:cNvSpPr>
          <p:nvPr/>
        </p:nvSpPr>
        <p:spPr bwMode="auto">
          <a:xfrm>
            <a:off x="7102524" y="5229200"/>
            <a:ext cx="475252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2400" b="1" i="1" dirty="0" smtClean="0">
                <a:solidFill>
                  <a:srgbClr val="3C529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mr. </a:t>
            </a:r>
            <a:r>
              <a:rPr lang="hr-HR" altLang="sr-Latn-RS" sz="2400" b="1" i="1" dirty="0" err="1" smtClean="0">
                <a:solidFill>
                  <a:srgbClr val="3C529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sig</a:t>
            </a:r>
            <a:r>
              <a:rPr lang="hr-HR" altLang="sr-Latn-RS" sz="2400" b="1" i="1" dirty="0" smtClean="0">
                <a:solidFill>
                  <a:srgbClr val="3C529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 Vitomir Begović, ravnatelj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426" y="404664"/>
            <a:ext cx="1511939" cy="15119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1764" y="6165304"/>
            <a:ext cx="11603272" cy="0"/>
          </a:xfrm>
          <a:prstGeom prst="line">
            <a:avLst/>
          </a:prstGeom>
          <a:ln w="25400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 za promjenu propisa (III)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77788" y="1157843"/>
            <a:ext cx="10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obavljanju poslova zaštite na radu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(N.N., br. 112/14., 43/15.,72/15. i 140/15.):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89756" y="2852936"/>
            <a:ext cx="111612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2. dodati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stavak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da stručnjak zaštite na radu mora imati dokaz o stečenim znanjima iz područja osnovnih andragoških znanja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(radi usklađivanja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30., st. 2. Zakona o zaštiti na radu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2. dodati novi stavak i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da stručnjak zaštite na radu mora biti zaposlen u punom radnom 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vremenu</a:t>
            </a:r>
            <a:r>
              <a:rPr lang="hr-HR" sz="2200" i="1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 za promjenu propisa (IV)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49796" y="1157843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pregledu i ispitivanju radne opreme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(N.N., br. 16/16.):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89756" y="2492896"/>
            <a:ext cx="1116124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10., st. 5. - izmijeniti na način da isti glasi: „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Zaključnu ocjenu zapisnika vlastoručno potpisuje nositelj ovlaštenja, odnosno osoba zaposlena kod ovlaštene osobe koja ispunjava propisane uvjete za dobivanje ovlaštenja za ispitivanje radne opreme, prema propisu o ovlaštenjima za poslove zaštite na radu, odnosno stručnjak zaštite na radu sa završenim studijem u polju strojarstva i/ili elektrotehnike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tko sve može provoditi ispitivanja, odnosno utvrditi potrebnu stručnu spremu.</a:t>
            </a:r>
          </a:p>
        </p:txBody>
      </p:sp>
    </p:spTree>
    <p:extLst>
      <p:ext uri="{BB962C8B-B14F-4D97-AF65-F5344CB8AC3E}">
        <p14:creationId xmlns:p14="http://schemas.microsoft.com/office/powerpoint/2010/main" val="17356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 za promjenu propisa (V)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49796" y="1157843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ispitivanju radnog okoliša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(N.N., br. 16/16.):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89756" y="2276872"/>
            <a:ext cx="111612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9., st. 5. – izmijeniti na način da isti glasi: „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Zaključnu ocjenu zapisnika vlastoručno potpisuje nositelj ovlaštenja, odnosno osoba zaposlena kod ovlaštene osobe koja ispunjava propisane uvjete za dobivanje ovlaštenja za ispitivanje fizikalnih, kemijskih ili bioloških čimbenika u radnom okolišu, prema propisu o ovlaštenjima za poslove zaštite na radu, odnosno za ispitivanje fizikalnih čimbenika: stručnjak zaštite na radu sa završenim studijem u polju strojarstva, fizike ili elektrotehnike, a za ispitivanje kemijskih i bioloških čimbenika: stručnjak zaštite na radu sa završenim studijem u polju kemije ili kemijskog inženjerstva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tko sve može provoditi ispitivanja, odnosno utvrditi potrebnu stručnu spremu.</a:t>
            </a:r>
          </a:p>
        </p:txBody>
      </p:sp>
    </p:spTree>
    <p:extLst>
      <p:ext uri="{BB962C8B-B14F-4D97-AF65-F5344CB8AC3E}">
        <p14:creationId xmlns:p14="http://schemas.microsoft.com/office/powerpoint/2010/main" val="38994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 za promjenu propisa (VI)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49796" y="1424756"/>
            <a:ext cx="108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pl-PL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izradi procjene rizika </a:t>
            </a: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(N.N., br. 112/14.):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89756" y="3501008"/>
            <a:ext cx="676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Preciznije </a:t>
            </a:r>
            <a:r>
              <a:rPr lang="hr-HR" sz="24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definirati poslove s malim i velikim rizicima (u skladu </a:t>
            </a: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24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8., st. 2. i 3. Pravilnika o izradi procjene rizika</a:t>
            </a: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08" y="1947976"/>
            <a:ext cx="4718284" cy="46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propis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50068" y="1268672"/>
            <a:ext cx="108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Informacijskom sustavu zaštite na radu</a:t>
            </a:r>
            <a:r>
              <a:rPr lang="pl-PL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05752" y="301009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5351" b="8000"/>
          <a:stretch/>
        </p:blipFill>
        <p:spPr>
          <a:xfrm>
            <a:off x="205752" y="3140968"/>
            <a:ext cx="5736615" cy="338437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053516" y="2859613"/>
            <a:ext cx="5225471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bveze ovlaštenih osoba i poslodavaca</a:t>
            </a: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određenih podataka</a:t>
            </a: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Pruža kvalitetniji uvid u organizaciju i provedbu mjera zaštite na radu te nadzor</a:t>
            </a: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878389" y="1052736"/>
            <a:ext cx="57606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Sustavno pratiti stanje u zaštiti na radu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Donijeti i kompletirati sve propise u području zaštite na radu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Izvršiti određene izmjene i dopune postojećih propisa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Kontinuirano provoditi procjenu učinaka propisa i različitih oblika edukacije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Uključiti NV ZNR u aktivnosti </a:t>
            </a: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skladu s </a:t>
            </a:r>
            <a:r>
              <a:rPr lang="hr-HR" sz="24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propisanim nadležnostima</a:t>
            </a: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"/>
          <a:stretch/>
        </p:blipFill>
        <p:spPr>
          <a:xfrm>
            <a:off x="621804" y="2132281"/>
            <a:ext cx="5038595" cy="39604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8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57908" y="1772816"/>
            <a:ext cx="92170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303138"/>
            <a:ext cx="6386876" cy="479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dalje u primjeni propisa?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25860" y="260648"/>
            <a:ext cx="10801200" cy="864096"/>
          </a:xfrm>
        </p:spPr>
        <p:txBody>
          <a:bodyPr>
            <a:noAutofit/>
          </a:bodyPr>
          <a:lstStyle/>
          <a:p>
            <a:pPr algn="ctr"/>
            <a:r>
              <a:rPr lang="hr-HR" sz="3200" cap="none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Direktiva 89/391/EEZ i brojne pojedine smjernice</a:t>
            </a:r>
            <a:endParaRPr lang="hr-HR" sz="3200" cap="none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0" y="1412776"/>
            <a:ext cx="3101127" cy="17687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2840621904"/>
              </p:ext>
            </p:extLst>
          </p:nvPr>
        </p:nvGraphicFramePr>
        <p:xfrm>
          <a:off x="1989956" y="90872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1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202996" y="5679920"/>
            <a:ext cx="4053194" cy="724602"/>
          </a:xfrm>
          <a:prstGeom prst="roundRect">
            <a:avLst>
              <a:gd name="adj" fmla="val 8867"/>
            </a:avLst>
          </a:prstGeom>
          <a:solidFill>
            <a:srgbClr val="C0C0C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89448" y="4581128"/>
            <a:ext cx="4053194" cy="830997"/>
          </a:xfrm>
          <a:prstGeom prst="roundRect">
            <a:avLst>
              <a:gd name="adj" fmla="val 8867"/>
            </a:avLst>
          </a:prstGeom>
          <a:solidFill>
            <a:srgbClr val="C0C0C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6" name="Rounded Rectangle 25"/>
          <p:cNvSpPr/>
          <p:nvPr/>
        </p:nvSpPr>
        <p:spPr>
          <a:xfrm>
            <a:off x="4189448" y="3149973"/>
            <a:ext cx="4053194" cy="1200328"/>
          </a:xfrm>
          <a:prstGeom prst="roundRect">
            <a:avLst>
              <a:gd name="adj" fmla="val 8867"/>
            </a:avLst>
          </a:prstGeom>
          <a:solidFill>
            <a:srgbClr val="C0C0C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5" name="Rounded Rectangle 24"/>
          <p:cNvSpPr/>
          <p:nvPr/>
        </p:nvSpPr>
        <p:spPr>
          <a:xfrm>
            <a:off x="477788" y="3460507"/>
            <a:ext cx="3024336" cy="657076"/>
          </a:xfrm>
          <a:prstGeom prst="roundRect">
            <a:avLst/>
          </a:prstGeom>
          <a:solidFill>
            <a:srgbClr val="33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50229" y="1268760"/>
            <a:ext cx="4476431" cy="42473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4" name="Rounded Rectangle 23"/>
          <p:cNvSpPr/>
          <p:nvPr/>
        </p:nvSpPr>
        <p:spPr>
          <a:xfrm>
            <a:off x="8785572" y="2924945"/>
            <a:ext cx="3024336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>
              <a:solidFill>
                <a:srgbClr val="C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89448" y="2144539"/>
            <a:ext cx="4053194" cy="724602"/>
          </a:xfrm>
          <a:prstGeom prst="roundRect">
            <a:avLst>
              <a:gd name="adj" fmla="val 8867"/>
            </a:avLst>
          </a:prstGeom>
          <a:solidFill>
            <a:srgbClr val="C0C0C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2" name="Rounded Rectangle 11"/>
          <p:cNvSpPr/>
          <p:nvPr/>
        </p:nvSpPr>
        <p:spPr>
          <a:xfrm>
            <a:off x="477788" y="2492896"/>
            <a:ext cx="3024336" cy="657076"/>
          </a:xfrm>
          <a:prstGeom prst="roundRect">
            <a:avLst/>
          </a:prstGeom>
          <a:solidFill>
            <a:srgbClr val="33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442" y="1302781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razina/tvrtka, ustanova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6415" y="2564443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Poslodavac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5112" y="355821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 dirty="0">
                <a:solidFill>
                  <a:schemeClr val="bg1"/>
                </a:solidFill>
              </a:rPr>
              <a:t>Sindikat/i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6993" y="2268414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Radničko vijeće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513" y="3149972"/>
            <a:ext cx="2576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Povjerenik/ci – koordinator/i radnika za ZNR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3792" y="4581129"/>
            <a:ext cx="3485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Predstavnik radnika u </a:t>
            </a:r>
            <a:endParaRPr lang="hr-HR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r-HR" sz="2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hr-HR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UV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6870" y="5764965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 dirty="0">
                <a:solidFill>
                  <a:schemeClr val="tx1">
                    <a:lumMod val="50000"/>
                  </a:schemeClr>
                </a:solidFill>
              </a:rPr>
              <a:t>Skupovi radnika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4623" y="3053630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ZNR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81944" y="260648"/>
            <a:ext cx="9927964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hr-HR" sz="2600" cap="none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Institucionalni uvjeti za socijalni dijalog u području ZNR u RH</a:t>
            </a:r>
            <a:endParaRPr lang="hr-HR" sz="2600" cap="none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jeni pravokutnik 17"/>
          <p:cNvSpPr/>
          <p:nvPr/>
        </p:nvSpPr>
        <p:spPr>
          <a:xfrm>
            <a:off x="9046740" y="4452083"/>
            <a:ext cx="2177177" cy="2177177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5775541"/>
              <a:satOff val="8488"/>
              <a:lumOff val="684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Zaobljeni pravokutnik 16"/>
          <p:cNvSpPr/>
          <p:nvPr/>
        </p:nvSpPr>
        <p:spPr>
          <a:xfrm>
            <a:off x="693812" y="908720"/>
            <a:ext cx="2177177" cy="2177177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1551081"/>
              <a:satOff val="16975"/>
              <a:lumOff val="1368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41884" y="217159"/>
            <a:ext cx="10441160" cy="504056"/>
          </a:xfrm>
        </p:spPr>
        <p:txBody>
          <a:bodyPr>
            <a:noAutofit/>
          </a:bodyPr>
          <a:lstStyle/>
          <a:p>
            <a:pPr algn="ctr"/>
            <a:r>
              <a:rPr lang="hr-HR" sz="3200" cap="none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Unapređivanje socijalnog dijaloga u ZNR</a:t>
            </a:r>
            <a:endParaRPr lang="hr-HR" sz="3200" cap="none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2422004" y="2132856"/>
            <a:ext cx="6723869" cy="3888432"/>
            <a:chOff x="7218487" y="1855827"/>
            <a:chExt cx="2790553" cy="3088151"/>
          </a:xfrm>
          <a:scene3d>
            <a:camera prst="orthographicFront"/>
            <a:lightRig rig="threePt" dir="t"/>
          </a:scene3d>
        </p:grpSpPr>
        <p:sp>
          <p:nvSpPr>
            <p:cNvPr id="15" name="Zaobljeni pravokutnik 14"/>
            <p:cNvSpPr/>
            <p:nvPr/>
          </p:nvSpPr>
          <p:spPr>
            <a:xfrm>
              <a:off x="7218487" y="1855827"/>
              <a:ext cx="2790553" cy="3088151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noFill/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jeni pravokutnik 4"/>
            <p:cNvSpPr/>
            <p:nvPr/>
          </p:nvSpPr>
          <p:spPr>
            <a:xfrm>
              <a:off x="7300220" y="1937560"/>
              <a:ext cx="2627087" cy="29246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MOGUĆNOST POVOLJNIJEG UREĐENJA I PROŠIRENJA ODREĐENIH PITANJA ZAŠTITE NA RADU KOLEKTIVNIM </a:t>
              </a:r>
              <a:r>
                <a:rPr lang="hr-H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UGOVOROM, </a:t>
              </a:r>
              <a:r>
                <a:rPr lang="hr-H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SPORAZUMOM RADNIČKOG VIJEĆA S POSLODAVCEM I INTERNIM </a:t>
              </a:r>
              <a:r>
                <a:rPr lang="hr-H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AKTIMA</a:t>
              </a:r>
              <a:endParaRPr lang="hr-HR" sz="2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6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3251" r="24800" b="2751"/>
          <a:stretch>
            <a:fillRect/>
          </a:stretch>
        </p:blipFill>
        <p:spPr bwMode="auto">
          <a:xfrm>
            <a:off x="8758708" y="4256882"/>
            <a:ext cx="1689908" cy="260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269876" y="260648"/>
            <a:ext cx="100091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zaštiti  na radu  i drugi propisi od 1996. do 2018. godine</a:t>
            </a:r>
            <a:endParaRPr lang="hr-HR" sz="24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61764" y="1720840"/>
            <a:ext cx="11809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Donesena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2 nova Zakona o zaštiti na radu; prvi 1996.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godine,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 drugi 2014. godine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Doneseno 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5 izmjena i dopuna Zakona, 2 Uredbe i 3 ispravke Zakona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prosjeku svake 3 godine interveniralo se u ovaj temeljni Zakon u području zaštite na radu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Zakonodavna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hiperaktivnost, izostalo donošenje pratećih podzakonskih akata ili njihovo usklađivanje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Niz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problema u primjeni propisa za sve dionike; poslodavce, radnike, stručnjake, inspektore i pravosuđe</a:t>
            </a:r>
          </a:p>
        </p:txBody>
      </p:sp>
    </p:spTree>
    <p:extLst>
      <p:ext uri="{BB962C8B-B14F-4D97-AF65-F5344CB8AC3E}">
        <p14:creationId xmlns:p14="http://schemas.microsoft.com/office/powerpoint/2010/main" val="11335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4032" y="1196752"/>
            <a:ext cx="7776864" cy="20162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3" name="Rounded Rectangle 2"/>
          <p:cNvSpPr/>
          <p:nvPr/>
        </p:nvSpPr>
        <p:spPr>
          <a:xfrm>
            <a:off x="3718148" y="4077072"/>
            <a:ext cx="5616624" cy="13639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41884" y="217159"/>
            <a:ext cx="10441160" cy="50405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Radni sporovi u znr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16" name="Zaobljeni pravokutnik 4"/>
          <p:cNvSpPr/>
          <p:nvPr/>
        </p:nvSpPr>
        <p:spPr>
          <a:xfrm>
            <a:off x="3214092" y="1522900"/>
            <a:ext cx="6872314" cy="1363928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hr-H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Nema neriješenih sporova, već samo onih koji se ne rješavaju.</a:t>
            </a:r>
            <a:endParaRPr lang="hr-HR" sz="3200" b="1" kern="1200" dirty="0"/>
          </a:p>
        </p:txBody>
      </p:sp>
      <p:sp>
        <p:nvSpPr>
          <p:cNvPr id="9" name="Zaobljeni pravokutnik 4"/>
          <p:cNvSpPr/>
          <p:nvPr/>
        </p:nvSpPr>
        <p:spPr>
          <a:xfrm>
            <a:off x="3126307" y="4077072"/>
            <a:ext cx="6872314" cy="1363928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hr-HR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UMJESTO SUDSKE PARNICE,</a:t>
            </a:r>
          </a:p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hr-HR" sz="3200" b="1" kern="1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RJEŠENJE JE MIRENJE!</a:t>
            </a:r>
            <a:endParaRPr lang="hr-HR" sz="3200" b="1" kern="12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789040"/>
            <a:ext cx="2857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12025336" cy="500289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NACIONALNE KAMPANJE U ZNR </a:t>
            </a:r>
            <a:r>
              <a:rPr lang="hr-HR" dirty="0" smtClean="0">
                <a:solidFill>
                  <a:srgbClr val="002060"/>
                </a:solidFill>
              </a:rPr>
              <a:t>2016.-</a:t>
            </a:r>
            <a:r>
              <a:rPr lang="hr-HR" dirty="0" smtClean="0">
                <a:solidFill>
                  <a:srgbClr val="002060"/>
                </a:solidFill>
              </a:rPr>
              <a:t>2021.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" y="1268760"/>
            <a:ext cx="6425509" cy="507231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052736"/>
            <a:ext cx="5040560" cy="50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1" y="476672"/>
            <a:ext cx="2952328" cy="2330574"/>
          </a:xfrm>
          <a:prstGeom prst="rect">
            <a:avLst/>
          </a:prstGeom>
        </p:spPr>
      </p:pic>
      <p:sp>
        <p:nvSpPr>
          <p:cNvPr id="5" name="TekstniOkvir 3"/>
          <p:cNvSpPr txBox="1">
            <a:spLocks noChangeArrowheads="1"/>
          </p:cNvSpPr>
          <p:nvPr/>
        </p:nvSpPr>
        <p:spPr bwMode="auto">
          <a:xfrm>
            <a:off x="3142084" y="5949280"/>
            <a:ext cx="4680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altLang="sr-Latn-RS" sz="3600" b="1" dirty="0">
                <a:solidFill>
                  <a:srgbClr val="C30024"/>
                </a:solidFill>
                <a:latin typeface="Monotype Corsiva" panose="03010101010201010101" pitchFamily="66" charset="0"/>
              </a:rPr>
              <a:t>Zaštita na radu je prva!</a:t>
            </a:r>
          </a:p>
        </p:txBody>
      </p:sp>
    </p:spTree>
    <p:extLst>
      <p:ext uri="{BB962C8B-B14F-4D97-AF65-F5344CB8AC3E}">
        <p14:creationId xmlns:p14="http://schemas.microsoft.com/office/powerpoint/2010/main" val="12062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701924" y="260648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Priprema, procedura i donošenje propisa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236457431"/>
              </p:ext>
            </p:extLst>
          </p:nvPr>
        </p:nvGraphicFramePr>
        <p:xfrm>
          <a:off x="1053852" y="996809"/>
          <a:ext cx="1012686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88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788" y="908720"/>
            <a:ext cx="113052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iz nadležnosti Ministarstva zdravstva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701924" y="260648"/>
            <a:ext cx="9145016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stanja normativnih akata važnih za ZNR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77788" y="1988840"/>
            <a:ext cx="11161240" cy="379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procedura i donošenje (rok 2014.g.):</a:t>
            </a: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pružanju prve pomoći radnicima na radu (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N.N.,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br. 56/83.) – </a:t>
            </a:r>
            <a:r>
              <a:rPr lang="hr-HR" sz="22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snazi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poslovima s posebnim uvjetima rada (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N.N.,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br. 5/84.) – </a:t>
            </a:r>
            <a:r>
              <a:rPr lang="hr-HR" sz="22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snazi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mjerama, pravilima, postupcima i aktivnostima zaštite na radu radnika koji su izloženi </a:t>
            </a:r>
            <a:r>
              <a:rPr lang="hr-HR" sz="2200" dirty="0" err="1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statodinamičkim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psihofiziološkim i drugim naporima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najmanjem  broju sati koje specijalist  medicine rada mora provesti na mjestu rada</a:t>
            </a:r>
          </a:p>
          <a:p>
            <a:pPr>
              <a:lnSpc>
                <a:spcPct val="90000"/>
              </a:lnSpc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110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788" y="908720"/>
            <a:ext cx="11305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zaštiti na radu (NN, br. 71/14.,118/14., 94/18. </a:t>
            </a:r>
            <a:r>
              <a:rPr lang="hr-HR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96/18.)</a:t>
            </a:r>
            <a:endParaRPr lang="hr-HR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629916" y="270723"/>
            <a:ext cx="9361040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stanja normativnih akata iz područja ZNR (I)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05780" y="2060848"/>
            <a:ext cx="11161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8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ravilnici koji su na snazi, a trebali su biti doneseni novi 90 dana od stupanja na snagu Zakona o zaštiti na radu (2014.g.):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zaštiti na radu za mjesta rada (NN, br. 29/13.)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evidenciji, ispravama, izvještajima i knjizi nadzora iz područja zaštite na radu (NN, br. 52/84.)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priznanjima i nagradi za promicanje zaštite na radu (NN, br. 01/11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727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629916" y="260648"/>
            <a:ext cx="9433048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stanja normativnih akata iz područja ZNR (II)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44624"/>
            <a:ext cx="1013758" cy="96761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9796" y="1556792"/>
            <a:ext cx="110892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8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ravilnici koji su na snazi do donošenja novih podzakonskih akata: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sz="24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zaštiti na radu u poljoprivredi (SL, br. 34/68.)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zaštiti na radu u šumarstvu (N.N., br. 10/86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zaštiti na radu pri utovaru i istovaru tereta (N.N., br. 49/86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zaštiti na radu pri ručnom prenošenju tereta (N.N., br. 42/05.)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sigurnosti i zaštiti zdravlja pri radu s računalom (N.N., br. 69/05.)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uporabi osobnih zaštitnih sredstava (N.N., br. 39/06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dr.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290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40" y="29190"/>
            <a:ext cx="1013758" cy="96761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Razlozi za promjenu propisa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233811020"/>
              </p:ext>
            </p:extLst>
          </p:nvPr>
        </p:nvGraphicFramePr>
        <p:xfrm>
          <a:off x="1053852" y="1124744"/>
          <a:ext cx="10153128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9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 za promjenu propisa (I)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21804" y="774725"/>
            <a:ext cx="1130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ovlaštenjima za poslove zaštite na radu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N.N.,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br. 112/14. i 84/15.):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17748" y="1196752"/>
            <a:ext cx="120253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Definirati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ovlaštenu pravnu osobu,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Definirati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ovlaštenu fizičku osobu,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Izmijeniti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3., st. 1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dodati završen najmanje preddiplomski studij sa stečenim nazivom </a:t>
            </a:r>
            <a:r>
              <a:rPr lang="hr-HR" sz="2200" i="1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prvostupnik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200" i="1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baccalaureus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2200" i="1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dodati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stavak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stručnjak zaštite na radu mora imati dokaz o stečenim znanjima iz područja osnovnih andragoških znanja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(zbog usklađivanja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30.,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Zakona o zaštiti na radu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hr-HR" sz="220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čl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dodati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stavak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obvezu rada na puno radno 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hr-HR" sz="2200" i="1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r-HR" sz="2200" i="1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čl. 4. dodati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stavak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odrediti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stručnjak zaštite na radu mora imati dokaz o stečenim znanjima iz područja osnovnih andragoških znanja</a:t>
            </a:r>
            <a:r>
              <a:rPr lang="hr-HR" sz="2200" b="1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 usklađivanja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30.,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Zakona o zaštiti na radu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čl. 10., st. 3. dodati u točku 3) 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dokaz o stalnom stručnom usavršavanju stručnjaka ZNR</a:t>
            </a:r>
            <a:r>
              <a:rPr lang="hr-HR" sz="2200" i="1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čl. 13. dodati novi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stavak: „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Ovlaštenoj osobi kojoj se oduzima ovlaštenje, oduzima se na rok od 6 mjeseci od dana pravomoćnosti rješenja, a protekom istog može se zatražiti novo ovlaštenje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4661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01924" y="188640"/>
            <a:ext cx="9145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 za promjenu propisa (II)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77788" y="1013827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osposobljavanju iz zaštite na radu i polaganju stručnog ispita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N.N., </a:t>
            </a:r>
            <a:r>
              <a:rPr lang="pl-P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br. 112/14</a:t>
            </a:r>
            <a:r>
              <a:rPr lang="pl-PL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</a:t>
            </a:r>
            <a:endParaRPr lang="pl-P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9756" y="2252186"/>
            <a:ext cx="1173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3., st. 1. dopuniti s: „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 radnika za rad na siguran način provode stručnjaci zaštite na radu zaposleni kod poslodavca, odnosno stručnjaci zaštite na radu II. stupnja zaposleni kod ovlaštene osobe 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posjeduju dokaze o osposobljenosti iz područja andragoških znanja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skladu </a:t>
            </a: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30., st. 3. Zakona o zaštiti na radu potrebno je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izmijeniti obrazac ZOS, te dodati potpise neposrednog ovlaštenika (uz teoretski dio) i radnika (uz praktični dio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2200" i="1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 </a:t>
            </a:r>
            <a:r>
              <a:rPr lang="hr-HR" sz="2200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posebnog poglavlja Pravilnika </a:t>
            </a:r>
            <a:r>
              <a:rPr lang="hr-HR" sz="2200" i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regulirati obvezno stalno stručno usavršavanje svih stručnjaka zaštite na radu, vođenje registra i evidencije pohađanja edukativnih programa, a za stručnjake zaposlene u ovlaštenim osobama regulirati način vrednovanja, izdavanje, oduzimanje i prestanak odobrenja za rad (licenciranje</a:t>
            </a:r>
            <a:r>
              <a:rPr lang="hr-HR" sz="2200" i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2200" i="1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200" i="1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ija2" id="{0D18544E-6424-41D9-BA48-96A4CDF54A65}" vid="{117E04C5-1DEA-45C1-A8BE-E4A59016E2B3}"/>
    </a:ext>
  </a:extLst>
</a:theme>
</file>

<file path=ppt/theme/theme2.xml><?xml version="1.0" encoding="utf-8"?>
<a:theme xmlns:a="http://schemas.openxmlformats.org/drawingml/2006/main" name="ZUZNR_ZGB_20.10.2015.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ija1" id="{3309E532-2E5B-4605-8677-A54D6F596C7F}" vid="{E2BF3E9F-6A04-4D5B-9B22-B828F5C428EF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PowerPoint_ZUZNR</Template>
  <TotalTime>0</TotalTime>
  <Words>1345</Words>
  <Application>Microsoft Office PowerPoint</Application>
  <PresentationFormat>Custom</PresentationFormat>
  <Paragraphs>135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Book Antiqua</vt:lpstr>
      <vt:lpstr>Bookman Old Style</vt:lpstr>
      <vt:lpstr>Calibri</vt:lpstr>
      <vt:lpstr>Century Gothic</vt:lpstr>
      <vt:lpstr>Monotype Corsiva</vt:lpstr>
      <vt:lpstr>Times New Roman</vt:lpstr>
      <vt:lpstr>Wingdings</vt:lpstr>
      <vt:lpstr>Continental_Europe_16x9</vt:lpstr>
      <vt:lpstr>ZUZNR_ZGB_20.10.2015.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Direktiva 89/391/EEZ i brojne pojedine smjernice</vt:lpstr>
      <vt:lpstr>PowerPoint Presentation</vt:lpstr>
      <vt:lpstr>Unapređivanje socijalnog dijaloga u ZNR</vt:lpstr>
      <vt:lpstr>Radni sporovi u znr</vt:lpstr>
      <vt:lpstr>NACIONALNE KAMPANJE U ZNR 2016.-2021.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2016-10-11T11:11:51Z</dcterms:created>
  <dcterms:modified xsi:type="dcterms:W3CDTF">2018-11-26T12:33:35Z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